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omments/modernComment_1148_EE429F71.xml" ContentType="application/vnd.ms-powerpoint.comment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60" r:id="rId7"/>
    <p:sldId id="4428" r:id="rId8"/>
    <p:sldId id="4429" r:id="rId9"/>
    <p:sldId id="267" r:id="rId10"/>
    <p:sldId id="4432" r:id="rId11"/>
    <p:sldId id="4423" r:id="rId12"/>
    <p:sldId id="4514" r:id="rId13"/>
    <p:sldId id="4434" r:id="rId14"/>
    <p:sldId id="4526" r:id="rId15"/>
    <p:sldId id="4424" r:id="rId16"/>
    <p:sldId id="4425" r:id="rId17"/>
    <p:sldId id="4532" r:id="rId18"/>
    <p:sldId id="4528" r:id="rId19"/>
    <p:sldId id="4543" r:id="rId20"/>
    <p:sldId id="4544" r:id="rId21"/>
    <p:sldId id="4545" r:id="rId22"/>
    <p:sldId id="4435" r:id="rId23"/>
    <p:sldId id="4546" r:id="rId24"/>
    <p:sldId id="4547" r:id="rId25"/>
    <p:sldId id="4427" r:id="rId26"/>
    <p:sldId id="4549" r:id="rId27"/>
    <p:sldId id="4536" r:id="rId28"/>
    <p:sldId id="4537" r:id="rId29"/>
    <p:sldId id="4538" r:id="rId30"/>
    <p:sldId id="4533" r:id="rId31"/>
    <p:sldId id="4534" r:id="rId32"/>
    <p:sldId id="4539" r:id="rId33"/>
    <p:sldId id="4550" r:id="rId34"/>
    <p:sldId id="276" r:id="rId35"/>
  </p:sldIdLst>
  <p:sldSz cx="18288000" cy="10287000"/>
  <p:notesSz cx="6797675" cy="9926638"/>
  <p:embeddedFontLst>
    <p:embeddedFont>
      <p:font typeface="Candara" panose="020E0502030303020204" pitchFamily="34" charset="0"/>
      <p:regular r:id="rId37"/>
      <p:bold r:id="rId38"/>
      <p:italic r:id="rId39"/>
      <p:boldItalic r:id="rId40"/>
    </p:embeddedFont>
    <p:embeddedFont>
      <p:font typeface="Circe" panose="020B0604020202020204" charset="0"/>
      <p:regular r:id="rId41"/>
    </p:embeddedFont>
    <p:embeddedFont>
      <p:font typeface="Circe Bold" panose="020B0604020202020204" charset="0"/>
      <p:regular r:id="rId42"/>
    </p:embeddedFont>
    <p:embeddedFont>
      <p:font typeface="Futura Bold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D93C73-6058-5346-0552-B0B4B810B0EA}" name="Nursulu Kiyash" initials="НҚ" userId="S::n.kiyash@almau.edu.kz::278b3386-a4b7-4b05-b18c-b9412223f97d" providerId="AD"/>
  <p188:author id="{863E19AB-0A3F-E28B-6930-69B005642BAC}" name="Nurakynova Sabina" initials="СН" userId="S::s.nurakynova@almau.edu.kz::090fd822-d977-469d-9686-7bceb5ba66a9" providerId="AD"/>
  <p188:author id="{C45B61E4-F911-C02F-CFE1-53C091680E00}" name="Тазабек Шолпан Орынбасаркызы" initials="ТО" userId="S::sh.tazabek@almau.edu.kz::8bff7736-a6d5-4a51-afb1-aa6a19a032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6419AB-1663-E7A7-3C77-A604AE7556B0}" v="6" dt="2024-11-04T08:47:52.381"/>
    <p1510:client id="{BFAB35A6-690A-095C-109E-134BAB4D1B5D}" v="4" dt="2024-11-04T10:38:33.6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1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.buldybayev\Desktop\&#1043;&#1088;&#1072;&#1085;&#1090;&#1099;%20&#1050;&#105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1C3\Budget\&#1059;&#1085;&#1080;&#1074;&#1077;&#1088;&#1089;&#1080;&#1090;&#1077;&#1090;(&#1089;&#1074;&#1086;&#1076;)\&#1055;&#1083;&#1072;&#1085;%202024-2025\&#1086;&#1090;&#1095;&#1077;&#1090;%20&#1056;&#1077;&#1082;&#1090;&#1086;&#1088;&#1072;&#1090;&#1072;%20&#1050;&#1086;&#1083;&#1083;&#1077;&#1082;&#1090;&#1080;&#1074;&#1091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1C3\Budget\&#1059;&#1085;&#1080;&#1074;&#1077;&#1088;&#1089;&#1080;&#1090;&#1077;&#1090;(&#1089;&#1074;&#1086;&#1076;)\&#1055;&#1083;&#1072;&#1085;%202024-2025\&#1086;&#1090;&#1095;&#1077;&#1090;%20&#1056;&#1077;&#1082;&#1090;&#1086;&#1088;&#1072;&#1090;&#1072;%20&#1050;&#1086;&#1083;&#1083;&#1077;&#1082;&#1090;&#1080;&#1074;&#1091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1C3\Budget\&#1059;&#1085;&#1080;&#1074;&#1077;&#1088;&#1089;&#1080;&#1090;&#1077;&#1090;(&#1089;&#1074;&#1086;&#1076;)\&#1055;&#1083;&#1072;&#1085;%202024-2025\&#1086;&#1090;&#1095;&#1077;&#1090;%20&#1056;&#1077;&#1082;&#1090;&#1086;&#1088;&#1072;&#1090;&#1072;%20&#1050;&#1086;&#1083;&#1083;&#1077;&#1082;&#1090;&#1080;&#1074;&#1091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1C3\Budget\&#1059;&#1085;&#1080;&#1074;&#1077;&#1088;&#1089;&#1080;&#1090;&#1077;&#1090;(&#1089;&#1074;&#1086;&#1076;)\&#1055;&#1083;&#1072;&#1085;%202024-2025\&#1086;&#1090;&#1095;&#1077;&#1090;%20&#1056;&#1077;&#1082;&#1090;&#1086;&#1088;&#1072;&#1090;&#1072;%20&#1050;&#1086;&#1083;&#1083;&#1077;&#1082;&#1090;&#1080;&#1074;&#1091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1C3\Budget\&#1059;&#1085;&#1080;&#1074;&#1077;&#1088;&#1089;&#1080;&#1090;&#1077;&#1090;(&#1089;&#1074;&#1086;&#1076;)\&#1055;&#1083;&#1072;&#1085;%202024-2025\&#1086;&#1090;&#1095;&#1077;&#1090;%20&#1056;&#1077;&#1082;&#1090;&#1086;&#1088;&#1072;&#1090;&#1072;%20&#1050;&#1086;&#1083;&#1083;&#1077;&#1082;&#1090;&#1080;&#1074;&#1091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C00000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r>
              <a:rPr lang="ru-RU" sz="1400" b="1">
                <a:solidFill>
                  <a:srgbClr val="C00000"/>
                </a:solidFill>
              </a:rPr>
              <a:t>Объем финансирования научных проектов, млн. </a:t>
            </a:r>
            <a:r>
              <a:rPr lang="ru-RU" sz="1400" b="1" err="1">
                <a:solidFill>
                  <a:srgbClr val="C00000"/>
                </a:solidFill>
              </a:rPr>
              <a:t>тг</a:t>
            </a:r>
            <a:r>
              <a:rPr lang="ru-RU" sz="1400" b="1">
                <a:solidFill>
                  <a:srgbClr val="C00000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C00000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'Гранты КН'!$B$26</c:f>
              <c:strCache>
                <c:ptCount val="1"/>
                <c:pt idx="0">
                  <c:v>Объем финансирования, млн.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'Гранты КН'!$C$25:$G$25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'Гранты КН'!$C$26:$G$26</c:f>
              <c:numCache>
                <c:formatCode>0.0</c:formatCode>
                <c:ptCount val="5"/>
                <c:pt idx="0">
                  <c:v>12.368976999999999</c:v>
                </c:pt>
                <c:pt idx="1">
                  <c:v>170.55791930000001</c:v>
                </c:pt>
                <c:pt idx="2">
                  <c:v>304.56731093000002</c:v>
                </c:pt>
                <c:pt idx="3">
                  <c:v>366.59466900000001</c:v>
                </c:pt>
                <c:pt idx="4">
                  <c:v>227.19993600000001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62-40BC-8CA3-99FA6EF83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6001743"/>
        <c:axId val="1546005583"/>
      </c:barChart>
      <c:catAx>
        <c:axId val="1546001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ru-RU"/>
          </a:p>
        </c:txPr>
        <c:crossAx val="1546005583"/>
        <c:crosses val="autoZero"/>
        <c:auto val="1"/>
        <c:lblAlgn val="ctr"/>
        <c:lblOffset val="100"/>
        <c:noMultiLvlLbl val="0"/>
      </c:catAx>
      <c:valAx>
        <c:axId val="1546005583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546001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Candara" panose="020E0502030303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600" b="1" i="0" u="none" strike="noStrike" kern="1200" spc="0" baseline="0">
                <a:solidFill>
                  <a:srgbClr val="C00000"/>
                </a:solidFill>
                <a:latin typeface="Candara" pitchFamily="34"/>
              </a:defRPr>
            </a:pPr>
            <a:r>
              <a:rPr lang="ru-RU" sz="1600" b="1" i="0" u="none" strike="noStrike" kern="1200" cap="none" spc="0" baseline="0">
                <a:solidFill>
                  <a:srgbClr val="C00000"/>
                </a:solidFill>
                <a:uFillTx/>
                <a:latin typeface="Candara" pitchFamily="34"/>
              </a:rPr>
              <a:t>План по количеству публикаций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2024</c:v>
          </c:tx>
          <c:spPr>
            <a:solidFill>
              <a:srgbClr val="4F81BD"/>
            </a:solidFill>
            <a:ln>
              <a:noFill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242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34A-485A-9B9C-74BC607DAD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000" b="1" i="0" u="none" strike="noStrike" kern="1200" baseline="0">
                    <a:solidFill>
                      <a:srgbClr val="404040"/>
                    </a:solidFill>
                    <a:latin typeface="Candara" pitchFamily="34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1"/>
              <c:pt idx="0">
                <c:v>Категория 1</c:v>
              </c:pt>
            </c:strLit>
          </c:cat>
          <c:val>
            <c:numLit>
              <c:formatCode>General</c:formatCode>
              <c:ptCount val="1"/>
              <c:pt idx="0">
                <c:v>233</c:v>
              </c:pt>
            </c:numLit>
          </c:val>
          <c:extLst>
            <c:ext xmlns:c16="http://schemas.microsoft.com/office/drawing/2014/chart" uri="{C3380CC4-5D6E-409C-BE32-E72D297353CC}">
              <c16:uniqueId val="{00000001-434A-485A-9B9C-74BC607DAD27}"/>
            </c:ext>
          </c:extLst>
        </c:ser>
        <c:ser>
          <c:idx val="1"/>
          <c:order val="1"/>
          <c:tx>
            <c:v>2030</c:v>
          </c:tx>
          <c:spPr>
            <a:solidFill>
              <a:srgbClr val="C0504D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2000" b="1" i="0" u="none" strike="noStrike" kern="1200" baseline="0">
                    <a:solidFill>
                      <a:srgbClr val="404040"/>
                    </a:solidFill>
                    <a:latin typeface="Candara" pitchFamily="34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Lit>
              <c:ptCount val="1"/>
              <c:pt idx="0">
                <c:v>Категория 1</c:v>
              </c:pt>
            </c:strLit>
          </c:cat>
          <c:val>
            <c:numLit>
              <c:formatCode>General</c:formatCode>
              <c:ptCount val="1"/>
              <c:pt idx="0">
                <c:v>1000</c:v>
              </c:pt>
            </c:numLit>
          </c:val>
          <c:extLst>
            <c:ext xmlns:c16="http://schemas.microsoft.com/office/drawing/2014/chart" uri="{C3380CC4-5D6E-409C-BE32-E72D297353CC}">
              <c16:uniqueId val="{00000002-434A-485A-9B9C-74BC607DA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1261264"/>
        <c:axId val="1851268944"/>
      </c:barChart>
      <c:valAx>
        <c:axId val="1851268944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1851261264"/>
        <c:crosses val="autoZero"/>
        <c:crossBetween val="between"/>
      </c:valAx>
      <c:catAx>
        <c:axId val="185126126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85126894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800" b="0" i="0" u="none" strike="noStrike" kern="1200" baseline="0">
              <a:solidFill>
                <a:srgbClr val="595959"/>
              </a:solidFill>
              <a:latin typeface="Candara" pitchFamily="34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ru-RU" sz="1330" b="0" i="0" u="none" strike="noStrike" kern="1200" baseline="0">
          <a:solidFill>
            <a:srgbClr val="000000"/>
          </a:solidFill>
          <a:latin typeface="Calibri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rgbClr val="002060"/>
                </a:solidFill>
                <a:latin typeface="Circe Bold" panose="020B0604020202020204" charset="-52"/>
                <a:ea typeface="+mn-ea"/>
                <a:cs typeface="Arial" panose="020B0604020202020204" pitchFamily="34" charset="0"/>
              </a:defRPr>
            </a:pPr>
            <a:r>
              <a:rPr lang="ru-RU" sz="3200">
                <a:solidFill>
                  <a:srgbClr val="002060"/>
                </a:solidFill>
                <a:latin typeface="Circe Bold" panose="020B0604020202020204" charset="-52"/>
              </a:rPr>
              <a:t>Финансовая устойчивость, млн тенге</a:t>
            </a:r>
            <a:r>
              <a:rPr lang="en-US" sz="3200">
                <a:solidFill>
                  <a:srgbClr val="002060"/>
                </a:solidFill>
                <a:latin typeface="Circe Bold" panose="020B0604020202020204" charset="-52"/>
              </a:rPr>
              <a:t>/ </a:t>
            </a:r>
          </a:p>
          <a:p>
            <a:pPr>
              <a:defRPr sz="3200">
                <a:solidFill>
                  <a:srgbClr val="002060"/>
                </a:solidFill>
                <a:latin typeface="Circe Bold" panose="020B0604020202020204" charset="-52"/>
              </a:defRPr>
            </a:pPr>
            <a:r>
              <a:rPr lang="en-US" sz="3200">
                <a:solidFill>
                  <a:srgbClr val="002060"/>
                </a:solidFill>
                <a:latin typeface="Circe Bold" panose="020B0604020202020204" charset="-52"/>
              </a:rPr>
              <a:t>Financial</a:t>
            </a:r>
            <a:r>
              <a:rPr lang="en-US" sz="3200" baseline="0">
                <a:solidFill>
                  <a:srgbClr val="002060"/>
                </a:solidFill>
                <a:latin typeface="Circe Bold" panose="020B0604020202020204" charset="-52"/>
              </a:rPr>
              <a:t> Sustainability, mln tenge</a:t>
            </a:r>
            <a:endParaRPr lang="ru-RU" sz="3200">
              <a:solidFill>
                <a:srgbClr val="002060"/>
              </a:solidFill>
              <a:latin typeface="Circe Bold" panose="020B0604020202020204" charset="-5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rgbClr val="002060"/>
              </a:solidFill>
              <a:latin typeface="Circe Bold" panose="020B0604020202020204" charset="-52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1670573258908757E-2"/>
          <c:y val="0.15860737330732172"/>
          <c:w val="0.90945075497794903"/>
          <c:h val="0.72787126700789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Лист1!$M$3</c:f>
              <c:strCache>
                <c:ptCount val="1"/>
                <c:pt idx="0">
                  <c:v>ДОХОДЫ ВСЕГО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70C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irce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Лист1!$N$2:$P$2</c:f>
              <c:strCache>
                <c:ptCount val="3"/>
                <c:pt idx="0">
                  <c:v>2022-2023 факт</c:v>
                </c:pt>
                <c:pt idx="1">
                  <c:v>2023-2024 факт</c:v>
                </c:pt>
                <c:pt idx="2">
                  <c:v>2024-2025  предварительный план</c:v>
                </c:pt>
              </c:strCache>
            </c:strRef>
          </c:cat>
          <c:val>
            <c:numRef>
              <c:f>Лист1!$N$3:$P$3</c:f>
              <c:numCache>
                <c:formatCode>#\ ##0\ _₽</c:formatCode>
                <c:ptCount val="3"/>
                <c:pt idx="0">
                  <c:v>6057</c:v>
                </c:pt>
                <c:pt idx="1">
                  <c:v>7227</c:v>
                </c:pt>
                <c:pt idx="2">
                  <c:v>8550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6C-45F2-B2F3-9A78AF1BA415}"/>
            </c:ext>
          </c:extLst>
        </c:ser>
        <c:ser>
          <c:idx val="1"/>
          <c:order val="1"/>
          <c:tx>
            <c:strRef>
              <c:f>Лист1!$M$4</c:f>
              <c:strCache>
                <c:ptCount val="1"/>
                <c:pt idx="0">
                  <c:v>ДОХОДЫ ПРОЧИЕ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irce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Лист1!$N$2:$P$2</c:f>
              <c:strCache>
                <c:ptCount val="3"/>
                <c:pt idx="0">
                  <c:v>2022-2023 факт</c:v>
                </c:pt>
                <c:pt idx="1">
                  <c:v>2023-2024 факт</c:v>
                </c:pt>
                <c:pt idx="2">
                  <c:v>2024-2025  предварительный план</c:v>
                </c:pt>
              </c:strCache>
            </c:strRef>
          </c:cat>
          <c:val>
            <c:numRef>
              <c:f>Лист1!$N$4:$P$4</c:f>
              <c:numCache>
                <c:formatCode>#\ ##0\ _₽</c:formatCode>
                <c:ptCount val="3"/>
                <c:pt idx="0">
                  <c:v>640</c:v>
                </c:pt>
                <c:pt idx="1">
                  <c:v>424</c:v>
                </c:pt>
                <c:pt idx="2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6C-45F2-B2F3-9A78AF1BA4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5563007"/>
        <c:axId val="1075556767"/>
      </c:barChart>
      <c:catAx>
        <c:axId val="1075563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Circe Bold" panose="020B0604020202020204" charset="-52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75556767"/>
        <c:crosses val="autoZero"/>
        <c:auto val="1"/>
        <c:lblAlgn val="ctr"/>
        <c:lblOffset val="100"/>
        <c:noMultiLvlLbl val="0"/>
      </c:catAx>
      <c:valAx>
        <c:axId val="1075556767"/>
        <c:scaling>
          <c:orientation val="minMax"/>
        </c:scaling>
        <c:delete val="0"/>
        <c:axPos val="l"/>
        <c:numFmt formatCode="#\ ##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75563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98834730879774"/>
          <c:y val="0.95791898308540868"/>
          <c:w val="0.30002330538240446"/>
          <c:h val="4.20810169145913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2060"/>
              </a:solidFill>
              <a:latin typeface="Circe Bold" panose="020B0604020202020204" charset="-52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rgbClr val="002060"/>
                </a:solidFill>
                <a:latin typeface="Circe Bold" panose="020B0604020202020204" charset="-52"/>
                <a:ea typeface="+mn-ea"/>
                <a:cs typeface="Arial" panose="020B0604020202020204" pitchFamily="34" charset="0"/>
              </a:defRPr>
            </a:pPr>
            <a:r>
              <a:rPr lang="ru-RU" sz="3200">
                <a:solidFill>
                  <a:srgbClr val="002060"/>
                </a:solidFill>
                <a:latin typeface="Circe Bold" panose="020B0604020202020204" charset="-52"/>
              </a:rPr>
              <a:t>Финансовые результаты, млн тенге / </a:t>
            </a:r>
            <a:endParaRPr lang="en-US" sz="3200">
              <a:solidFill>
                <a:srgbClr val="002060"/>
              </a:solidFill>
              <a:latin typeface="Circe Bold" panose="020B0604020202020204" charset="-52"/>
            </a:endParaRPr>
          </a:p>
          <a:p>
            <a:pPr>
              <a:defRPr sz="3200">
                <a:solidFill>
                  <a:srgbClr val="002060"/>
                </a:solidFill>
                <a:latin typeface="Circe Bold" panose="020B0604020202020204" charset="-52"/>
              </a:defRPr>
            </a:pPr>
            <a:r>
              <a:rPr lang="en-US" sz="3200">
                <a:solidFill>
                  <a:srgbClr val="002060"/>
                </a:solidFill>
                <a:latin typeface="Circe Bold" panose="020B0604020202020204" charset="-52"/>
              </a:rPr>
              <a:t>Financial Results, mln tenge</a:t>
            </a:r>
            <a:endParaRPr lang="ru-RU" sz="3200">
              <a:solidFill>
                <a:srgbClr val="002060"/>
              </a:solidFill>
              <a:latin typeface="Circe Bold" panose="020B0604020202020204" charset="-52"/>
            </a:endParaRPr>
          </a:p>
        </c:rich>
      </c:tx>
      <c:layout>
        <c:manualLayout>
          <c:xMode val="edge"/>
          <c:yMode val="edge"/>
          <c:x val="0.36505876268659321"/>
          <c:y val="1.729144609861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rgbClr val="002060"/>
              </a:solidFill>
              <a:latin typeface="Circe Bold" panose="020B0604020202020204" charset="-52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Лист1!$M$9</c:f>
              <c:strCache>
                <c:ptCount val="1"/>
                <c:pt idx="0">
                  <c:v>ДОХОДЫ ВСЕГО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Лист1!$N$8:$P$8</c:f>
              <c:strCache>
                <c:ptCount val="3"/>
                <c:pt idx="0">
                  <c:v>2022-2023 факт</c:v>
                </c:pt>
                <c:pt idx="1">
                  <c:v>2023-2024 факт</c:v>
                </c:pt>
                <c:pt idx="2">
                  <c:v>2024-2025  предварительный план</c:v>
                </c:pt>
              </c:strCache>
            </c:strRef>
          </c:cat>
          <c:val>
            <c:numRef>
              <c:f>Лист1!$N$9:$P$9</c:f>
              <c:numCache>
                <c:formatCode>#\ ##0\ _₽</c:formatCode>
                <c:ptCount val="3"/>
                <c:pt idx="0">
                  <c:v>6057</c:v>
                </c:pt>
                <c:pt idx="1">
                  <c:v>7227</c:v>
                </c:pt>
                <c:pt idx="2">
                  <c:v>8550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29-45B7-86A0-963E048B61FC}"/>
            </c:ext>
          </c:extLst>
        </c:ser>
        <c:ser>
          <c:idx val="1"/>
          <c:order val="1"/>
          <c:tx>
            <c:strRef>
              <c:f>Лист1!$M$10</c:f>
              <c:strCache>
                <c:ptCount val="1"/>
                <c:pt idx="0">
                  <c:v>РАСХОДЫ ВСЕГО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Лист1!$N$8:$P$8</c:f>
              <c:strCache>
                <c:ptCount val="3"/>
                <c:pt idx="0">
                  <c:v>2022-2023 факт</c:v>
                </c:pt>
                <c:pt idx="1">
                  <c:v>2023-2024 факт</c:v>
                </c:pt>
                <c:pt idx="2">
                  <c:v>2024-2025  предварительный план</c:v>
                </c:pt>
              </c:strCache>
            </c:strRef>
          </c:cat>
          <c:val>
            <c:numRef>
              <c:f>Лист1!$N$10:$P$10</c:f>
              <c:numCache>
                <c:formatCode>#\ ##0\ _₽</c:formatCode>
                <c:ptCount val="3"/>
                <c:pt idx="0">
                  <c:v>5434</c:v>
                </c:pt>
                <c:pt idx="1">
                  <c:v>6685</c:v>
                </c:pt>
                <c:pt idx="2">
                  <c:v>8050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29-45B7-86A0-963E048B61FC}"/>
            </c:ext>
          </c:extLst>
        </c:ser>
        <c:ser>
          <c:idx val="2"/>
          <c:order val="2"/>
          <c:tx>
            <c:strRef>
              <c:f>Лист1!$M$11</c:f>
              <c:strCache>
                <c:ptCount val="1"/>
                <c:pt idx="0">
                  <c:v>ЧИСТАЯ ПРИБЫЛЬ ВСЕГО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Лист1!$N$8:$P$8</c:f>
              <c:strCache>
                <c:ptCount val="3"/>
                <c:pt idx="0">
                  <c:v>2022-2023 факт</c:v>
                </c:pt>
                <c:pt idx="1">
                  <c:v>2023-2024 факт</c:v>
                </c:pt>
                <c:pt idx="2">
                  <c:v>2024-2025  предварительный план</c:v>
                </c:pt>
              </c:strCache>
            </c:strRef>
          </c:cat>
          <c:val>
            <c:numRef>
              <c:f>Лист1!$N$11:$P$11</c:f>
              <c:numCache>
                <c:formatCode>#\ ##0\ _₽</c:formatCode>
                <c:ptCount val="3"/>
                <c:pt idx="0">
                  <c:v>623</c:v>
                </c:pt>
                <c:pt idx="1">
                  <c:v>542</c:v>
                </c:pt>
                <c:pt idx="2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29-45B7-86A0-963E048B6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805167"/>
        <c:axId val="86805647"/>
      </c:barChart>
      <c:catAx>
        <c:axId val="86805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Circe Bold" panose="020B0604020202020204" charset="-52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6805647"/>
        <c:crosses val="autoZero"/>
        <c:auto val="1"/>
        <c:lblAlgn val="ctr"/>
        <c:lblOffset val="100"/>
        <c:noMultiLvlLbl val="0"/>
      </c:catAx>
      <c:valAx>
        <c:axId val="86805647"/>
        <c:scaling>
          <c:orientation val="minMax"/>
        </c:scaling>
        <c:delete val="0"/>
        <c:axPos val="l"/>
        <c:numFmt formatCode="#\ ##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Circe" panose="020B0604020202020204" charset="-52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6805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Circe Bold" panose="020B0604020202020204" charset="-52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rgbClr val="002060"/>
                </a:solidFill>
                <a:latin typeface="Circe Bold" panose="020B0604020202020204" charset="-52"/>
                <a:ea typeface="+mn-ea"/>
                <a:cs typeface="Arial" panose="020B0604020202020204" pitchFamily="34" charset="0"/>
              </a:defRPr>
            </a:pPr>
            <a:r>
              <a:rPr lang="ru-RU"/>
              <a:t>Инвестиционная кредитная линия на развитие кампуса</a:t>
            </a:r>
            <a:r>
              <a:rPr lang="ru-RU" baseline="0"/>
              <a:t> и </a:t>
            </a:r>
            <a:r>
              <a:rPr lang="ru-RU"/>
              <a:t>инфраструктуры, млн тенге/ </a:t>
            </a:r>
            <a:r>
              <a:rPr lang="en-US"/>
              <a:t>Credit resources for infrastructure, </a:t>
            </a:r>
            <a:r>
              <a:rPr lang="en-US" err="1"/>
              <a:t>mln</a:t>
            </a:r>
            <a:r>
              <a:rPr lang="en-US"/>
              <a:t>. tenge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rgbClr val="002060"/>
              </a:solidFill>
              <a:latin typeface="Circe Bold" panose="020B0604020202020204" charset="-52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Лист1!$D$20</c:f>
              <c:strCache>
                <c:ptCount val="1"/>
                <c:pt idx="0">
                  <c:v>Инвестиционная линия, млн тенге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2060"/>
                    </a:solidFill>
                    <a:latin typeface="Circe Bold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Лист1!$E$19:$J$19</c:f>
              <c:strCache>
                <c:ptCount val="6"/>
                <c:pt idx="0">
                  <c:v>на 01.09.2019</c:v>
                </c:pt>
                <c:pt idx="1">
                  <c:v>на 01.09.2020</c:v>
                </c:pt>
                <c:pt idx="2">
                  <c:v>на 01.09.2021</c:v>
                </c:pt>
                <c:pt idx="3">
                  <c:v>на 01.09.2022</c:v>
                </c:pt>
                <c:pt idx="4">
                  <c:v>на 01.09.2023</c:v>
                </c:pt>
                <c:pt idx="5">
                  <c:v>на 01.09.2024</c:v>
                </c:pt>
              </c:strCache>
            </c:strRef>
          </c:cat>
          <c:val>
            <c:numRef>
              <c:f>Лист1!$E$20:$J$20</c:f>
              <c:numCache>
                <c:formatCode>#\ ##0\ _₽</c:formatCode>
                <c:ptCount val="6"/>
                <c:pt idx="0">
                  <c:v>1483</c:v>
                </c:pt>
                <c:pt idx="1">
                  <c:v>1299</c:v>
                </c:pt>
                <c:pt idx="2">
                  <c:v>1044</c:v>
                </c:pt>
                <c:pt idx="3">
                  <c:v>763</c:v>
                </c:pt>
                <c:pt idx="4">
                  <c:v>827</c:v>
                </c:pt>
                <c:pt idx="5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7F-49BD-BA2F-8BC3628652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784047"/>
        <c:axId val="86792687"/>
      </c:barChart>
      <c:catAx>
        <c:axId val="8678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2060"/>
                </a:solidFill>
                <a:latin typeface="Circe" panose="020B0604020202020204" charset="-52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6792687"/>
        <c:crosses val="autoZero"/>
        <c:auto val="1"/>
        <c:lblAlgn val="ctr"/>
        <c:lblOffset val="100"/>
        <c:noMultiLvlLbl val="0"/>
      </c:catAx>
      <c:valAx>
        <c:axId val="86792687"/>
        <c:scaling>
          <c:orientation val="minMax"/>
        </c:scaling>
        <c:delete val="0"/>
        <c:axPos val="l"/>
        <c:numFmt formatCode="#\ ##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Circe Bold" panose="020B0604020202020204" charset="-52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6784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rgbClr val="002060"/>
          </a:solidFill>
          <a:latin typeface="Circe Bold" panose="020B0604020202020204" charset="-52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40" b="0" i="0" u="none" strike="noStrike" kern="1200" spc="0" baseline="0">
                <a:solidFill>
                  <a:srgbClr val="002060"/>
                </a:solidFill>
                <a:latin typeface="Circe Bold" panose="020B0604020202020204" charset="-52"/>
                <a:ea typeface="+mn-ea"/>
                <a:cs typeface="Arial" panose="020B0604020202020204" pitchFamily="34" charset="0"/>
              </a:defRPr>
            </a:pPr>
            <a:r>
              <a:rPr lang="ru-RU">
                <a:latin typeface="Circe Bold" panose="020B0604020202020204" charset="-52"/>
              </a:rPr>
              <a:t>2023-2024, сумма в млн тенге и доля в %</a:t>
            </a:r>
            <a:r>
              <a:rPr lang="en-US">
                <a:latin typeface="Circe Bold" panose="020B0604020202020204" charset="-52"/>
              </a:rPr>
              <a:t> </a:t>
            </a:r>
            <a:endParaRPr lang="ru-RU">
              <a:latin typeface="Circe Bold" panose="020B0604020202020204" charset="-52"/>
            </a:endParaRPr>
          </a:p>
        </c:rich>
      </c:tx>
      <c:layout>
        <c:manualLayout>
          <c:xMode val="edge"/>
          <c:yMode val="edge"/>
          <c:x val="0.18658697470173324"/>
          <c:y val="1.39926153224901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40" b="0" i="0" u="none" strike="noStrike" kern="1200" spc="0" baseline="0">
              <a:solidFill>
                <a:srgbClr val="002060"/>
              </a:solidFill>
              <a:latin typeface="Circe Bold" panose="020B0604020202020204" charset="-52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45-4744-8FD7-BE98A1740B61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45-4744-8FD7-BE98A1740B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45-4744-8FD7-BE98A1740B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45-4744-8FD7-BE98A1740B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B45-4744-8FD7-BE98A1740B6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B45-4744-8FD7-BE98A1740B61}"/>
              </c:ext>
            </c:extLst>
          </c:dPt>
          <c:dLbls>
            <c:dLbl>
              <c:idx val="0"/>
              <c:layout>
                <c:manualLayout>
                  <c:x val="2.2340699249280147E-2"/>
                  <c:y val="3.37277804857774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28481749812152"/>
                      <c:h val="0.329266311219732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B45-4744-8FD7-BE98A1740B61}"/>
                </c:ext>
              </c:extLst>
            </c:dLbl>
            <c:dLbl>
              <c:idx val="1"/>
              <c:layout>
                <c:manualLayout>
                  <c:x val="-3.293440516860096E-2"/>
                  <c:y val="-2.580606519942483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21228977019433"/>
                      <c:h val="0.409190892381748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B45-4744-8FD7-BE98A1740B61}"/>
                </c:ext>
              </c:extLst>
            </c:dLbl>
            <c:dLbl>
              <c:idx val="2"/>
              <c:layout>
                <c:manualLayout>
                  <c:x val="-4.6625741550632996E-2"/>
                  <c:y val="0.1085506911175182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45-4744-8FD7-BE98A1740B61}"/>
                </c:ext>
              </c:extLst>
            </c:dLbl>
            <c:dLbl>
              <c:idx val="3"/>
              <c:layout>
                <c:manualLayout>
                  <c:x val="4.2428168838117041E-4"/>
                  <c:y val="1.914890589797793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45-4744-8FD7-BE98A1740B61}"/>
                </c:ext>
              </c:extLst>
            </c:dLbl>
            <c:dLbl>
              <c:idx val="5"/>
              <c:layout>
                <c:manualLayout>
                  <c:x val="0.2585731844285124"/>
                  <c:y val="3.105615252927590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6430314949908"/>
                      <c:h val="0.160008628766892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B45-4744-8FD7-BE98A1740B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00" b="0" i="0" u="none" strike="noStrike" kern="1200" baseline="0">
                    <a:solidFill>
                      <a:srgbClr val="002060"/>
                    </a:solidFill>
                    <a:latin typeface="Circe" panose="020B0604020202020204" charset="-52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Лист1!$D$43:$D$48</c:f>
              <c:strCache>
                <c:ptCount val="6"/>
                <c:pt idx="0">
                  <c:v>Ремонт и обновление кампуса</c:v>
                </c:pt>
                <c:pt idx="1">
                  <c:v>Цифровая трансформация и оборудование</c:v>
                </c:pt>
                <c:pt idx="2">
                  <c:v>Наука</c:v>
                </c:pt>
                <c:pt idx="3">
                  <c:v>HR</c:v>
                </c:pt>
                <c:pt idx="4">
                  <c:v>Строительство нового кампуса</c:v>
                </c:pt>
                <c:pt idx="5">
                  <c:v>Другие</c:v>
                </c:pt>
              </c:strCache>
            </c:strRef>
          </c:cat>
          <c:val>
            <c:numRef>
              <c:f>Лист1!$F$32:$F$37</c:f>
              <c:numCache>
                <c:formatCode>#\ ##0\ _₽</c:formatCode>
                <c:ptCount val="6"/>
                <c:pt idx="0">
                  <c:v>795</c:v>
                </c:pt>
                <c:pt idx="1">
                  <c:v>402</c:v>
                </c:pt>
                <c:pt idx="2">
                  <c:v>120</c:v>
                </c:pt>
                <c:pt idx="3">
                  <c:v>76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B45-4744-8FD7-BE98A1740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700">
          <a:solidFill>
            <a:srgbClr val="002060"/>
          </a:solidFill>
          <a:latin typeface="Circe" panose="020B0604020202020204" charset="-52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002060"/>
                </a:solidFill>
                <a:latin typeface="Circe Bold" panose="020B0604020202020204" charset="-52"/>
                <a:ea typeface="+mn-ea"/>
                <a:cs typeface="+mn-cs"/>
              </a:defRPr>
            </a:pPr>
            <a:r>
              <a:rPr lang="ru-RU" sz="2000">
                <a:latin typeface="Circe Bold" panose="020B0604020202020204" charset="-52"/>
              </a:rPr>
              <a:t>2024-2025 сумма в млн тенге и доля в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002060"/>
              </a:solidFill>
              <a:latin typeface="Circe Bold" panose="020B0604020202020204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8329446912152223"/>
          <c:y val="0.17310701049006869"/>
          <c:w val="0.46994302604124982"/>
          <c:h val="0.6821401115567595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1E-474D-9700-7214CD3599D1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1E-474D-9700-7214CD3599D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1E-474D-9700-7214CD3599D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1E-474D-9700-7214CD3599D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71E-474D-9700-7214CD3599D1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71E-474D-9700-7214CD3599D1}"/>
              </c:ext>
            </c:extLst>
          </c:dPt>
          <c:dLbls>
            <c:dLbl>
              <c:idx val="0"/>
              <c:layout>
                <c:manualLayout>
                  <c:x val="5.9599167536903266E-2"/>
                  <c:y val="0.1057232400091367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54129266587695"/>
                      <c:h val="0.322033074049421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71E-474D-9700-7214CD3599D1}"/>
                </c:ext>
              </c:extLst>
            </c:dLbl>
            <c:dLbl>
              <c:idx val="1"/>
              <c:layout>
                <c:manualLayout>
                  <c:x val="0.1593794421485952"/>
                  <c:y val="-5.002406993051649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31622104298504"/>
                      <c:h val="0.400201892682495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71E-474D-9700-7214CD3599D1}"/>
                </c:ext>
              </c:extLst>
            </c:dLbl>
            <c:dLbl>
              <c:idx val="2"/>
              <c:layout>
                <c:manualLayout>
                  <c:x val="-1.6482702478510112E-2"/>
                  <c:y val="-8.2669780713217535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1E-474D-9700-7214CD3599D1}"/>
                </c:ext>
              </c:extLst>
            </c:dLbl>
            <c:dLbl>
              <c:idx val="3"/>
              <c:layout>
                <c:manualLayout>
                  <c:x val="-2.9748800787884503E-2"/>
                  <c:y val="6.410559331150660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1E-474D-9700-7214CD3599D1}"/>
                </c:ext>
              </c:extLst>
            </c:dLbl>
            <c:dLbl>
              <c:idx val="5"/>
              <c:layout>
                <c:manualLayout>
                  <c:x val="5.349532934615496E-2"/>
                  <c:y val="7.835032555809080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4689734877969"/>
                      <c:h val="0.165695436783274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71E-474D-9700-7214CD3599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00" b="0" i="0" u="none" strike="noStrike" kern="1200" baseline="0">
                    <a:solidFill>
                      <a:srgbClr val="002060"/>
                    </a:solidFill>
                    <a:latin typeface="Circe" panose="020B0604020202020204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Лист1!$D$43:$D$48</c:f>
              <c:strCache>
                <c:ptCount val="6"/>
                <c:pt idx="0">
                  <c:v>Ремонт и обновление кампуса</c:v>
                </c:pt>
                <c:pt idx="1">
                  <c:v>Цифровая трансформация и оборудование</c:v>
                </c:pt>
                <c:pt idx="2">
                  <c:v>Наука</c:v>
                </c:pt>
                <c:pt idx="3">
                  <c:v>HR</c:v>
                </c:pt>
                <c:pt idx="4">
                  <c:v>Строительство нового кампуса</c:v>
                </c:pt>
                <c:pt idx="5">
                  <c:v>Другие</c:v>
                </c:pt>
              </c:strCache>
            </c:strRef>
          </c:cat>
          <c:val>
            <c:numRef>
              <c:f>Лист1!$H$32:$H$37</c:f>
              <c:numCache>
                <c:formatCode>#\ ##0\ _₽</c:formatCode>
                <c:ptCount val="6"/>
                <c:pt idx="0">
                  <c:v>400</c:v>
                </c:pt>
                <c:pt idx="1">
                  <c:v>260</c:v>
                </c:pt>
                <c:pt idx="2">
                  <c:v>236</c:v>
                </c:pt>
                <c:pt idx="3">
                  <c:v>95</c:v>
                </c:pt>
                <c:pt idx="5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71E-474D-9700-7214CD359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  <a:latin typeface="Circe" panose="020B0604020202020204" charset="-52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148_EE429F7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8124BD3-B5FE-4F49-AD57-4190C9D15F72}" authorId="{C45B61E4-F911-C02F-CFE1-53C091680E00}" created="2024-09-10T04:59:29.020">
    <pc:sldMkLst xmlns:pc="http://schemas.microsoft.com/office/powerpoint/2013/main/command">
      <pc:docMk/>
      <pc:sldMk cId="3997343601" sldId="4424"/>
    </pc:sldMkLst>
    <p188:txBody>
      <a:bodyPr/>
      <a:lstStyle/>
      <a:p>
        <a:r>
          <a:rPr lang="ru-RU"/>
          <a:t>https://www.gov.kz/memleket/entities/sci/press/news/details/634371?lang=ru членство в UASR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9-10T05:14:37.643" authorId="{8ED93C73-6058-5346-0552-B0B4B810B0EA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74B46-4FAA-4ADE-82C1-83DB7B1C2F09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79D21-308A-40B9-9CB1-FBBA48BC9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51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Механизмы реализации:</a:t>
            </a:r>
          </a:p>
          <a:p>
            <a:r>
              <a:rPr lang="ru-RU"/>
              <a:t>Участие преподавателей в научных проектах</a:t>
            </a:r>
          </a:p>
          <a:p>
            <a:r>
              <a:rPr lang="ru-RU"/>
              <a:t>Стимулирование публикационной активности </a:t>
            </a:r>
          </a:p>
          <a:p>
            <a:r>
              <a:rPr lang="ru-RU"/>
              <a:t>Проведение исследовательских семинаров (2 раза в месяц)</a:t>
            </a:r>
          </a:p>
          <a:p>
            <a:r>
              <a:rPr lang="ru-RU"/>
              <a:t>Коллаборация с ведущими учеными </a:t>
            </a:r>
          </a:p>
          <a:p>
            <a:r>
              <a:rPr lang="ru-RU"/>
              <a:t>Работа с докторантами </a:t>
            </a:r>
          </a:p>
          <a:p>
            <a:r>
              <a:rPr lang="ru-RU"/>
              <a:t>Соблюдение этики при публикации результатов исследований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79D21-308A-40B9-9CB1-FBBA48BC929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63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2E79-CABE-4E2D-BE81-BBC0B8EA0206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7EB9-0AAA-428C-A521-51F51AC28439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84B4-984C-41FA-BE99-83962F997AAE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2BAA-5F92-48D1-9E90-6DA4B3F4FC6B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119EC-EDA3-4640-8A04-68484442807A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A483-AC7D-466F-93CC-72E919056EE8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455-3DA4-40BC-B6AA-21467A3B6451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0750A-5DCF-4BA7-809A-95CE35CF3CE2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BD8D9-D41C-4264-B43D-776B4D1C8D40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FF520-8F7A-4C5D-97C3-7CE633E586DC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034AD-9748-4B29-AB4D-10D5FCC14AEA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83185-EB7E-4425-ACF8-5DD9E2A45ED9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17" Type="http://schemas.openxmlformats.org/officeDocument/2006/relationships/image" Target="../media/image30.jpeg"/><Relationship Id="rId2" Type="http://schemas.openxmlformats.org/officeDocument/2006/relationships/image" Target="../media/image15.png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microsoft.com/office/2018/10/relationships/comments" Target="../comments/modernComment_1148_EE429F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19307" y="6644142"/>
            <a:ext cx="6216391" cy="481339"/>
            <a:chOff x="0" y="0"/>
            <a:chExt cx="1511507" cy="1170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1507" cy="117037"/>
            </a:xfrm>
            <a:custGeom>
              <a:avLst/>
              <a:gdLst/>
              <a:ahLst/>
              <a:cxnLst/>
              <a:rect l="l" t="t" r="r" b="b"/>
              <a:pathLst>
                <a:path w="1511507" h="117037">
                  <a:moveTo>
                    <a:pt x="58518" y="0"/>
                  </a:moveTo>
                  <a:lnTo>
                    <a:pt x="1452989" y="0"/>
                  </a:lnTo>
                  <a:cubicBezTo>
                    <a:pt x="1485308" y="0"/>
                    <a:pt x="1511507" y="26200"/>
                    <a:pt x="1511507" y="58518"/>
                  </a:cubicBezTo>
                  <a:lnTo>
                    <a:pt x="1511507" y="58518"/>
                  </a:lnTo>
                  <a:cubicBezTo>
                    <a:pt x="1511507" y="74039"/>
                    <a:pt x="1505342" y="88923"/>
                    <a:pt x="1494368" y="99897"/>
                  </a:cubicBezTo>
                  <a:cubicBezTo>
                    <a:pt x="1483393" y="110872"/>
                    <a:pt x="1468509" y="117037"/>
                    <a:pt x="1452989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11507" cy="155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19307" y="6644142"/>
            <a:ext cx="2838506" cy="481339"/>
            <a:chOff x="0" y="0"/>
            <a:chExt cx="690179" cy="1170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0179" cy="117037"/>
            </a:xfrm>
            <a:custGeom>
              <a:avLst/>
              <a:gdLst/>
              <a:ahLst/>
              <a:cxnLst/>
              <a:rect l="l" t="t" r="r" b="b"/>
              <a:pathLst>
                <a:path w="690179" h="117037">
                  <a:moveTo>
                    <a:pt x="58518" y="0"/>
                  </a:moveTo>
                  <a:lnTo>
                    <a:pt x="631660" y="0"/>
                  </a:lnTo>
                  <a:cubicBezTo>
                    <a:pt x="647180" y="0"/>
                    <a:pt x="662065" y="6165"/>
                    <a:pt x="673039" y="17140"/>
                  </a:cubicBezTo>
                  <a:cubicBezTo>
                    <a:pt x="684014" y="28114"/>
                    <a:pt x="690179" y="42998"/>
                    <a:pt x="690179" y="58518"/>
                  </a:cubicBezTo>
                  <a:lnTo>
                    <a:pt x="690179" y="58518"/>
                  </a:lnTo>
                  <a:cubicBezTo>
                    <a:pt x="690179" y="74039"/>
                    <a:pt x="684014" y="88923"/>
                    <a:pt x="673039" y="99897"/>
                  </a:cubicBezTo>
                  <a:cubicBezTo>
                    <a:pt x="662065" y="110872"/>
                    <a:pt x="647180" y="117037"/>
                    <a:pt x="631660" y="117037"/>
                  </a:cubicBezTo>
                  <a:lnTo>
                    <a:pt x="58518" y="117037"/>
                  </a:lnTo>
                  <a:cubicBezTo>
                    <a:pt x="42998" y="117037"/>
                    <a:pt x="28114" y="110872"/>
                    <a:pt x="17140" y="99897"/>
                  </a:cubicBezTo>
                  <a:cubicBezTo>
                    <a:pt x="6165" y="88923"/>
                    <a:pt x="0" y="74039"/>
                    <a:pt x="0" y="58518"/>
                  </a:cubicBezTo>
                  <a:lnTo>
                    <a:pt x="0" y="58518"/>
                  </a:lnTo>
                  <a:cubicBezTo>
                    <a:pt x="0" y="42998"/>
                    <a:pt x="6165" y="28114"/>
                    <a:pt x="17140" y="17140"/>
                  </a:cubicBezTo>
                  <a:cubicBezTo>
                    <a:pt x="28114" y="6165"/>
                    <a:pt x="42998" y="0"/>
                    <a:pt x="58518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0179" cy="155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98877" y="3774366"/>
            <a:ext cx="3801702" cy="9874880"/>
            <a:chOff x="0" y="0"/>
            <a:chExt cx="1001271" cy="26007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01271" cy="2600792"/>
            </a:xfrm>
            <a:custGeom>
              <a:avLst/>
              <a:gdLst/>
              <a:ahLst/>
              <a:cxnLst/>
              <a:rect l="l" t="t" r="r" b="b"/>
              <a:pathLst>
                <a:path w="1001271" h="2600792">
                  <a:moveTo>
                    <a:pt x="10182" y="0"/>
                  </a:moveTo>
                  <a:lnTo>
                    <a:pt x="991089" y="0"/>
                  </a:lnTo>
                  <a:cubicBezTo>
                    <a:pt x="993790" y="0"/>
                    <a:pt x="996379" y="1073"/>
                    <a:pt x="998289" y="2982"/>
                  </a:cubicBezTo>
                  <a:cubicBezTo>
                    <a:pt x="1000198" y="4892"/>
                    <a:pt x="1001271" y="7482"/>
                    <a:pt x="1001271" y="10182"/>
                  </a:cubicBezTo>
                  <a:lnTo>
                    <a:pt x="1001271" y="2590610"/>
                  </a:lnTo>
                  <a:cubicBezTo>
                    <a:pt x="1001271" y="2596233"/>
                    <a:pt x="996713" y="2600792"/>
                    <a:pt x="991089" y="2600792"/>
                  </a:cubicBezTo>
                  <a:lnTo>
                    <a:pt x="10182" y="2600792"/>
                  </a:lnTo>
                  <a:cubicBezTo>
                    <a:pt x="4559" y="2600792"/>
                    <a:pt x="0" y="2596233"/>
                    <a:pt x="0" y="2590610"/>
                  </a:cubicBezTo>
                  <a:lnTo>
                    <a:pt x="0" y="10182"/>
                  </a:lnTo>
                  <a:cubicBezTo>
                    <a:pt x="0" y="4559"/>
                    <a:pt x="4559" y="0"/>
                    <a:pt x="10182" y="0"/>
                  </a:cubicBezTo>
                  <a:close/>
                </a:path>
              </a:pathLst>
            </a:custGeom>
            <a:solidFill>
              <a:srgbClr val="A1000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01271" cy="2638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719307" y="2617562"/>
            <a:ext cx="6765326" cy="390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40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rPr>
              <a:t>Thesis Defense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352595" y="-8576761"/>
            <a:ext cx="3801702" cy="9874880"/>
            <a:chOff x="0" y="0"/>
            <a:chExt cx="1001271" cy="26007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01271" cy="2600792"/>
            </a:xfrm>
            <a:custGeom>
              <a:avLst/>
              <a:gdLst/>
              <a:ahLst/>
              <a:cxnLst/>
              <a:rect l="l" t="t" r="r" b="b"/>
              <a:pathLst>
                <a:path w="1001271" h="2600792">
                  <a:moveTo>
                    <a:pt x="10182" y="0"/>
                  </a:moveTo>
                  <a:lnTo>
                    <a:pt x="991089" y="0"/>
                  </a:lnTo>
                  <a:cubicBezTo>
                    <a:pt x="993790" y="0"/>
                    <a:pt x="996379" y="1073"/>
                    <a:pt x="998289" y="2982"/>
                  </a:cubicBezTo>
                  <a:cubicBezTo>
                    <a:pt x="1000198" y="4892"/>
                    <a:pt x="1001271" y="7482"/>
                    <a:pt x="1001271" y="10182"/>
                  </a:cubicBezTo>
                  <a:lnTo>
                    <a:pt x="1001271" y="2590610"/>
                  </a:lnTo>
                  <a:cubicBezTo>
                    <a:pt x="1001271" y="2596233"/>
                    <a:pt x="996713" y="2600792"/>
                    <a:pt x="991089" y="2600792"/>
                  </a:cubicBezTo>
                  <a:lnTo>
                    <a:pt x="10182" y="2600792"/>
                  </a:lnTo>
                  <a:cubicBezTo>
                    <a:pt x="4559" y="2600792"/>
                    <a:pt x="0" y="2596233"/>
                    <a:pt x="0" y="2590610"/>
                  </a:cubicBezTo>
                  <a:lnTo>
                    <a:pt x="0" y="10182"/>
                  </a:lnTo>
                  <a:cubicBezTo>
                    <a:pt x="0" y="4559"/>
                    <a:pt x="4559" y="0"/>
                    <a:pt x="10182" y="0"/>
                  </a:cubicBezTo>
                  <a:close/>
                </a:path>
              </a:pathLst>
            </a:custGeom>
            <a:solidFill>
              <a:srgbClr val="003E7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01271" cy="2638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17772" y="417597"/>
            <a:ext cx="7568396" cy="9389163"/>
          </a:xfrm>
          <a:custGeom>
            <a:avLst/>
            <a:gdLst/>
            <a:ahLst/>
            <a:cxnLst/>
            <a:rect l="l" t="t" r="r" b="b"/>
            <a:pathLst>
              <a:path w="7568396" h="9389163">
                <a:moveTo>
                  <a:pt x="0" y="0"/>
                </a:moveTo>
                <a:lnTo>
                  <a:pt x="7568396" y="0"/>
                </a:lnTo>
                <a:lnTo>
                  <a:pt x="7568396" y="9389164"/>
                </a:lnTo>
                <a:lnTo>
                  <a:pt x="0" y="9389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1" b="-466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Freeform 16"/>
          <p:cNvSpPr/>
          <p:nvPr/>
        </p:nvSpPr>
        <p:spPr>
          <a:xfrm>
            <a:off x="1028700" y="1028700"/>
            <a:ext cx="4097974" cy="1282634"/>
          </a:xfrm>
          <a:custGeom>
            <a:avLst/>
            <a:gdLst/>
            <a:ahLst/>
            <a:cxnLst/>
            <a:rect l="l" t="t" r="r" b="b"/>
            <a:pathLst>
              <a:path w="4097974" h="1282634">
                <a:moveTo>
                  <a:pt x="0" y="0"/>
                </a:moveTo>
                <a:lnTo>
                  <a:pt x="4097974" y="0"/>
                </a:lnTo>
                <a:lnTo>
                  <a:pt x="4097974" y="1282634"/>
                </a:lnTo>
                <a:lnTo>
                  <a:pt x="0" y="1282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TextBox 17"/>
          <p:cNvSpPr txBox="1"/>
          <p:nvPr/>
        </p:nvSpPr>
        <p:spPr>
          <a:xfrm>
            <a:off x="1028700" y="3467100"/>
            <a:ext cx="8963827" cy="2168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7"/>
              </a:lnSpc>
            </a:pPr>
            <a:r>
              <a:rPr lang="ru-RU" sz="3200">
                <a:solidFill>
                  <a:srgbClr val="000000"/>
                </a:solidFill>
                <a:latin typeface="Circe Bold" panose="020B0604020202020204" charset="-52"/>
                <a:ea typeface="Montserrat Bold"/>
                <a:cs typeface="Montserrat Bold"/>
                <a:sym typeface="Montserrat Bold"/>
              </a:rPr>
              <a:t>Об итогах работы за 2023-2024 учебный год </a:t>
            </a:r>
          </a:p>
          <a:p>
            <a:pPr algn="ctr">
              <a:lnSpc>
                <a:spcPts val="5847"/>
              </a:lnSpc>
            </a:pPr>
            <a:r>
              <a:rPr lang="ru-RU" sz="3200">
                <a:solidFill>
                  <a:srgbClr val="000000"/>
                </a:solidFill>
                <a:latin typeface="Circe Bold" panose="020B0604020202020204" charset="-52"/>
                <a:ea typeface="Montserrat Bold"/>
                <a:cs typeface="Montserrat Bold"/>
                <a:sym typeface="Montserrat Bold"/>
              </a:rPr>
              <a:t>и планы на 2024-2025 учебный год</a:t>
            </a:r>
            <a:endParaRPr lang="en-US" sz="3200">
              <a:solidFill>
                <a:srgbClr val="000000"/>
              </a:solidFill>
              <a:latin typeface="Circe Bold" panose="020B0604020202020204" charset="-52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5847"/>
              </a:lnSpc>
            </a:pPr>
            <a:r>
              <a:rPr lang="ru-RU" sz="3200">
                <a:solidFill>
                  <a:srgbClr val="000000"/>
                </a:solidFill>
                <a:latin typeface="Circe Bold" panose="020B0604020202020204" charset="-52"/>
                <a:ea typeface="Montserrat Bold"/>
                <a:cs typeface="Montserrat Bold"/>
                <a:sym typeface="Montserrat Bold"/>
              </a:rPr>
              <a:t> </a:t>
            </a:r>
            <a:endParaRPr lang="en-US" sz="3200">
              <a:solidFill>
                <a:srgbClr val="000000"/>
              </a:solidFill>
              <a:latin typeface="Circe Bold" panose="020B0604020202020204" charset="-52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9B0878-375E-133A-18D3-B50066D65A50}"/>
              </a:ext>
            </a:extLst>
          </p:cNvPr>
          <p:cNvSpPr/>
          <p:nvPr/>
        </p:nvSpPr>
        <p:spPr>
          <a:xfrm>
            <a:off x="432509" y="8572500"/>
            <a:ext cx="3178224" cy="589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err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Куренкеева</a:t>
            </a:r>
            <a:r>
              <a:rPr lang="en-US" sz="160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 </a:t>
            </a:r>
            <a:r>
              <a:rPr lang="ru-RU" sz="160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Г</a:t>
            </a:r>
          </a:p>
          <a:p>
            <a:r>
              <a:rPr lang="ru-RU" sz="1600" b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Ректор</a:t>
            </a:r>
          </a:p>
          <a:p>
            <a:endParaRPr lang="ru-RU" sz="160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r>
              <a:rPr lang="ru-RU" sz="1600" err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Арын</a:t>
            </a:r>
            <a:r>
              <a:rPr lang="ru-RU" sz="160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 </a:t>
            </a:r>
            <a:r>
              <a:rPr lang="kk-KZ" sz="1600" b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Ә</a:t>
            </a:r>
          </a:p>
          <a:p>
            <a:r>
              <a:rPr lang="ru-RU" sz="160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Проректор по академическому развитию</a:t>
            </a:r>
          </a:p>
          <a:p>
            <a:r>
              <a:rPr lang="ru-RU" sz="160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60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Тазабек Ш</a:t>
            </a:r>
          </a:p>
          <a:p>
            <a:r>
              <a:rPr lang="ru-RU" sz="160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Проректор по глобальному партнерству</a:t>
            </a:r>
          </a:p>
          <a:p>
            <a:endParaRPr lang="kk-KZ" sz="160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endParaRPr lang="kk-KZ" sz="160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endParaRPr lang="kk-KZ" sz="160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r>
              <a:rPr lang="ru-RU" sz="160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  </a:t>
            </a:r>
            <a:endParaRPr lang="kk-KZ" sz="160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endParaRPr lang="ru-RU" sz="160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9B621-0488-9845-1DBC-7480CDAC3001}"/>
              </a:ext>
            </a:extLst>
          </p:cNvPr>
          <p:cNvSpPr txBox="1"/>
          <p:nvPr/>
        </p:nvSpPr>
        <p:spPr>
          <a:xfrm>
            <a:off x="3879111" y="7043797"/>
            <a:ext cx="611341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Кожахметов Р</a:t>
            </a:r>
          </a:p>
          <a:p>
            <a:r>
              <a:rPr lang="ru-RU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Проректор по корпоративному развитию</a:t>
            </a:r>
          </a:p>
          <a:p>
            <a:r>
              <a:rPr lang="ru-RU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 </a:t>
            </a:r>
          </a:p>
          <a:p>
            <a:r>
              <a:rPr lang="kk-KZ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Марданов Д</a:t>
            </a:r>
          </a:p>
          <a:p>
            <a:r>
              <a:rPr lang="kk-KZ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Проректор по поддержке студентов </a:t>
            </a:r>
          </a:p>
          <a:p>
            <a:r>
              <a:rPr lang="kk-KZ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и развитию студентов </a:t>
            </a:r>
          </a:p>
          <a:p>
            <a:endParaRPr lang="kk-KZ" sz="1600" dirty="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White Kendrick</a:t>
            </a:r>
          </a:p>
          <a:p>
            <a:r>
              <a:rPr lang="kk-KZ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Проректор по коммерциализации</a:t>
            </a:r>
          </a:p>
          <a:p>
            <a:endParaRPr lang="kk-KZ" sz="1600" dirty="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r>
              <a:rPr lang="kk-KZ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Таренова Ж</a:t>
            </a:r>
          </a:p>
          <a:p>
            <a:r>
              <a:rPr lang="kk-KZ" sz="1600" dirty="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Управляющий директор по </a:t>
            </a:r>
            <a:r>
              <a:rPr lang="en-US" sz="1600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HR</a:t>
            </a:r>
            <a:endParaRPr lang="kk-KZ" sz="160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606509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ГЛОБАЛЬНОЕ ПАРТНЕРТСВО: ПЛАН НА  2024-2025</a:t>
            </a:r>
            <a:r>
              <a:rPr lang="en-US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226F810C-5B4D-0E16-360F-DBACB0415618}"/>
              </a:ext>
            </a:extLst>
          </p:cNvPr>
          <p:cNvGrpSpPr/>
          <p:nvPr/>
        </p:nvGrpSpPr>
        <p:grpSpPr>
          <a:xfrm>
            <a:off x="-116843" y="-130181"/>
            <a:ext cx="14056874" cy="1158881"/>
            <a:chOff x="0" y="0"/>
            <a:chExt cx="4017637" cy="331223"/>
          </a:xfrm>
          <a:solidFill>
            <a:srgbClr val="002060"/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B4EA9C21-4AC4-A68F-6FCC-2C4891BB654C}"/>
                </a:ext>
              </a:extLst>
            </p:cNvPr>
            <p:cNvSpPr/>
            <p:nvPr/>
          </p:nvSpPr>
          <p:spPr>
            <a:xfrm>
              <a:off x="0" y="0"/>
              <a:ext cx="4017637" cy="331223"/>
            </a:xfrm>
            <a:custGeom>
              <a:avLst/>
              <a:gdLst/>
              <a:ahLst/>
              <a:cxnLst/>
              <a:rect l="l" t="t" r="r" b="b"/>
              <a:pathLst>
                <a:path w="4017637" h="331223">
                  <a:moveTo>
                    <a:pt x="4957" y="0"/>
                  </a:moveTo>
                  <a:lnTo>
                    <a:pt x="4012680" y="0"/>
                  </a:lnTo>
                  <a:cubicBezTo>
                    <a:pt x="4015418" y="0"/>
                    <a:pt x="4017637" y="2219"/>
                    <a:pt x="4017637" y="4957"/>
                  </a:cubicBezTo>
                  <a:lnTo>
                    <a:pt x="4017637" y="326266"/>
                  </a:lnTo>
                  <a:cubicBezTo>
                    <a:pt x="4017637" y="329004"/>
                    <a:pt x="4015418" y="331223"/>
                    <a:pt x="4012680" y="331223"/>
                  </a:cubicBezTo>
                  <a:lnTo>
                    <a:pt x="4957" y="331223"/>
                  </a:lnTo>
                  <a:cubicBezTo>
                    <a:pt x="2219" y="331223"/>
                    <a:pt x="0" y="329004"/>
                    <a:pt x="0" y="326266"/>
                  </a:cubicBezTo>
                  <a:lnTo>
                    <a:pt x="0" y="4957"/>
                  </a:lnTo>
                  <a:cubicBezTo>
                    <a:pt x="0" y="2219"/>
                    <a:pt x="2219" y="0"/>
                    <a:pt x="495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900CC517-F5C5-A181-486C-ED2486D3C6BD}"/>
                </a:ext>
              </a:extLst>
            </p:cNvPr>
            <p:cNvSpPr txBox="1"/>
            <p:nvPr/>
          </p:nvSpPr>
          <p:spPr>
            <a:xfrm>
              <a:off x="0" y="-47625"/>
              <a:ext cx="4017637" cy="37884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TextBox 62">
            <a:extLst>
              <a:ext uri="{FF2B5EF4-FFF2-40B4-BE49-F238E27FC236}">
                <a16:creationId xmlns:a16="http://schemas.microsoft.com/office/drawing/2014/main" id="{95CCC036-AD32-8199-FD5A-0AC67C19E428}"/>
              </a:ext>
            </a:extLst>
          </p:cNvPr>
          <p:cNvSpPr txBox="1"/>
          <p:nvPr/>
        </p:nvSpPr>
        <p:spPr>
          <a:xfrm>
            <a:off x="156791" y="114300"/>
            <a:ext cx="1084527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spc="-151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ЦЕНТР КОММЕРЦИАЛИЗАЦИИ ТЕХНОЛОГИЙ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4241369" y="3314259"/>
            <a:ext cx="6930867" cy="3053848"/>
            <a:chOff x="0" y="0"/>
            <a:chExt cx="9241156" cy="4071798"/>
          </a:xfrm>
        </p:grpSpPr>
        <p:grpSp>
          <p:nvGrpSpPr>
            <p:cNvPr id="10" name="Group 6"/>
            <p:cNvGrpSpPr/>
            <p:nvPr/>
          </p:nvGrpSpPr>
          <p:grpSpPr>
            <a:xfrm>
              <a:off x="0" y="0"/>
              <a:ext cx="9241156" cy="4071798"/>
              <a:chOff x="0" y="0"/>
              <a:chExt cx="1825414" cy="804306"/>
            </a:xfrm>
          </p:grpSpPr>
          <p:sp>
            <p:nvSpPr>
              <p:cNvPr id="30" name="Freeform 7"/>
              <p:cNvSpPr/>
              <p:nvPr/>
            </p:nvSpPr>
            <p:spPr>
              <a:xfrm>
                <a:off x="0" y="0"/>
                <a:ext cx="1825414" cy="804306"/>
              </a:xfrm>
              <a:custGeom>
                <a:avLst/>
                <a:gdLst/>
                <a:ahLst/>
                <a:cxnLst/>
                <a:rect l="l" t="t" r="r" b="b"/>
                <a:pathLst>
                  <a:path w="1825414" h="804306">
                    <a:moveTo>
                      <a:pt x="56968" y="0"/>
                    </a:moveTo>
                    <a:lnTo>
                      <a:pt x="1768446" y="0"/>
                    </a:lnTo>
                    <a:cubicBezTo>
                      <a:pt x="1799908" y="0"/>
                      <a:pt x="1825414" y="25505"/>
                      <a:pt x="1825414" y="56968"/>
                    </a:cubicBezTo>
                    <a:lnTo>
                      <a:pt x="1825414" y="747338"/>
                    </a:lnTo>
                    <a:cubicBezTo>
                      <a:pt x="1825414" y="778800"/>
                      <a:pt x="1799908" y="804306"/>
                      <a:pt x="1768446" y="804306"/>
                    </a:cubicBezTo>
                    <a:lnTo>
                      <a:pt x="56968" y="804306"/>
                    </a:lnTo>
                    <a:cubicBezTo>
                      <a:pt x="25505" y="804306"/>
                      <a:pt x="0" y="778800"/>
                      <a:pt x="0" y="747338"/>
                    </a:cubicBezTo>
                    <a:lnTo>
                      <a:pt x="0" y="56968"/>
                    </a:lnTo>
                    <a:cubicBezTo>
                      <a:pt x="0" y="25505"/>
                      <a:pt x="25505" y="0"/>
                      <a:pt x="56968" y="0"/>
                    </a:cubicBezTo>
                    <a:close/>
                  </a:path>
                </a:pathLst>
              </a:custGeom>
              <a:solidFill>
                <a:srgbClr val="014282"/>
              </a:solidFill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TextBox 8"/>
              <p:cNvSpPr txBox="1"/>
              <p:nvPr/>
            </p:nvSpPr>
            <p:spPr>
              <a:xfrm>
                <a:off x="0" y="-38100"/>
                <a:ext cx="1825414" cy="842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grpSp>
          <p:nvGrpSpPr>
            <p:cNvPr id="12" name="Group 9"/>
            <p:cNvGrpSpPr/>
            <p:nvPr/>
          </p:nvGrpSpPr>
          <p:grpSpPr>
            <a:xfrm>
              <a:off x="6167699" y="563874"/>
              <a:ext cx="2690239" cy="1346675"/>
              <a:chOff x="0" y="0"/>
              <a:chExt cx="531405" cy="266010"/>
            </a:xfrm>
          </p:grpSpPr>
          <p:sp>
            <p:nvSpPr>
              <p:cNvPr id="28" name="Freeform 10"/>
              <p:cNvSpPr/>
              <p:nvPr/>
            </p:nvSpPr>
            <p:spPr>
              <a:xfrm>
                <a:off x="0" y="0"/>
                <a:ext cx="531405" cy="266010"/>
              </a:xfrm>
              <a:custGeom>
                <a:avLst/>
                <a:gdLst/>
                <a:ahLst/>
                <a:cxnLst/>
                <a:rect l="l" t="t" r="r" b="b"/>
                <a:pathLst>
                  <a:path w="531405" h="266010">
                    <a:moveTo>
                      <a:pt x="53719" y="0"/>
                    </a:moveTo>
                    <a:lnTo>
                      <a:pt x="477686" y="0"/>
                    </a:lnTo>
                    <a:cubicBezTo>
                      <a:pt x="507354" y="0"/>
                      <a:pt x="531405" y="24051"/>
                      <a:pt x="531405" y="53719"/>
                    </a:cubicBezTo>
                    <a:lnTo>
                      <a:pt x="531405" y="212291"/>
                    </a:lnTo>
                    <a:cubicBezTo>
                      <a:pt x="531405" y="226538"/>
                      <a:pt x="525745" y="240202"/>
                      <a:pt x="515671" y="250276"/>
                    </a:cubicBezTo>
                    <a:cubicBezTo>
                      <a:pt x="505597" y="260350"/>
                      <a:pt x="491934" y="266010"/>
                      <a:pt x="477686" y="266010"/>
                    </a:cubicBezTo>
                    <a:lnTo>
                      <a:pt x="53719" y="266010"/>
                    </a:lnTo>
                    <a:cubicBezTo>
                      <a:pt x="24051" y="266010"/>
                      <a:pt x="0" y="241959"/>
                      <a:pt x="0" y="212291"/>
                    </a:cubicBezTo>
                    <a:lnTo>
                      <a:pt x="0" y="53719"/>
                    </a:lnTo>
                    <a:cubicBezTo>
                      <a:pt x="0" y="24051"/>
                      <a:pt x="24051" y="0"/>
                      <a:pt x="5371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TextBox 11"/>
              <p:cNvSpPr txBox="1"/>
              <p:nvPr/>
            </p:nvSpPr>
            <p:spPr>
              <a:xfrm>
                <a:off x="0" y="-47625"/>
                <a:ext cx="531405" cy="3136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r>
                  <a:rPr lang="en-US" sz="2200">
                    <a:solidFill>
                      <a:srgbClr val="FFFFFF"/>
                    </a:solidFill>
                    <a:latin typeface="Circe Bold"/>
                    <a:ea typeface="Circe Bold"/>
                    <a:cs typeface="Circe Bold"/>
                    <a:sym typeface="Circe Bold"/>
                  </a:rPr>
                  <a:t>Прикладные исследования 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167699" y="2304735"/>
              <a:ext cx="2690239" cy="1376715"/>
              <a:chOff x="0" y="0"/>
              <a:chExt cx="531405" cy="271944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0" y="0"/>
                <a:ext cx="531405" cy="271944"/>
              </a:xfrm>
              <a:custGeom>
                <a:avLst/>
                <a:gdLst/>
                <a:ahLst/>
                <a:cxnLst/>
                <a:rect l="l" t="t" r="r" b="b"/>
                <a:pathLst>
                  <a:path w="531405" h="271944">
                    <a:moveTo>
                      <a:pt x="53719" y="0"/>
                    </a:moveTo>
                    <a:lnTo>
                      <a:pt x="477686" y="0"/>
                    </a:lnTo>
                    <a:cubicBezTo>
                      <a:pt x="507354" y="0"/>
                      <a:pt x="531405" y="24051"/>
                      <a:pt x="531405" y="53719"/>
                    </a:cubicBezTo>
                    <a:lnTo>
                      <a:pt x="531405" y="218225"/>
                    </a:lnTo>
                    <a:cubicBezTo>
                      <a:pt x="531405" y="232472"/>
                      <a:pt x="525745" y="246136"/>
                      <a:pt x="515671" y="256210"/>
                    </a:cubicBezTo>
                    <a:cubicBezTo>
                      <a:pt x="505597" y="266284"/>
                      <a:pt x="491934" y="271944"/>
                      <a:pt x="477686" y="271944"/>
                    </a:cubicBezTo>
                    <a:lnTo>
                      <a:pt x="53719" y="271944"/>
                    </a:lnTo>
                    <a:cubicBezTo>
                      <a:pt x="24051" y="271944"/>
                      <a:pt x="0" y="247893"/>
                      <a:pt x="0" y="218225"/>
                    </a:cubicBezTo>
                    <a:lnTo>
                      <a:pt x="0" y="53719"/>
                    </a:lnTo>
                    <a:cubicBezTo>
                      <a:pt x="0" y="24051"/>
                      <a:pt x="24051" y="0"/>
                      <a:pt x="5371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TextBox 14"/>
              <p:cNvSpPr txBox="1"/>
              <p:nvPr/>
            </p:nvSpPr>
            <p:spPr>
              <a:xfrm>
                <a:off x="0" y="-47625"/>
                <a:ext cx="531405" cy="3195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220"/>
                  </a:lnSpc>
                  <a:spcBef>
                    <a:spcPct val="0"/>
                  </a:spcBef>
                </a:pPr>
                <a:r>
                  <a:rPr lang="en-US" sz="2300">
                    <a:solidFill>
                      <a:srgbClr val="FFFFFF"/>
                    </a:solidFill>
                    <a:latin typeface="Circe Bold"/>
                    <a:ea typeface="Circe Bold"/>
                    <a:cs typeface="Circe Bold"/>
                    <a:sym typeface="Circe Bold"/>
                  </a:rPr>
                  <a:t>Технический скаутинг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992474" y="551029"/>
              <a:ext cx="2837582" cy="1346675"/>
              <a:chOff x="0" y="0"/>
              <a:chExt cx="560510" cy="26601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60510" cy="266010"/>
              </a:xfrm>
              <a:custGeom>
                <a:avLst/>
                <a:gdLst/>
                <a:ahLst/>
                <a:cxnLst/>
                <a:rect l="l" t="t" r="r" b="b"/>
                <a:pathLst>
                  <a:path w="560510" h="266010">
                    <a:moveTo>
                      <a:pt x="50929" y="0"/>
                    </a:moveTo>
                    <a:lnTo>
                      <a:pt x="509581" y="0"/>
                    </a:lnTo>
                    <a:cubicBezTo>
                      <a:pt x="537708" y="0"/>
                      <a:pt x="560510" y="22802"/>
                      <a:pt x="560510" y="50929"/>
                    </a:cubicBezTo>
                    <a:lnTo>
                      <a:pt x="560510" y="215081"/>
                    </a:lnTo>
                    <a:cubicBezTo>
                      <a:pt x="560510" y="228588"/>
                      <a:pt x="555144" y="241542"/>
                      <a:pt x="545593" y="251093"/>
                    </a:cubicBezTo>
                    <a:cubicBezTo>
                      <a:pt x="536042" y="260644"/>
                      <a:pt x="523088" y="266010"/>
                      <a:pt x="509581" y="266010"/>
                    </a:cubicBezTo>
                    <a:lnTo>
                      <a:pt x="50929" y="266010"/>
                    </a:lnTo>
                    <a:cubicBezTo>
                      <a:pt x="37422" y="266010"/>
                      <a:pt x="24468" y="260644"/>
                      <a:pt x="14917" y="251093"/>
                    </a:cubicBezTo>
                    <a:cubicBezTo>
                      <a:pt x="5366" y="241542"/>
                      <a:pt x="0" y="228588"/>
                      <a:pt x="0" y="215081"/>
                    </a:cubicBezTo>
                    <a:lnTo>
                      <a:pt x="0" y="50929"/>
                    </a:lnTo>
                    <a:cubicBezTo>
                      <a:pt x="0" y="37422"/>
                      <a:pt x="5366" y="24468"/>
                      <a:pt x="14917" y="14917"/>
                    </a:cubicBezTo>
                    <a:cubicBezTo>
                      <a:pt x="24468" y="5366"/>
                      <a:pt x="37422" y="0"/>
                      <a:pt x="509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60510" cy="3136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80"/>
                  </a:lnSpc>
                  <a:spcBef>
                    <a:spcPct val="0"/>
                  </a:spcBef>
                </a:pPr>
                <a:r>
                  <a:rPr lang="en-US" sz="2200">
                    <a:solidFill>
                      <a:srgbClr val="FFFFFF"/>
                    </a:solidFill>
                    <a:latin typeface="Circe Bold"/>
                    <a:ea typeface="Circe Bold"/>
                    <a:cs typeface="Circe Bold"/>
                    <a:sym typeface="Circe Bold"/>
                  </a:rPr>
                  <a:t>Обоснование концепции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992474" y="2292035"/>
              <a:ext cx="2837582" cy="1297398"/>
              <a:chOff x="0" y="0"/>
              <a:chExt cx="560510" cy="25627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60510" cy="256276"/>
              </a:xfrm>
              <a:custGeom>
                <a:avLst/>
                <a:gdLst/>
                <a:ahLst/>
                <a:cxnLst/>
                <a:rect l="l" t="t" r="r" b="b"/>
                <a:pathLst>
                  <a:path w="560510" h="256276">
                    <a:moveTo>
                      <a:pt x="50929" y="0"/>
                    </a:moveTo>
                    <a:lnTo>
                      <a:pt x="509581" y="0"/>
                    </a:lnTo>
                    <a:cubicBezTo>
                      <a:pt x="537708" y="0"/>
                      <a:pt x="560510" y="22802"/>
                      <a:pt x="560510" y="50929"/>
                    </a:cubicBezTo>
                    <a:lnTo>
                      <a:pt x="560510" y="205347"/>
                    </a:lnTo>
                    <a:cubicBezTo>
                      <a:pt x="560510" y="218854"/>
                      <a:pt x="555144" y="231808"/>
                      <a:pt x="545593" y="241359"/>
                    </a:cubicBezTo>
                    <a:cubicBezTo>
                      <a:pt x="536042" y="250910"/>
                      <a:pt x="523088" y="256276"/>
                      <a:pt x="509581" y="256276"/>
                    </a:cubicBezTo>
                    <a:lnTo>
                      <a:pt x="50929" y="256276"/>
                    </a:lnTo>
                    <a:cubicBezTo>
                      <a:pt x="37422" y="256276"/>
                      <a:pt x="24468" y="250910"/>
                      <a:pt x="14917" y="241359"/>
                    </a:cubicBezTo>
                    <a:cubicBezTo>
                      <a:pt x="5366" y="231808"/>
                      <a:pt x="0" y="218854"/>
                      <a:pt x="0" y="205347"/>
                    </a:cubicBezTo>
                    <a:lnTo>
                      <a:pt x="0" y="50929"/>
                    </a:lnTo>
                    <a:cubicBezTo>
                      <a:pt x="0" y="37422"/>
                      <a:pt x="5366" y="24468"/>
                      <a:pt x="14917" y="14917"/>
                    </a:cubicBezTo>
                    <a:cubicBezTo>
                      <a:pt x="24468" y="5366"/>
                      <a:pt x="37422" y="0"/>
                      <a:pt x="5092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560510" cy="3039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220"/>
                  </a:lnSpc>
                  <a:spcBef>
                    <a:spcPct val="0"/>
                  </a:spcBef>
                </a:pPr>
                <a:r>
                  <a:rPr lang="en-US" sz="2300">
                    <a:solidFill>
                      <a:srgbClr val="FFFFFF"/>
                    </a:solidFill>
                    <a:latin typeface="Circe Bold"/>
                    <a:ea typeface="Circe Bold"/>
                    <a:cs typeface="Circe Bold"/>
                    <a:sym typeface="Circe Bold"/>
                  </a:rPr>
                  <a:t>Акселерация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51335" y="551029"/>
              <a:ext cx="2203496" cy="1306610"/>
              <a:chOff x="0" y="0"/>
              <a:chExt cx="435259" cy="25809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35259" cy="258096"/>
              </a:xfrm>
              <a:custGeom>
                <a:avLst/>
                <a:gdLst/>
                <a:ahLst/>
                <a:cxnLst/>
                <a:rect l="l" t="t" r="r" b="b"/>
                <a:pathLst>
                  <a:path w="435259" h="258096">
                    <a:moveTo>
                      <a:pt x="65585" y="0"/>
                    </a:moveTo>
                    <a:lnTo>
                      <a:pt x="369674" y="0"/>
                    </a:lnTo>
                    <a:cubicBezTo>
                      <a:pt x="405895" y="0"/>
                      <a:pt x="435259" y="29363"/>
                      <a:pt x="435259" y="65585"/>
                    </a:cubicBezTo>
                    <a:lnTo>
                      <a:pt x="435259" y="192511"/>
                    </a:lnTo>
                    <a:cubicBezTo>
                      <a:pt x="435259" y="209905"/>
                      <a:pt x="428349" y="226587"/>
                      <a:pt x="416049" y="238887"/>
                    </a:cubicBezTo>
                    <a:cubicBezTo>
                      <a:pt x="403750" y="251186"/>
                      <a:pt x="387068" y="258096"/>
                      <a:pt x="369674" y="258096"/>
                    </a:cubicBezTo>
                    <a:lnTo>
                      <a:pt x="65585" y="258096"/>
                    </a:lnTo>
                    <a:cubicBezTo>
                      <a:pt x="29363" y="258096"/>
                      <a:pt x="0" y="228733"/>
                      <a:pt x="0" y="192511"/>
                    </a:cubicBezTo>
                    <a:lnTo>
                      <a:pt x="0" y="65585"/>
                    </a:lnTo>
                    <a:cubicBezTo>
                      <a:pt x="0" y="29363"/>
                      <a:pt x="29363" y="0"/>
                      <a:pt x="6558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435259" cy="3057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220"/>
                  </a:lnSpc>
                  <a:spcBef>
                    <a:spcPct val="0"/>
                  </a:spcBef>
                </a:pPr>
                <a:r>
                  <a:rPr lang="en-US" sz="2300">
                    <a:solidFill>
                      <a:srgbClr val="FFFFFF"/>
                    </a:solidFill>
                    <a:latin typeface="Circe Bold"/>
                    <a:ea typeface="Circe Bold"/>
                    <a:cs typeface="Circe Bold"/>
                    <a:sym typeface="Circe Bold"/>
                  </a:rPr>
                  <a:t>Скрининг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51335" y="2282822"/>
              <a:ext cx="2203496" cy="1376715"/>
              <a:chOff x="0" y="0"/>
              <a:chExt cx="435259" cy="27194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435259" cy="271944"/>
              </a:xfrm>
              <a:custGeom>
                <a:avLst/>
                <a:gdLst/>
                <a:ahLst/>
                <a:cxnLst/>
                <a:rect l="l" t="t" r="r" b="b"/>
                <a:pathLst>
                  <a:path w="435259" h="271944">
                    <a:moveTo>
                      <a:pt x="65585" y="0"/>
                    </a:moveTo>
                    <a:lnTo>
                      <a:pt x="369674" y="0"/>
                    </a:lnTo>
                    <a:cubicBezTo>
                      <a:pt x="405895" y="0"/>
                      <a:pt x="435259" y="29363"/>
                      <a:pt x="435259" y="65585"/>
                    </a:cubicBezTo>
                    <a:lnTo>
                      <a:pt x="435259" y="206359"/>
                    </a:lnTo>
                    <a:cubicBezTo>
                      <a:pt x="435259" y="223753"/>
                      <a:pt x="428349" y="240435"/>
                      <a:pt x="416049" y="252734"/>
                    </a:cubicBezTo>
                    <a:cubicBezTo>
                      <a:pt x="403750" y="265034"/>
                      <a:pt x="387068" y="271944"/>
                      <a:pt x="369674" y="271944"/>
                    </a:cubicBezTo>
                    <a:lnTo>
                      <a:pt x="65585" y="271944"/>
                    </a:lnTo>
                    <a:cubicBezTo>
                      <a:pt x="29363" y="271944"/>
                      <a:pt x="0" y="242580"/>
                      <a:pt x="0" y="206359"/>
                    </a:cubicBezTo>
                    <a:lnTo>
                      <a:pt x="0" y="65585"/>
                    </a:lnTo>
                    <a:cubicBezTo>
                      <a:pt x="0" y="29363"/>
                      <a:pt x="29363" y="0"/>
                      <a:pt x="6558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435259" cy="3195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220"/>
                  </a:lnSpc>
                  <a:spcBef>
                    <a:spcPct val="0"/>
                  </a:spcBef>
                </a:pPr>
                <a:r>
                  <a:rPr lang="en-US" sz="2300">
                    <a:solidFill>
                      <a:srgbClr val="FFFFFF"/>
                    </a:solidFill>
                    <a:latin typeface="Circe Bold"/>
                    <a:ea typeface="Circe Bold"/>
                    <a:cs typeface="Circe Bold"/>
                    <a:sym typeface="Circe Bold"/>
                  </a:rPr>
                  <a:t>З</a:t>
                </a:r>
                <a:r>
                  <a:rPr lang="en-US" sz="2300" u="none" strike="noStrike">
                    <a:solidFill>
                      <a:srgbClr val="FFFFFF"/>
                    </a:solidFill>
                    <a:latin typeface="Circe Bold"/>
                    <a:ea typeface="Circe Bold"/>
                    <a:cs typeface="Circe Bold"/>
                    <a:sym typeface="Circe Bold"/>
                  </a:rPr>
                  <a:t>ащита</a:t>
                </a:r>
              </a:p>
              <a:p>
                <a:pPr marL="0" lvl="0" indent="0" algn="ctr">
                  <a:lnSpc>
                    <a:spcPts val="3220"/>
                  </a:lnSpc>
                  <a:spcBef>
                    <a:spcPct val="0"/>
                  </a:spcBef>
                </a:pPr>
                <a:r>
                  <a:rPr lang="en-US" sz="2300" u="none" strike="noStrike">
                    <a:solidFill>
                      <a:srgbClr val="FFFFFF"/>
                    </a:solidFill>
                    <a:latin typeface="Circe Bold"/>
                    <a:ea typeface="Circe Bold"/>
                    <a:cs typeface="Circe Bold"/>
                    <a:sym typeface="Circe Bold"/>
                  </a:rPr>
                  <a:t>АП</a:t>
                </a:r>
              </a:p>
            </p:txBody>
          </p:sp>
        </p:grpSp>
      </p:grpSp>
      <p:grpSp>
        <p:nvGrpSpPr>
          <p:cNvPr id="32" name="Group 27"/>
          <p:cNvGrpSpPr/>
          <p:nvPr/>
        </p:nvGrpSpPr>
        <p:grpSpPr>
          <a:xfrm>
            <a:off x="11578139" y="1068735"/>
            <a:ext cx="6323730" cy="678530"/>
            <a:chOff x="0" y="-9525"/>
            <a:chExt cx="1665509" cy="178708"/>
          </a:xfrm>
        </p:grpSpPr>
        <p:sp>
          <p:nvSpPr>
            <p:cNvPr id="33" name="Freeform 28"/>
            <p:cNvSpPr/>
            <p:nvPr/>
          </p:nvSpPr>
          <p:spPr>
            <a:xfrm>
              <a:off x="0" y="0"/>
              <a:ext cx="1665509" cy="169183"/>
            </a:xfrm>
            <a:custGeom>
              <a:avLst/>
              <a:gdLst/>
              <a:ahLst/>
              <a:cxnLst/>
              <a:rect l="l" t="t" r="r" b="b"/>
              <a:pathLst>
                <a:path w="1665509" h="169183">
                  <a:moveTo>
                    <a:pt x="0" y="0"/>
                  </a:moveTo>
                  <a:lnTo>
                    <a:pt x="1665509" y="0"/>
                  </a:lnTo>
                  <a:lnTo>
                    <a:pt x="1665509" y="169183"/>
                  </a:lnTo>
                  <a:lnTo>
                    <a:pt x="0" y="169183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TextBox 29"/>
            <p:cNvSpPr txBox="1"/>
            <p:nvPr/>
          </p:nvSpPr>
          <p:spPr>
            <a:xfrm>
              <a:off x="0" y="-9525"/>
              <a:ext cx="1665509" cy="17870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76"/>
                </a:lnSpc>
                <a:spcBef>
                  <a:spcPct val="0"/>
                </a:spcBef>
              </a:pPr>
              <a:r>
                <a:rPr lang="en-US" sz="2400" err="1">
                  <a:solidFill>
                    <a:srgbClr val="DD2B1B"/>
                  </a:solidFill>
                  <a:latin typeface="Circe Bold"/>
                  <a:ea typeface="Circe Bold"/>
                  <a:cs typeface="Circe Bold"/>
                  <a:sym typeface="Circe Bold"/>
                </a:rPr>
                <a:t>Отраслевой</a:t>
              </a:r>
              <a:r>
                <a:rPr lang="en-US" sz="2400">
                  <a:solidFill>
                    <a:srgbClr val="DD2B1B"/>
                  </a:solidFill>
                  <a:latin typeface="Circe Bold"/>
                  <a:ea typeface="Circe Bold"/>
                  <a:cs typeface="Circe Bold"/>
                  <a:sym typeface="Circe Bold"/>
                </a:rPr>
                <a:t> </a:t>
              </a:r>
              <a:r>
                <a:rPr lang="en-US" sz="2400" err="1">
                  <a:solidFill>
                    <a:srgbClr val="DD2B1B"/>
                  </a:solidFill>
                  <a:latin typeface="Circe Bold"/>
                  <a:ea typeface="Circe Bold"/>
                  <a:cs typeface="Circe Bold"/>
                  <a:sym typeface="Circe Bold"/>
                </a:rPr>
                <a:t>консультативный</a:t>
              </a:r>
              <a:r>
                <a:rPr lang="en-US" sz="2400">
                  <a:solidFill>
                    <a:srgbClr val="DD2B1B"/>
                  </a:solidFill>
                  <a:latin typeface="Circe Bold"/>
                  <a:ea typeface="Circe Bold"/>
                  <a:cs typeface="Circe Bold"/>
                  <a:sym typeface="Circe Bold"/>
                </a:rPr>
                <a:t> </a:t>
              </a:r>
              <a:r>
                <a:rPr lang="en-US" sz="2400" err="1">
                  <a:solidFill>
                    <a:srgbClr val="DD2B1B"/>
                  </a:solidFill>
                  <a:latin typeface="Circe Bold"/>
                  <a:ea typeface="Circe Bold"/>
                  <a:cs typeface="Circe Bold"/>
                  <a:sym typeface="Circe Bold"/>
                </a:rPr>
                <a:t>совет</a:t>
              </a:r>
              <a:endParaRPr lang="en-US" sz="2400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endParaRPr>
            </a:p>
          </p:txBody>
        </p:sp>
      </p:grpSp>
      <p:grpSp>
        <p:nvGrpSpPr>
          <p:cNvPr id="35" name="Group 30"/>
          <p:cNvGrpSpPr/>
          <p:nvPr/>
        </p:nvGrpSpPr>
        <p:grpSpPr>
          <a:xfrm>
            <a:off x="220712" y="2793037"/>
            <a:ext cx="3561800" cy="2265430"/>
            <a:chOff x="0" y="-47625"/>
            <a:chExt cx="938087" cy="596656"/>
          </a:xfrm>
        </p:grpSpPr>
        <p:sp>
          <p:nvSpPr>
            <p:cNvPr id="36" name="Freeform 31"/>
            <p:cNvSpPr/>
            <p:nvPr/>
          </p:nvSpPr>
          <p:spPr>
            <a:xfrm>
              <a:off x="0" y="0"/>
              <a:ext cx="938087" cy="549031"/>
            </a:xfrm>
            <a:custGeom>
              <a:avLst/>
              <a:gdLst/>
              <a:ahLst/>
              <a:cxnLst/>
              <a:rect l="l" t="t" r="r" b="b"/>
              <a:pathLst>
                <a:path w="938087" h="549031">
                  <a:moveTo>
                    <a:pt x="0" y="0"/>
                  </a:moveTo>
                  <a:lnTo>
                    <a:pt x="938087" y="0"/>
                  </a:lnTo>
                  <a:lnTo>
                    <a:pt x="938087" y="549031"/>
                  </a:lnTo>
                  <a:lnTo>
                    <a:pt x="0" y="549031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7" name="TextBox 32"/>
            <p:cNvSpPr txBox="1"/>
            <p:nvPr/>
          </p:nvSpPr>
          <p:spPr>
            <a:xfrm>
              <a:off x="0" y="-47625"/>
              <a:ext cx="938087" cy="59665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r">
                <a:lnSpc>
                  <a:spcPts val="3220"/>
                </a:lnSpc>
              </a:pPr>
              <a:r>
                <a:rPr lang="en-US" sz="2300">
                  <a:solidFill>
                    <a:srgbClr val="DD2B1B"/>
                  </a:solidFill>
                  <a:latin typeface="Circe Bold"/>
                  <a:ea typeface="Circe Bold"/>
                  <a:cs typeface="Circe Bold"/>
                  <a:sym typeface="Circe Bold"/>
                </a:rPr>
                <a:t>Venture Mentors Network</a:t>
              </a:r>
            </a:p>
            <a:p>
              <a:pPr algn="r">
                <a:lnSpc>
                  <a:spcPts val="2852"/>
                </a:lnSpc>
              </a:pPr>
              <a:r>
                <a:rPr lang="en-US" sz="2300" err="1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сеть</a:t>
              </a:r>
              <a:r>
                <a:rPr lang="en-US" sz="2300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 </a:t>
              </a:r>
              <a:r>
                <a:rPr lang="en-US" sz="2300" err="1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из</a:t>
              </a:r>
              <a:r>
                <a:rPr lang="en-US" sz="2300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 </a:t>
              </a:r>
              <a:r>
                <a:rPr lang="en-US" sz="2300" err="1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более</a:t>
              </a:r>
              <a:r>
                <a:rPr lang="en-US" sz="2300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 </a:t>
              </a:r>
              <a:r>
                <a:rPr lang="en-US" sz="2300" err="1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чем</a:t>
              </a:r>
              <a:r>
                <a:rPr lang="en-US" sz="2300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 </a:t>
              </a:r>
              <a:r>
                <a:rPr lang="en-US" sz="2300" b="1">
                  <a:solidFill>
                    <a:srgbClr val="C00000"/>
                  </a:solidFill>
                  <a:latin typeface="Circe"/>
                  <a:ea typeface="Circe"/>
                  <a:cs typeface="Circe"/>
                  <a:sym typeface="Circe"/>
                </a:rPr>
                <a:t>150</a:t>
              </a:r>
              <a:r>
                <a:rPr lang="en-US" sz="2300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 </a:t>
              </a:r>
              <a:r>
                <a:rPr lang="en-US" sz="2300" err="1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экспертов</a:t>
              </a:r>
              <a:r>
                <a:rPr lang="en-US" sz="2300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, </a:t>
              </a:r>
              <a:r>
                <a:rPr lang="en-US" sz="2300" err="1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включая</a:t>
              </a:r>
              <a:r>
                <a:rPr lang="en-US" sz="2300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 </a:t>
              </a:r>
              <a:r>
                <a:rPr lang="en-US" sz="2300" err="1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бизнес-ангелов</a:t>
              </a:r>
              <a:r>
                <a:rPr lang="en-US" sz="2300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 и </a:t>
              </a:r>
              <a:r>
                <a:rPr lang="en-US" sz="2300" err="1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венчурные</a:t>
              </a:r>
              <a:r>
                <a:rPr lang="en-US" sz="2300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 </a:t>
              </a:r>
              <a:r>
                <a:rPr lang="en-US" sz="2300" err="1">
                  <a:solidFill>
                    <a:srgbClr val="014282"/>
                  </a:solidFill>
                  <a:latin typeface="Circe"/>
                  <a:ea typeface="Circe"/>
                  <a:cs typeface="Circe"/>
                  <a:sym typeface="Circe"/>
                </a:rPr>
                <a:t>фонды</a:t>
              </a:r>
              <a:endParaRPr lang="en-US" sz="2300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endParaRPr>
            </a:p>
          </p:txBody>
        </p:sp>
      </p:grpSp>
      <p:sp>
        <p:nvSpPr>
          <p:cNvPr id="38" name="Freeform 33"/>
          <p:cNvSpPr/>
          <p:nvPr/>
        </p:nvSpPr>
        <p:spPr>
          <a:xfrm>
            <a:off x="484171" y="1531056"/>
            <a:ext cx="3016383" cy="1190934"/>
          </a:xfrm>
          <a:custGeom>
            <a:avLst/>
            <a:gdLst/>
            <a:ahLst/>
            <a:cxnLst/>
            <a:rect l="l" t="t" r="r" b="b"/>
            <a:pathLst>
              <a:path w="3016383" h="1190934">
                <a:moveTo>
                  <a:pt x="0" y="0"/>
                </a:moveTo>
                <a:lnTo>
                  <a:pt x="3016383" y="0"/>
                </a:lnTo>
                <a:lnTo>
                  <a:pt x="3016383" y="1190934"/>
                </a:lnTo>
                <a:lnTo>
                  <a:pt x="0" y="1190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9" name="Group 34"/>
          <p:cNvGrpSpPr/>
          <p:nvPr/>
        </p:nvGrpSpPr>
        <p:grpSpPr>
          <a:xfrm>
            <a:off x="3990721" y="7095416"/>
            <a:ext cx="2045443" cy="543282"/>
            <a:chOff x="0" y="0"/>
            <a:chExt cx="538717" cy="143087"/>
          </a:xfrm>
        </p:grpSpPr>
        <p:sp>
          <p:nvSpPr>
            <p:cNvPr id="41" name="Freeform 35"/>
            <p:cNvSpPr/>
            <p:nvPr/>
          </p:nvSpPr>
          <p:spPr>
            <a:xfrm>
              <a:off x="0" y="0"/>
              <a:ext cx="538717" cy="143087"/>
            </a:xfrm>
            <a:custGeom>
              <a:avLst/>
              <a:gdLst/>
              <a:ahLst/>
              <a:cxnLst/>
              <a:rect l="l" t="t" r="r" b="b"/>
              <a:pathLst>
                <a:path w="538717" h="143087">
                  <a:moveTo>
                    <a:pt x="64344" y="0"/>
                  </a:moveTo>
                  <a:lnTo>
                    <a:pt x="474373" y="0"/>
                  </a:lnTo>
                  <a:cubicBezTo>
                    <a:pt x="509909" y="0"/>
                    <a:pt x="538717" y="28808"/>
                    <a:pt x="538717" y="64344"/>
                  </a:cubicBezTo>
                  <a:lnTo>
                    <a:pt x="538717" y="78742"/>
                  </a:lnTo>
                  <a:cubicBezTo>
                    <a:pt x="538717" y="114279"/>
                    <a:pt x="509909" y="143087"/>
                    <a:pt x="474373" y="143087"/>
                  </a:cubicBezTo>
                  <a:lnTo>
                    <a:pt x="64344" y="143087"/>
                  </a:lnTo>
                  <a:cubicBezTo>
                    <a:pt x="28808" y="143087"/>
                    <a:pt x="0" y="114279"/>
                    <a:pt x="0" y="78742"/>
                  </a:cubicBezTo>
                  <a:lnTo>
                    <a:pt x="0" y="64344"/>
                  </a:lnTo>
                  <a:cubicBezTo>
                    <a:pt x="0" y="28808"/>
                    <a:pt x="28808" y="0"/>
                    <a:pt x="64344" y="0"/>
                  </a:cubicBezTo>
                  <a:close/>
                </a:path>
              </a:pathLst>
            </a:custGeom>
            <a:solidFill>
              <a:srgbClr val="01428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TextBox 36"/>
            <p:cNvSpPr txBox="1"/>
            <p:nvPr/>
          </p:nvSpPr>
          <p:spPr>
            <a:xfrm>
              <a:off x="0" y="-47625"/>
              <a:ext cx="538717" cy="190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Агро Тех</a:t>
              </a:r>
            </a:p>
          </p:txBody>
        </p:sp>
      </p:grpSp>
      <p:grpSp>
        <p:nvGrpSpPr>
          <p:cNvPr id="44" name="Group 37"/>
          <p:cNvGrpSpPr/>
          <p:nvPr/>
        </p:nvGrpSpPr>
        <p:grpSpPr>
          <a:xfrm>
            <a:off x="6262873" y="6914590"/>
            <a:ext cx="2202099" cy="1114633"/>
            <a:chOff x="0" y="-47625"/>
            <a:chExt cx="579977" cy="293566"/>
          </a:xfrm>
        </p:grpSpPr>
        <p:sp>
          <p:nvSpPr>
            <p:cNvPr id="45" name="Freeform 38"/>
            <p:cNvSpPr/>
            <p:nvPr/>
          </p:nvSpPr>
          <p:spPr>
            <a:xfrm>
              <a:off x="0" y="0"/>
              <a:ext cx="579977" cy="245941"/>
            </a:xfrm>
            <a:custGeom>
              <a:avLst/>
              <a:gdLst/>
              <a:ahLst/>
              <a:cxnLst/>
              <a:rect l="l" t="t" r="r" b="b"/>
              <a:pathLst>
                <a:path w="579977" h="245941">
                  <a:moveTo>
                    <a:pt x="59767" y="0"/>
                  </a:moveTo>
                  <a:lnTo>
                    <a:pt x="520210" y="0"/>
                  </a:lnTo>
                  <a:cubicBezTo>
                    <a:pt x="553218" y="0"/>
                    <a:pt x="579977" y="26759"/>
                    <a:pt x="579977" y="59767"/>
                  </a:cubicBezTo>
                  <a:lnTo>
                    <a:pt x="579977" y="186174"/>
                  </a:lnTo>
                  <a:cubicBezTo>
                    <a:pt x="579977" y="202025"/>
                    <a:pt x="573680" y="217227"/>
                    <a:pt x="562471" y="228435"/>
                  </a:cubicBezTo>
                  <a:cubicBezTo>
                    <a:pt x="551263" y="239644"/>
                    <a:pt x="536061" y="245941"/>
                    <a:pt x="520210" y="245941"/>
                  </a:cubicBezTo>
                  <a:lnTo>
                    <a:pt x="59767" y="245941"/>
                  </a:lnTo>
                  <a:cubicBezTo>
                    <a:pt x="26759" y="245941"/>
                    <a:pt x="0" y="219182"/>
                    <a:pt x="0" y="186174"/>
                  </a:cubicBezTo>
                  <a:lnTo>
                    <a:pt x="0" y="59767"/>
                  </a:lnTo>
                  <a:cubicBezTo>
                    <a:pt x="0" y="26759"/>
                    <a:pt x="26759" y="0"/>
                    <a:pt x="59767" y="0"/>
                  </a:cubicBezTo>
                  <a:close/>
                </a:path>
              </a:pathLst>
            </a:custGeom>
            <a:solidFill>
              <a:srgbClr val="0142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TextBox 39"/>
            <p:cNvSpPr txBox="1"/>
            <p:nvPr/>
          </p:nvSpPr>
          <p:spPr>
            <a:xfrm>
              <a:off x="0" y="-47625"/>
              <a:ext cx="579977" cy="293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2200" err="1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Энергетические</a:t>
              </a:r>
              <a:r>
                <a:rPr lang="en-US" sz="2200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 </a:t>
              </a:r>
              <a:r>
                <a:rPr lang="en-US" sz="2200" err="1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технологии</a:t>
              </a:r>
              <a:endParaRPr lang="en-US" sz="2200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endParaRPr>
            </a:p>
          </p:txBody>
        </p:sp>
      </p:grpSp>
      <p:grpSp>
        <p:nvGrpSpPr>
          <p:cNvPr id="47" name="Group 40"/>
          <p:cNvGrpSpPr/>
          <p:nvPr/>
        </p:nvGrpSpPr>
        <p:grpSpPr>
          <a:xfrm>
            <a:off x="8720008" y="6914590"/>
            <a:ext cx="2045443" cy="1114633"/>
            <a:chOff x="0" y="-47625"/>
            <a:chExt cx="538717" cy="293566"/>
          </a:xfrm>
        </p:grpSpPr>
        <p:sp>
          <p:nvSpPr>
            <p:cNvPr id="48" name="Freeform 41"/>
            <p:cNvSpPr/>
            <p:nvPr/>
          </p:nvSpPr>
          <p:spPr>
            <a:xfrm>
              <a:off x="0" y="0"/>
              <a:ext cx="538717" cy="245941"/>
            </a:xfrm>
            <a:custGeom>
              <a:avLst/>
              <a:gdLst/>
              <a:ahLst/>
              <a:cxnLst/>
              <a:rect l="l" t="t" r="r" b="b"/>
              <a:pathLst>
                <a:path w="538717" h="245941">
                  <a:moveTo>
                    <a:pt x="64344" y="0"/>
                  </a:moveTo>
                  <a:lnTo>
                    <a:pt x="474373" y="0"/>
                  </a:lnTo>
                  <a:cubicBezTo>
                    <a:pt x="509909" y="0"/>
                    <a:pt x="538717" y="28808"/>
                    <a:pt x="538717" y="64344"/>
                  </a:cubicBezTo>
                  <a:lnTo>
                    <a:pt x="538717" y="181596"/>
                  </a:lnTo>
                  <a:cubicBezTo>
                    <a:pt x="538717" y="217133"/>
                    <a:pt x="509909" y="245941"/>
                    <a:pt x="474373" y="245941"/>
                  </a:cubicBezTo>
                  <a:lnTo>
                    <a:pt x="64344" y="245941"/>
                  </a:lnTo>
                  <a:cubicBezTo>
                    <a:pt x="28808" y="245941"/>
                    <a:pt x="0" y="217133"/>
                    <a:pt x="0" y="181596"/>
                  </a:cubicBezTo>
                  <a:lnTo>
                    <a:pt x="0" y="64344"/>
                  </a:lnTo>
                  <a:cubicBezTo>
                    <a:pt x="0" y="28808"/>
                    <a:pt x="28808" y="0"/>
                    <a:pt x="64344" y="0"/>
                  </a:cubicBezTo>
                  <a:close/>
                </a:path>
              </a:pathLst>
            </a:custGeom>
            <a:solidFill>
              <a:srgbClr val="0142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TextBox 42"/>
            <p:cNvSpPr txBox="1"/>
            <p:nvPr/>
          </p:nvSpPr>
          <p:spPr>
            <a:xfrm>
              <a:off x="0" y="-47625"/>
              <a:ext cx="538717" cy="293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2200" err="1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Зеленые</a:t>
              </a:r>
              <a:r>
                <a:rPr lang="en-US" sz="2200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 </a:t>
              </a:r>
              <a:r>
                <a:rPr lang="en-US" sz="2200" err="1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технологии</a:t>
              </a:r>
              <a:endParaRPr lang="en-US" sz="2200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endParaRPr>
            </a:p>
          </p:txBody>
        </p:sp>
      </p:grpSp>
      <p:grpSp>
        <p:nvGrpSpPr>
          <p:cNvPr id="50" name="Group 43"/>
          <p:cNvGrpSpPr/>
          <p:nvPr/>
        </p:nvGrpSpPr>
        <p:grpSpPr>
          <a:xfrm>
            <a:off x="11112831" y="7095416"/>
            <a:ext cx="2045443" cy="933807"/>
            <a:chOff x="0" y="0"/>
            <a:chExt cx="538717" cy="245941"/>
          </a:xfrm>
        </p:grpSpPr>
        <p:sp>
          <p:nvSpPr>
            <p:cNvPr id="51" name="Freeform 44"/>
            <p:cNvSpPr/>
            <p:nvPr/>
          </p:nvSpPr>
          <p:spPr>
            <a:xfrm>
              <a:off x="0" y="0"/>
              <a:ext cx="538717" cy="245941"/>
            </a:xfrm>
            <a:custGeom>
              <a:avLst/>
              <a:gdLst/>
              <a:ahLst/>
              <a:cxnLst/>
              <a:rect l="l" t="t" r="r" b="b"/>
              <a:pathLst>
                <a:path w="538717" h="245941">
                  <a:moveTo>
                    <a:pt x="64344" y="0"/>
                  </a:moveTo>
                  <a:lnTo>
                    <a:pt x="474373" y="0"/>
                  </a:lnTo>
                  <a:cubicBezTo>
                    <a:pt x="509909" y="0"/>
                    <a:pt x="538717" y="28808"/>
                    <a:pt x="538717" y="64344"/>
                  </a:cubicBezTo>
                  <a:lnTo>
                    <a:pt x="538717" y="181596"/>
                  </a:lnTo>
                  <a:cubicBezTo>
                    <a:pt x="538717" y="217133"/>
                    <a:pt x="509909" y="245941"/>
                    <a:pt x="474373" y="245941"/>
                  </a:cubicBezTo>
                  <a:lnTo>
                    <a:pt x="64344" y="245941"/>
                  </a:lnTo>
                  <a:cubicBezTo>
                    <a:pt x="28808" y="245941"/>
                    <a:pt x="0" y="217133"/>
                    <a:pt x="0" y="181596"/>
                  </a:cubicBezTo>
                  <a:lnTo>
                    <a:pt x="0" y="64344"/>
                  </a:lnTo>
                  <a:cubicBezTo>
                    <a:pt x="0" y="28808"/>
                    <a:pt x="28808" y="0"/>
                    <a:pt x="64344" y="0"/>
                  </a:cubicBezTo>
                  <a:close/>
                </a:path>
              </a:pathLst>
            </a:custGeom>
            <a:solidFill>
              <a:srgbClr val="0142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TextBox 45"/>
            <p:cNvSpPr txBox="1"/>
            <p:nvPr/>
          </p:nvSpPr>
          <p:spPr>
            <a:xfrm>
              <a:off x="0" y="-47625"/>
              <a:ext cx="538717" cy="293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Мед технологии</a:t>
              </a:r>
            </a:p>
          </p:txBody>
        </p:sp>
      </p:grpSp>
      <p:grpSp>
        <p:nvGrpSpPr>
          <p:cNvPr id="53" name="Group 46"/>
          <p:cNvGrpSpPr/>
          <p:nvPr/>
        </p:nvGrpSpPr>
        <p:grpSpPr>
          <a:xfrm>
            <a:off x="13477620" y="7083097"/>
            <a:ext cx="2045443" cy="933807"/>
            <a:chOff x="0" y="0"/>
            <a:chExt cx="538717" cy="245941"/>
          </a:xfrm>
        </p:grpSpPr>
        <p:sp>
          <p:nvSpPr>
            <p:cNvPr id="54" name="Freeform 47"/>
            <p:cNvSpPr/>
            <p:nvPr/>
          </p:nvSpPr>
          <p:spPr>
            <a:xfrm>
              <a:off x="0" y="0"/>
              <a:ext cx="538717" cy="245941"/>
            </a:xfrm>
            <a:custGeom>
              <a:avLst/>
              <a:gdLst/>
              <a:ahLst/>
              <a:cxnLst/>
              <a:rect l="l" t="t" r="r" b="b"/>
              <a:pathLst>
                <a:path w="538717" h="245941">
                  <a:moveTo>
                    <a:pt x="64344" y="0"/>
                  </a:moveTo>
                  <a:lnTo>
                    <a:pt x="474373" y="0"/>
                  </a:lnTo>
                  <a:cubicBezTo>
                    <a:pt x="509909" y="0"/>
                    <a:pt x="538717" y="28808"/>
                    <a:pt x="538717" y="64344"/>
                  </a:cubicBezTo>
                  <a:lnTo>
                    <a:pt x="538717" y="181596"/>
                  </a:lnTo>
                  <a:cubicBezTo>
                    <a:pt x="538717" y="217133"/>
                    <a:pt x="509909" y="245941"/>
                    <a:pt x="474373" y="245941"/>
                  </a:cubicBezTo>
                  <a:lnTo>
                    <a:pt x="64344" y="245941"/>
                  </a:lnTo>
                  <a:cubicBezTo>
                    <a:pt x="28808" y="245941"/>
                    <a:pt x="0" y="217133"/>
                    <a:pt x="0" y="181596"/>
                  </a:cubicBezTo>
                  <a:lnTo>
                    <a:pt x="0" y="64344"/>
                  </a:lnTo>
                  <a:cubicBezTo>
                    <a:pt x="0" y="28808"/>
                    <a:pt x="28808" y="0"/>
                    <a:pt x="64344" y="0"/>
                  </a:cubicBezTo>
                  <a:close/>
                </a:path>
              </a:pathLst>
            </a:custGeom>
            <a:solidFill>
              <a:srgbClr val="0142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TextBox 48"/>
            <p:cNvSpPr txBox="1"/>
            <p:nvPr/>
          </p:nvSpPr>
          <p:spPr>
            <a:xfrm>
              <a:off x="0" y="-47625"/>
              <a:ext cx="538717" cy="293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Технологии в образовании</a:t>
              </a:r>
            </a:p>
          </p:txBody>
        </p:sp>
      </p:grpSp>
      <p:grpSp>
        <p:nvGrpSpPr>
          <p:cNvPr id="56" name="Group 49"/>
          <p:cNvGrpSpPr/>
          <p:nvPr/>
        </p:nvGrpSpPr>
        <p:grpSpPr>
          <a:xfrm>
            <a:off x="15913588" y="7083097"/>
            <a:ext cx="2045443" cy="933807"/>
            <a:chOff x="0" y="0"/>
            <a:chExt cx="538717" cy="245941"/>
          </a:xfrm>
        </p:grpSpPr>
        <p:sp>
          <p:nvSpPr>
            <p:cNvPr id="57" name="Freeform 50"/>
            <p:cNvSpPr/>
            <p:nvPr/>
          </p:nvSpPr>
          <p:spPr>
            <a:xfrm>
              <a:off x="0" y="0"/>
              <a:ext cx="538717" cy="245941"/>
            </a:xfrm>
            <a:custGeom>
              <a:avLst/>
              <a:gdLst/>
              <a:ahLst/>
              <a:cxnLst/>
              <a:rect l="l" t="t" r="r" b="b"/>
              <a:pathLst>
                <a:path w="538717" h="245941">
                  <a:moveTo>
                    <a:pt x="64344" y="0"/>
                  </a:moveTo>
                  <a:lnTo>
                    <a:pt x="474373" y="0"/>
                  </a:lnTo>
                  <a:cubicBezTo>
                    <a:pt x="509909" y="0"/>
                    <a:pt x="538717" y="28808"/>
                    <a:pt x="538717" y="64344"/>
                  </a:cubicBezTo>
                  <a:lnTo>
                    <a:pt x="538717" y="181596"/>
                  </a:lnTo>
                  <a:cubicBezTo>
                    <a:pt x="538717" y="217133"/>
                    <a:pt x="509909" y="245941"/>
                    <a:pt x="474373" y="245941"/>
                  </a:cubicBezTo>
                  <a:lnTo>
                    <a:pt x="64344" y="245941"/>
                  </a:lnTo>
                  <a:cubicBezTo>
                    <a:pt x="28808" y="245941"/>
                    <a:pt x="0" y="217133"/>
                    <a:pt x="0" y="181596"/>
                  </a:cubicBezTo>
                  <a:lnTo>
                    <a:pt x="0" y="64344"/>
                  </a:lnTo>
                  <a:cubicBezTo>
                    <a:pt x="0" y="28808"/>
                    <a:pt x="28808" y="0"/>
                    <a:pt x="64344" y="0"/>
                  </a:cubicBezTo>
                  <a:close/>
                </a:path>
              </a:pathLst>
            </a:custGeom>
            <a:solidFill>
              <a:srgbClr val="0142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TextBox 51"/>
            <p:cNvSpPr txBox="1"/>
            <p:nvPr/>
          </p:nvSpPr>
          <p:spPr>
            <a:xfrm>
              <a:off x="0" y="-47625"/>
              <a:ext cx="538717" cy="293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FFFFFF"/>
                  </a:solidFill>
                  <a:latin typeface="Circe Bold"/>
                  <a:ea typeface="Circe Bold"/>
                  <a:cs typeface="Circe Bold"/>
                  <a:sym typeface="Circe Bold"/>
                </a:rPr>
                <a:t>Космические технологии</a:t>
              </a:r>
            </a:p>
          </p:txBody>
        </p:sp>
      </p:grpSp>
      <p:sp>
        <p:nvSpPr>
          <p:cNvPr id="59" name="Freeform 52"/>
          <p:cNvSpPr/>
          <p:nvPr/>
        </p:nvSpPr>
        <p:spPr>
          <a:xfrm>
            <a:off x="4003710" y="7852311"/>
            <a:ext cx="2164375" cy="1937863"/>
          </a:xfrm>
          <a:custGeom>
            <a:avLst/>
            <a:gdLst/>
            <a:ahLst/>
            <a:cxnLst/>
            <a:rect l="l" t="t" r="r" b="b"/>
            <a:pathLst>
              <a:path w="2164375" h="1937863">
                <a:moveTo>
                  <a:pt x="0" y="0"/>
                </a:moveTo>
                <a:lnTo>
                  <a:pt x="2164376" y="0"/>
                </a:lnTo>
                <a:lnTo>
                  <a:pt x="2164376" y="1937863"/>
                </a:lnTo>
                <a:lnTo>
                  <a:pt x="0" y="19378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539" r="-117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0" name="Freeform 53"/>
          <p:cNvSpPr/>
          <p:nvPr/>
        </p:nvSpPr>
        <p:spPr>
          <a:xfrm>
            <a:off x="6453739" y="8067322"/>
            <a:ext cx="1820367" cy="1809532"/>
          </a:xfrm>
          <a:custGeom>
            <a:avLst/>
            <a:gdLst/>
            <a:ahLst/>
            <a:cxnLst/>
            <a:rect l="l" t="t" r="r" b="b"/>
            <a:pathLst>
              <a:path w="1820367" h="1809532">
                <a:moveTo>
                  <a:pt x="0" y="0"/>
                </a:moveTo>
                <a:lnTo>
                  <a:pt x="1820368" y="0"/>
                </a:lnTo>
                <a:lnTo>
                  <a:pt x="1820368" y="1809532"/>
                </a:lnTo>
                <a:lnTo>
                  <a:pt x="0" y="1809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1" name="Freeform 54"/>
          <p:cNvSpPr/>
          <p:nvPr/>
        </p:nvSpPr>
        <p:spPr>
          <a:xfrm>
            <a:off x="8667903" y="8134360"/>
            <a:ext cx="2149653" cy="1655814"/>
          </a:xfrm>
          <a:custGeom>
            <a:avLst/>
            <a:gdLst/>
            <a:ahLst/>
            <a:cxnLst/>
            <a:rect l="l" t="t" r="r" b="b"/>
            <a:pathLst>
              <a:path w="2149653" h="1655814">
                <a:moveTo>
                  <a:pt x="0" y="0"/>
                </a:moveTo>
                <a:lnTo>
                  <a:pt x="2149653" y="0"/>
                </a:lnTo>
                <a:lnTo>
                  <a:pt x="2149653" y="1655814"/>
                </a:lnTo>
                <a:lnTo>
                  <a:pt x="0" y="1655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2" name="Freeform 55"/>
          <p:cNvSpPr/>
          <p:nvPr/>
        </p:nvSpPr>
        <p:spPr>
          <a:xfrm>
            <a:off x="11373594" y="8067322"/>
            <a:ext cx="1686270" cy="1638769"/>
          </a:xfrm>
          <a:custGeom>
            <a:avLst/>
            <a:gdLst/>
            <a:ahLst/>
            <a:cxnLst/>
            <a:rect l="l" t="t" r="r" b="b"/>
            <a:pathLst>
              <a:path w="1686270" h="1638769">
                <a:moveTo>
                  <a:pt x="0" y="0"/>
                </a:moveTo>
                <a:lnTo>
                  <a:pt x="1686270" y="0"/>
                </a:lnTo>
                <a:lnTo>
                  <a:pt x="1686270" y="1638770"/>
                </a:lnTo>
                <a:lnTo>
                  <a:pt x="0" y="1638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3" name="Freeform 56"/>
          <p:cNvSpPr/>
          <p:nvPr/>
        </p:nvSpPr>
        <p:spPr>
          <a:xfrm>
            <a:off x="13615902" y="8141213"/>
            <a:ext cx="1768879" cy="1236650"/>
          </a:xfrm>
          <a:custGeom>
            <a:avLst/>
            <a:gdLst/>
            <a:ahLst/>
            <a:cxnLst/>
            <a:rect l="l" t="t" r="r" b="b"/>
            <a:pathLst>
              <a:path w="1768879" h="1236650">
                <a:moveTo>
                  <a:pt x="0" y="0"/>
                </a:moveTo>
                <a:lnTo>
                  <a:pt x="1768879" y="0"/>
                </a:lnTo>
                <a:lnTo>
                  <a:pt x="1768879" y="1236650"/>
                </a:lnTo>
                <a:lnTo>
                  <a:pt x="0" y="1236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707" t="-2900" r="-10826" b="-1222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4" name="Freeform 57"/>
          <p:cNvSpPr/>
          <p:nvPr/>
        </p:nvSpPr>
        <p:spPr>
          <a:xfrm>
            <a:off x="16168703" y="8113080"/>
            <a:ext cx="1535212" cy="1547253"/>
          </a:xfrm>
          <a:custGeom>
            <a:avLst/>
            <a:gdLst/>
            <a:ahLst/>
            <a:cxnLst/>
            <a:rect l="l" t="t" r="r" b="b"/>
            <a:pathLst>
              <a:path w="1535212" h="1547253">
                <a:moveTo>
                  <a:pt x="0" y="0"/>
                </a:moveTo>
                <a:lnTo>
                  <a:pt x="1535212" y="0"/>
                </a:lnTo>
                <a:lnTo>
                  <a:pt x="1535212" y="1547253"/>
                </a:lnTo>
                <a:lnTo>
                  <a:pt x="0" y="154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414" t="-6355" r="-10198" b="-1685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5" name="Freeform 58"/>
          <p:cNvSpPr/>
          <p:nvPr/>
        </p:nvSpPr>
        <p:spPr>
          <a:xfrm>
            <a:off x="5579429" y="1201200"/>
            <a:ext cx="3785706" cy="1646335"/>
          </a:xfrm>
          <a:custGeom>
            <a:avLst/>
            <a:gdLst/>
            <a:ahLst/>
            <a:cxnLst/>
            <a:rect l="l" t="t" r="r" b="b"/>
            <a:pathLst>
              <a:path w="3785706" h="1646335">
                <a:moveTo>
                  <a:pt x="0" y="0"/>
                </a:moveTo>
                <a:lnTo>
                  <a:pt x="3785706" y="0"/>
                </a:lnTo>
                <a:lnTo>
                  <a:pt x="3785706" y="1646334"/>
                </a:lnTo>
                <a:lnTo>
                  <a:pt x="0" y="1646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604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66" name="Group 59"/>
          <p:cNvGrpSpPr/>
          <p:nvPr/>
        </p:nvGrpSpPr>
        <p:grpSpPr>
          <a:xfrm>
            <a:off x="220712" y="5960570"/>
            <a:ext cx="3543300" cy="4027802"/>
            <a:chOff x="0" y="-47625"/>
            <a:chExt cx="933215" cy="1060820"/>
          </a:xfrm>
        </p:grpSpPr>
        <p:sp>
          <p:nvSpPr>
            <p:cNvPr id="67" name="Freeform 60"/>
            <p:cNvSpPr/>
            <p:nvPr/>
          </p:nvSpPr>
          <p:spPr>
            <a:xfrm>
              <a:off x="0" y="0"/>
              <a:ext cx="933215" cy="1013195"/>
            </a:xfrm>
            <a:custGeom>
              <a:avLst/>
              <a:gdLst/>
              <a:ahLst/>
              <a:cxnLst/>
              <a:rect l="l" t="t" r="r" b="b"/>
              <a:pathLst>
                <a:path w="933215" h="1013195">
                  <a:moveTo>
                    <a:pt x="0" y="0"/>
                  </a:moveTo>
                  <a:lnTo>
                    <a:pt x="933215" y="0"/>
                  </a:lnTo>
                  <a:lnTo>
                    <a:pt x="933215" y="1013195"/>
                  </a:lnTo>
                  <a:lnTo>
                    <a:pt x="0" y="1013195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8" name="TextBox 61"/>
            <p:cNvSpPr txBox="1"/>
            <p:nvPr/>
          </p:nvSpPr>
          <p:spPr>
            <a:xfrm>
              <a:off x="0" y="-47625"/>
              <a:ext cx="933215" cy="10608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9" name="TextBox 63"/>
          <p:cNvSpPr txBox="1"/>
          <p:nvPr/>
        </p:nvSpPr>
        <p:spPr>
          <a:xfrm>
            <a:off x="230787" y="6403153"/>
            <a:ext cx="3409400" cy="346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91"/>
              </a:lnSpc>
            </a:pPr>
            <a:r>
              <a:rPr lang="en-US" sz="2300" err="1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rPr>
              <a:t>Альянс</a:t>
            </a:r>
            <a:r>
              <a:rPr lang="en-US" sz="2300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300" err="1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rPr>
              <a:t>Коммерциализации</a:t>
            </a:r>
            <a:r>
              <a:rPr lang="en-US" sz="2300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Ассоциация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b="1" u="none" strike="noStrike">
                <a:solidFill>
                  <a:srgbClr val="C00000"/>
                </a:solidFill>
                <a:latin typeface="Circe"/>
                <a:ea typeface="Circe"/>
                <a:cs typeface="Circe"/>
                <a:sym typeface="Circe"/>
              </a:rPr>
              <a:t>13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университетов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Казахстана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которая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поддерживает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своих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ученых-исследователей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в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создании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новых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стартап-команд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для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решения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бизнес-задач</a:t>
            </a:r>
            <a:r>
              <a:rPr lang="en-US" sz="23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.</a:t>
            </a:r>
          </a:p>
        </p:txBody>
      </p:sp>
      <p:sp>
        <p:nvSpPr>
          <p:cNvPr id="70" name="TextBox 64"/>
          <p:cNvSpPr txBox="1"/>
          <p:nvPr/>
        </p:nvSpPr>
        <p:spPr>
          <a:xfrm>
            <a:off x="11578139" y="1852743"/>
            <a:ext cx="6323730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04"/>
              </a:lnSpc>
            </a:pPr>
            <a:r>
              <a:rPr lang="en-US" sz="2100" u="none" strike="noStrike" err="1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rPr>
              <a:t>InnoBoost</a:t>
            </a:r>
            <a:r>
              <a:rPr lang="en-US" sz="2100" u="none" strike="noStrike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rPr>
              <a:t> - </a:t>
            </a:r>
            <a:r>
              <a:rPr lang="en-US" sz="2100" u="none" strike="noStrike" err="1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rPr>
              <a:t>Зима</a:t>
            </a:r>
            <a:r>
              <a:rPr lang="en-US" sz="2100" u="none" strike="noStrike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rPr>
              <a:t> 2024</a:t>
            </a:r>
          </a:p>
          <a:p>
            <a:pPr marL="0" lvl="0" indent="0" algn="just">
              <a:lnSpc>
                <a:spcPts val="2604"/>
              </a:lnSpc>
            </a:pP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InnoBoost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—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это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специализированная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программа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обучения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предназначенная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для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поддержки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коммерциализации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научных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проектов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с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целью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появления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уникальных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инноваций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в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области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НИОКР в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реальных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бизнес-проектах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которые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могут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привести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к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замедлению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роста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в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частном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секторе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.</a:t>
            </a:r>
          </a:p>
        </p:txBody>
      </p:sp>
      <p:sp>
        <p:nvSpPr>
          <p:cNvPr id="71" name="TextBox 65"/>
          <p:cNvSpPr txBox="1"/>
          <p:nvPr/>
        </p:nvSpPr>
        <p:spPr>
          <a:xfrm>
            <a:off x="11578139" y="4670477"/>
            <a:ext cx="6323730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604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DD2B1B"/>
                </a:solidFill>
                <a:latin typeface="Circe Bold"/>
                <a:ea typeface="Circe Bold"/>
                <a:cs typeface="Circe Bold"/>
                <a:sym typeface="Circe Bold"/>
              </a:rPr>
              <a:t>MUNIS</a:t>
            </a:r>
          </a:p>
          <a:p>
            <a:pPr marL="0" lvl="0" indent="0" algn="just">
              <a:lnSpc>
                <a:spcPts val="2604"/>
              </a:lnSpc>
              <a:spcBef>
                <a:spcPct val="0"/>
              </a:spcBef>
            </a:pP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В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первом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квартале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2023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года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сотрудники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AlmaU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TCC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были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приглашены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возглавить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пул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экспертов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ответственных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за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разработку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программы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MUNIS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стоимостью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b="1" u="none" strike="noStrike">
                <a:solidFill>
                  <a:srgbClr val="C00000"/>
                </a:solidFill>
                <a:latin typeface="Circe"/>
                <a:ea typeface="Circe"/>
                <a:cs typeface="Circe"/>
                <a:sym typeface="Circe"/>
              </a:rPr>
              <a:t>50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C00000"/>
                </a:solidFill>
                <a:latin typeface="Circe"/>
                <a:ea typeface="Circe"/>
                <a:cs typeface="Circe"/>
                <a:sym typeface="Circe"/>
              </a:rPr>
              <a:t>миллионов</a:t>
            </a:r>
            <a:r>
              <a:rPr lang="en-US" sz="2100" u="none" strike="noStrike">
                <a:solidFill>
                  <a:srgbClr val="C0000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 err="1">
                <a:solidFill>
                  <a:srgbClr val="C00000"/>
                </a:solidFill>
                <a:latin typeface="Circe"/>
                <a:ea typeface="Circe"/>
                <a:cs typeface="Circe"/>
                <a:sym typeface="Circe"/>
              </a:rPr>
              <a:t>долларов</a:t>
            </a:r>
            <a:r>
              <a:rPr lang="en-US" sz="2100" u="none" strike="noStrike">
                <a:solidFill>
                  <a:srgbClr val="C0000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США в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Ташкенте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100" u="none" strike="noStrike" err="1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Узбекистан</a:t>
            </a:r>
            <a:r>
              <a:rPr lang="en-US" sz="2100" u="none" strike="noStrike">
                <a:solidFill>
                  <a:srgbClr val="014282"/>
                </a:solidFill>
                <a:latin typeface="Circe"/>
                <a:ea typeface="Circe"/>
                <a:cs typeface="Circe"/>
                <a:sym typeface="Circe"/>
              </a:rPr>
              <a:t>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58CA0D9-C89E-5802-780E-5F120E92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85187" y="979017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6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D7563850-947E-F8B7-D7AC-EEE312E228BC}"/>
              </a:ext>
            </a:extLst>
          </p:cNvPr>
          <p:cNvGrpSpPr/>
          <p:nvPr/>
        </p:nvGrpSpPr>
        <p:grpSpPr>
          <a:xfrm>
            <a:off x="-116843" y="-296811"/>
            <a:ext cx="14056874" cy="1325511"/>
            <a:chOff x="0" y="-47625"/>
            <a:chExt cx="4017637" cy="378848"/>
          </a:xfrm>
          <a:solidFill>
            <a:srgbClr val="002060"/>
          </a:solidFill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37C4D0A-0C68-D990-52AE-CDD083A9E9D3}"/>
                </a:ext>
              </a:extLst>
            </p:cNvPr>
            <p:cNvSpPr/>
            <p:nvPr/>
          </p:nvSpPr>
          <p:spPr>
            <a:xfrm>
              <a:off x="0" y="0"/>
              <a:ext cx="4017637" cy="331223"/>
            </a:xfrm>
            <a:custGeom>
              <a:avLst/>
              <a:gdLst/>
              <a:ahLst/>
              <a:cxnLst/>
              <a:rect l="l" t="t" r="r" b="b"/>
              <a:pathLst>
                <a:path w="4017637" h="331223">
                  <a:moveTo>
                    <a:pt x="4957" y="0"/>
                  </a:moveTo>
                  <a:lnTo>
                    <a:pt x="4012680" y="0"/>
                  </a:lnTo>
                  <a:cubicBezTo>
                    <a:pt x="4015418" y="0"/>
                    <a:pt x="4017637" y="2219"/>
                    <a:pt x="4017637" y="4957"/>
                  </a:cubicBezTo>
                  <a:lnTo>
                    <a:pt x="4017637" y="326266"/>
                  </a:lnTo>
                  <a:cubicBezTo>
                    <a:pt x="4017637" y="329004"/>
                    <a:pt x="4015418" y="331223"/>
                    <a:pt x="4012680" y="331223"/>
                  </a:cubicBezTo>
                  <a:lnTo>
                    <a:pt x="4957" y="331223"/>
                  </a:lnTo>
                  <a:cubicBezTo>
                    <a:pt x="2219" y="331223"/>
                    <a:pt x="0" y="329004"/>
                    <a:pt x="0" y="326266"/>
                  </a:cubicBezTo>
                  <a:lnTo>
                    <a:pt x="0" y="4957"/>
                  </a:lnTo>
                  <a:cubicBezTo>
                    <a:pt x="0" y="2219"/>
                    <a:pt x="2219" y="0"/>
                    <a:pt x="495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31D04362-B67C-6400-5B58-CBAD3EA2FDEC}"/>
                </a:ext>
              </a:extLst>
            </p:cNvPr>
            <p:cNvSpPr txBox="1"/>
            <p:nvPr/>
          </p:nvSpPr>
          <p:spPr>
            <a:xfrm>
              <a:off x="0" y="-47625"/>
              <a:ext cx="4017637" cy="37884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TextBox 62">
            <a:extLst>
              <a:ext uri="{FF2B5EF4-FFF2-40B4-BE49-F238E27FC236}">
                <a16:creationId xmlns:a16="http://schemas.microsoft.com/office/drawing/2014/main" id="{781EFEF7-27A6-AE46-30CD-D0E564D3D9C5}"/>
              </a:ext>
            </a:extLst>
          </p:cNvPr>
          <p:cNvSpPr txBox="1"/>
          <p:nvPr/>
        </p:nvSpPr>
        <p:spPr>
          <a:xfrm>
            <a:off x="156791" y="114300"/>
            <a:ext cx="1084527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spc="-151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ЦЕНТР КОММЕРЦИАЛИЗАЦИИ ТЕХНОЛОГИЙ</a:t>
            </a:r>
          </a:p>
        </p:txBody>
      </p:sp>
      <p:pic>
        <p:nvPicPr>
          <p:cNvPr id="12" name="Рисунок 11" descr="Изображение выглядит как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B5C3F3B-0A4A-3E4F-A42E-E95594B83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t="20737" r="18866" b="15813"/>
          <a:stretch/>
        </p:blipFill>
        <p:spPr>
          <a:xfrm>
            <a:off x="6343254" y="1979480"/>
            <a:ext cx="1309998" cy="102966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графическая вставка, круг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4BEA49A-033C-B475-BAA3-86ED9895D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43" y="3009144"/>
            <a:ext cx="990833" cy="84857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A9434DD-1EA0-EEC4-4930-CA14BAA10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45" y="2915323"/>
            <a:ext cx="2235708" cy="109871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BFE203D-82AB-370C-0B2B-46EB8E524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65" y="1931495"/>
            <a:ext cx="1660466" cy="865887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9743B8C-0CBE-31D5-3A33-11CE8E8C5789}"/>
              </a:ext>
            </a:extLst>
          </p:cNvPr>
          <p:cNvSpPr txBox="1">
            <a:spLocks/>
          </p:cNvSpPr>
          <p:nvPr/>
        </p:nvSpPr>
        <p:spPr>
          <a:xfrm>
            <a:off x="6315491" y="1101463"/>
            <a:ext cx="5239512" cy="618668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Arial" panose="020B0604020202020204" pitchFamily="34" charset="0"/>
              </a:rPr>
              <a:t>Наши партнеры</a:t>
            </a:r>
          </a:p>
        </p:txBody>
      </p:sp>
      <p:pic>
        <p:nvPicPr>
          <p:cNvPr id="22" name="Рисунок 21" descr="Изображение выглядит как текст, Шрифт, снимок экран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AD1DEC52-0285-FEFB-C7A4-C38F99233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30" y="8923829"/>
            <a:ext cx="2223824" cy="111779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F11ABC4-096E-268D-3592-7F3424F2B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68" y="9163838"/>
            <a:ext cx="723180" cy="72318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3876D00-B5C5-28A3-2AA5-2821DADB04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81" y="9127645"/>
            <a:ext cx="873041" cy="7508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247BEE-B357-5318-85AC-56160D01F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619" y="1883871"/>
            <a:ext cx="3293102" cy="936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DE2E77-52F9-2D02-2189-802E96AC33A3}"/>
              </a:ext>
            </a:extLst>
          </p:cNvPr>
          <p:cNvSpPr txBox="1"/>
          <p:nvPr/>
        </p:nvSpPr>
        <p:spPr>
          <a:xfrm>
            <a:off x="374906" y="3077324"/>
            <a:ext cx="38152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ru-RU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Times New Roman" panose="02020603050405020304" pitchFamily="18" charset="0"/>
              </a:rPr>
              <a:t>Акселерационная программа </a:t>
            </a:r>
          </a:p>
          <a:p>
            <a:pPr defTabSz="1371600">
              <a:defRPr/>
            </a:pPr>
            <a:r>
              <a:rPr lang="ru-RU" b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Times New Roman" panose="02020603050405020304" pitchFamily="18" charset="0"/>
              </a:rPr>
              <a:t>Deep Tech </a:t>
            </a:r>
            <a:r>
              <a:rPr lang="ru-RU" b="1" err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Times New Roman" panose="02020603050405020304" pitchFamily="18" charset="0"/>
              </a:rPr>
              <a:t>InnoBoost</a:t>
            </a:r>
            <a:r>
              <a:rPr lang="ru-RU" b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Times New Roman" panose="02020603050405020304" pitchFamily="18" charset="0"/>
              </a:rPr>
              <a:t> - Зима 2024 </a:t>
            </a:r>
          </a:p>
          <a:p>
            <a:pPr defTabSz="1371600">
              <a:defRPr/>
            </a:pPr>
            <a:r>
              <a:rPr lang="ru-RU" err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Times New Roman" panose="02020603050405020304" pitchFamily="18" charset="0"/>
              </a:rPr>
              <a:t>InnoBoost</a:t>
            </a:r>
            <a:r>
              <a:rPr lang="ru-RU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Times New Roman" panose="02020603050405020304" pitchFamily="18" charset="0"/>
              </a:rPr>
              <a:t> —программа обучения, для поддержки коммерциализации научных проектов с целью превращения уникальных инноваций в области НИОКР в реальные бизнес-проекты, для инвесторов из частного сектора</a:t>
            </a:r>
            <a:endParaRPr lang="ru-KZ" sz="2700">
              <a:solidFill>
                <a:schemeClr val="tx2">
                  <a:lumMod val="90000"/>
                  <a:lumOff val="10000"/>
                </a:schemeClr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763CB3-5EDB-3D39-F487-5A89C08A88E8}"/>
              </a:ext>
            </a:extLst>
          </p:cNvPr>
          <p:cNvSpPr txBox="1"/>
          <p:nvPr/>
        </p:nvSpPr>
        <p:spPr>
          <a:xfrm>
            <a:off x="13471648" y="4802341"/>
            <a:ext cx="461257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ru-RU" sz="2700" b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Times New Roman" panose="02020603050405020304" pitchFamily="18" charset="0"/>
              </a:rPr>
              <a:t>Альянс коммерциализации</a:t>
            </a:r>
          </a:p>
          <a:p>
            <a:pPr defTabSz="1371600">
              <a:defRPr/>
            </a:pPr>
            <a:r>
              <a:rPr lang="ru-RU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Times New Roman" panose="02020603050405020304" pitchFamily="18" charset="0"/>
              </a:rPr>
              <a:t>это ассоциация 14 университетов Казахстана, которая поддерживает своих ученых-исследователей в создании новых инновационных стартап-команд для решения бизнес-задач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BE306A-84E6-F891-52FC-2FC74577942D}"/>
              </a:ext>
            </a:extLst>
          </p:cNvPr>
          <p:cNvSpPr txBox="1"/>
          <p:nvPr/>
        </p:nvSpPr>
        <p:spPr>
          <a:xfrm>
            <a:off x="8385689" y="5587808"/>
            <a:ext cx="4418679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Программа академического туризма  в </a:t>
            </a:r>
            <a:r>
              <a:rPr lang="en-US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USA c </a:t>
            </a:r>
            <a:r>
              <a:rPr lang="ru-RU" sz="2100" b="1" kern="100" err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Humphrey</a:t>
            </a:r>
            <a:r>
              <a:rPr lang="ru-RU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ru-RU" sz="2100" b="1" kern="100" err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chool</a:t>
            </a:r>
            <a:r>
              <a:rPr lang="ru-RU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100" b="1" kern="100" err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ru-RU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ru-RU" sz="2100" b="1" kern="100" err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ublic</a:t>
            </a:r>
            <a:r>
              <a:rPr lang="ru-RU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ru-RU" sz="2100" b="1" kern="100" err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ffairs</a:t>
            </a:r>
            <a:r>
              <a:rPr lang="en-US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ru-RU" sz="2100" b="1" kern="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ea typeface="Aptos" panose="020B0004020202020204" pitchFamily="34" charset="0"/>
                <a:cs typeface="Times New Roman" panose="02020603050405020304" pitchFamily="18" charset="0"/>
              </a:rPr>
              <a:t>лето 2025</a:t>
            </a:r>
            <a:endParaRPr lang="en-US" sz="2100" b="1" kern="100">
              <a:solidFill>
                <a:schemeClr val="tx2">
                  <a:lumMod val="90000"/>
                  <a:lumOff val="10000"/>
                </a:schemeClr>
              </a:solidFill>
              <a:latin typeface="Circe Bold" panose="020B0604020202020204" charset="-52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sz="2100">
              <a:solidFill>
                <a:schemeClr val="tx2">
                  <a:lumMod val="90000"/>
                  <a:lumOff val="10000"/>
                </a:schemeClr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r>
              <a:rPr lang="ru-RU" sz="2100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Times New Roman" panose="02020603050405020304" pitchFamily="18" charset="0"/>
              </a:rPr>
              <a:t>База данных проектных предложений и структура технологического поиска</a:t>
            </a:r>
            <a:endParaRPr lang="en-US" sz="2100" kern="100">
              <a:solidFill>
                <a:schemeClr val="tx2">
                  <a:lumMod val="90000"/>
                  <a:lumOff val="10000"/>
                </a:schemeClr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002DA8-B4F4-F5DF-70C1-555E164D640B}"/>
              </a:ext>
            </a:extLst>
          </p:cNvPr>
          <p:cNvSpPr txBox="1"/>
          <p:nvPr/>
        </p:nvSpPr>
        <p:spPr>
          <a:xfrm>
            <a:off x="647294" y="8369676"/>
            <a:ext cx="78824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>
                <a:latin typeface="Circe Bold" panose="020B0604020202020204" charset="-52"/>
                <a:cs typeface="Times New Roman" panose="02020603050405020304" pitchFamily="18" charset="0"/>
              </a:rPr>
              <a:t>Программа </a:t>
            </a:r>
            <a:r>
              <a:rPr lang="en-US" sz="2100" b="1">
                <a:latin typeface="Circe Bold" panose="020B0604020202020204" charset="-52"/>
                <a:cs typeface="Times New Roman" panose="02020603050405020304" pitchFamily="18" charset="0"/>
              </a:rPr>
              <a:t>Opportunity Assessment Plan - </a:t>
            </a:r>
            <a:r>
              <a:rPr lang="en-US" sz="2100" b="1" err="1">
                <a:latin typeface="Circe Bold" panose="020B0604020202020204" charset="-52"/>
                <a:cs typeface="Times New Roman" panose="02020603050405020304" pitchFamily="18" charset="0"/>
              </a:rPr>
              <a:t>ThunderBird</a:t>
            </a:r>
            <a:endParaRPr lang="ru-KZ" sz="2100" b="1">
              <a:latin typeface="Circe Bold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15" name="Рисунок 9" descr="Изображение выглядит как одежда, человек, костюм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C3CF57-C606-142A-87C3-A42870864F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r="5490"/>
          <a:stretch/>
        </p:blipFill>
        <p:spPr>
          <a:xfrm>
            <a:off x="681079" y="5825982"/>
            <a:ext cx="2223824" cy="1546377"/>
          </a:xfrm>
          <a:prstGeom prst="rect">
            <a:avLst/>
          </a:prstGeom>
        </p:spPr>
      </p:pic>
      <p:pic>
        <p:nvPicPr>
          <p:cNvPr id="17" name="Рисунок 29" descr="Изображение выглядит как одежда, человек, улыб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6964405-C3D3-C093-B66D-903BE36C65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23" y="8925470"/>
            <a:ext cx="1978086" cy="1204340"/>
          </a:xfrm>
          <a:prstGeom prst="rect">
            <a:avLst/>
          </a:prstGeom>
        </p:spPr>
      </p:pic>
      <p:pic>
        <p:nvPicPr>
          <p:cNvPr id="18" name="Picture 2" descr="World Bank | IM Resource Portal">
            <a:extLst>
              <a:ext uri="{FF2B5EF4-FFF2-40B4-BE49-F238E27FC236}">
                <a16:creationId xmlns:a16="http://schemas.microsoft.com/office/drawing/2014/main" id="{D2EF109C-4C61-F6E6-2AFF-B074163C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807" y="2014854"/>
            <a:ext cx="1751559" cy="9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5F9D69-804D-C5A2-9F91-29BCA028F6A4}"/>
              </a:ext>
            </a:extLst>
          </p:cNvPr>
          <p:cNvSpPr txBox="1"/>
          <p:nvPr/>
        </p:nvSpPr>
        <p:spPr>
          <a:xfrm>
            <a:off x="9055681" y="2237543"/>
            <a:ext cx="61913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MUNIS – 45</a:t>
            </a:r>
            <a:r>
              <a:rPr lang="ru-RU" sz="3000" b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 млн</a:t>
            </a:r>
            <a:r>
              <a:rPr lang="en-US" sz="3000" b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 T. (2023-2024)</a:t>
            </a:r>
          </a:p>
          <a:p>
            <a:endParaRPr lang="en-US" sz="3000" b="1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endParaRPr lang="ru-RU" sz="3000" b="1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  <a:p>
            <a:r>
              <a:rPr lang="en-US" sz="3000" b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NASOE – 90 </a:t>
            </a:r>
            <a:r>
              <a:rPr lang="ru-RU" sz="3000" b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млн</a:t>
            </a:r>
            <a:r>
              <a:rPr lang="en-US" sz="3000" b="1">
                <a:solidFill>
                  <a:srgbClr val="002060"/>
                </a:solidFill>
                <a:latin typeface="Circe Bold" panose="020B0604020202020204" charset="-52"/>
                <a:cs typeface="Times New Roman" panose="02020603050405020304" pitchFamily="18" charset="0"/>
              </a:rPr>
              <a:t> T (2024-2025)</a:t>
            </a:r>
            <a:endParaRPr lang="ru-RU" sz="3000" b="1">
              <a:solidFill>
                <a:srgbClr val="002060"/>
              </a:solidFill>
              <a:latin typeface="Circe Bold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3560BB8-D405-A342-238A-37FBB9938224}"/>
              </a:ext>
            </a:extLst>
          </p:cNvPr>
          <p:cNvSpPr txBox="1">
            <a:spLocks/>
          </p:cNvSpPr>
          <p:nvPr/>
        </p:nvSpPr>
        <p:spPr>
          <a:xfrm>
            <a:off x="8518227" y="8248721"/>
            <a:ext cx="5239512" cy="618668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Arial" panose="020B0604020202020204" pitchFamily="34" charset="0"/>
              </a:rPr>
              <a:t>ADB Bank Partnership Programs</a:t>
            </a:r>
            <a:endParaRPr lang="ru-RU" sz="2400" b="1">
              <a:solidFill>
                <a:schemeClr val="tx2">
                  <a:lumMod val="90000"/>
                  <a:lumOff val="10000"/>
                </a:schemeClr>
              </a:solidFill>
              <a:latin typeface="Circe Bold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27" name="Рисунок 27" descr="Изображение выглядит как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400EBD4-E07F-A7CD-B836-0021314ECC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77" y="9080393"/>
            <a:ext cx="1296620" cy="750815"/>
          </a:xfrm>
          <a:prstGeom prst="rect">
            <a:avLst/>
          </a:prstGeom>
        </p:spPr>
      </p:pic>
      <p:pic>
        <p:nvPicPr>
          <p:cNvPr id="30" name="Рисунок 31" descr="Изображение выглядит как Шрифт, Графика,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8628516-AC1E-17B3-EADD-FA1DEFA1D3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851" y="9259895"/>
            <a:ext cx="1178517" cy="565224"/>
          </a:xfrm>
          <a:prstGeom prst="rect">
            <a:avLst/>
          </a:prstGeom>
        </p:spPr>
      </p:pic>
      <p:pic>
        <p:nvPicPr>
          <p:cNvPr id="31" name="Рисунок 37" descr="Изображение выглядит как одежда, человек, текст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BED795AF-F5E9-4CA5-EEBB-F7C4F9184C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6830" r="12261" b="3882"/>
          <a:stretch/>
        </p:blipFill>
        <p:spPr>
          <a:xfrm>
            <a:off x="14212340" y="7618483"/>
            <a:ext cx="3322887" cy="2066267"/>
          </a:xfrm>
          <a:prstGeom prst="rect">
            <a:avLst/>
          </a:prstGeom>
        </p:spPr>
      </p:pic>
      <p:pic>
        <p:nvPicPr>
          <p:cNvPr id="23" name="Рисунок 13" descr="Изображение выглядит как одежда, человек, в помещении, работа&#10;&#10;Автоматически созданное описание">
            <a:extLst>
              <a:ext uri="{FF2B5EF4-FFF2-40B4-BE49-F238E27FC236}">
                <a16:creationId xmlns:a16="http://schemas.microsoft.com/office/drawing/2014/main" id="{14028E47-356F-4DAF-C789-C322271F790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r="25562"/>
          <a:stretch/>
        </p:blipFill>
        <p:spPr>
          <a:xfrm>
            <a:off x="3196622" y="5854376"/>
            <a:ext cx="2217555" cy="1551986"/>
          </a:xfrm>
          <a:prstGeom prst="rect">
            <a:avLst/>
          </a:prstGeom>
        </p:spPr>
      </p:pic>
      <p:pic>
        <p:nvPicPr>
          <p:cNvPr id="26" name="Рисунок 8" descr="Изображение выглядит как одежда, мебель, человек, стул&#10;&#10;Автоматически созданное описание">
            <a:extLst>
              <a:ext uri="{FF2B5EF4-FFF2-40B4-BE49-F238E27FC236}">
                <a16:creationId xmlns:a16="http://schemas.microsoft.com/office/drawing/2014/main" id="{73BDC1D5-BF1F-44EB-9B97-DA3B7797EA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736" y="5825982"/>
            <a:ext cx="2235710" cy="1546377"/>
          </a:xfrm>
          <a:prstGeom prst="rect">
            <a:avLst/>
          </a:prstGeom>
        </p:spPr>
      </p:pic>
      <p:pic>
        <p:nvPicPr>
          <p:cNvPr id="28" name="Рисунок 31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3C4B3166-22D0-FA7C-80BD-CC9B8C4019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34" y="8923259"/>
            <a:ext cx="2045219" cy="1204340"/>
          </a:xfrm>
          <a:prstGeom prst="rect">
            <a:avLst/>
          </a:prstGeom>
        </p:spPr>
      </p:pic>
      <p:pic>
        <p:nvPicPr>
          <p:cNvPr id="1026" name="Picture 2" descr="National Agrarian Science Educational Centre | LinkedIn">
            <a:extLst>
              <a:ext uri="{FF2B5EF4-FFF2-40B4-BE49-F238E27FC236}">
                <a16:creationId xmlns:a16="http://schemas.microsoft.com/office/drawing/2014/main" id="{DFBDF30A-131A-FAAA-55B7-12D7E195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090" y="3557567"/>
            <a:ext cx="1751559" cy="87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70195713-9AFB-5A6E-4774-A5B43B8EF49C}"/>
              </a:ext>
            </a:extLst>
          </p:cNvPr>
          <p:cNvSpPr txBox="1">
            <a:spLocks/>
          </p:cNvSpPr>
          <p:nvPr/>
        </p:nvSpPr>
        <p:spPr>
          <a:xfrm>
            <a:off x="3952487" y="3992574"/>
            <a:ext cx="4418679" cy="1833408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28625" indent="-428625">
              <a:buFont typeface="Wingdings" panose="05000000000000000000" pitchFamily="2" charset="2"/>
              <a:buChar char="ü"/>
            </a:pPr>
            <a:r>
              <a:rPr lang="ru-RU" sz="1800" b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Arial" panose="020B0604020202020204" pitchFamily="34" charset="0"/>
              </a:rPr>
              <a:t>Закрытие программы Министром Науки и Образования РК </a:t>
            </a:r>
            <a:r>
              <a:rPr lang="en-US" sz="1800" b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Arial" panose="020B0604020202020204" pitchFamily="34" charset="0"/>
              </a:rPr>
              <a:t> </a:t>
            </a:r>
            <a:endParaRPr lang="ru-RU" sz="1800" b="1">
              <a:solidFill>
                <a:schemeClr val="tx2">
                  <a:lumMod val="90000"/>
                  <a:lumOff val="10000"/>
                </a:schemeClr>
              </a:solidFill>
              <a:latin typeface="Circe Bold" panose="020B0604020202020204" charset="-52"/>
              <a:cs typeface="Arial" panose="020B0604020202020204" pitchFamily="34" charset="0"/>
            </a:endParaRPr>
          </a:p>
          <a:p>
            <a:pPr marL="428625" indent="-428625">
              <a:buFont typeface="Wingdings" panose="05000000000000000000" pitchFamily="2" charset="2"/>
              <a:buChar char="ü"/>
            </a:pPr>
            <a:r>
              <a:rPr lang="ru-RU" sz="1800" b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Arial" panose="020B0604020202020204" pitchFamily="34" charset="0"/>
              </a:rPr>
              <a:t>Члены жюри в лице Председателя Фонда Науки и </a:t>
            </a:r>
            <a:r>
              <a:rPr lang="en-US" sz="1800" b="1" err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Arial" panose="020B0604020202020204" pitchFamily="34" charset="0"/>
              </a:rPr>
              <a:t>Qaz</a:t>
            </a:r>
            <a:r>
              <a:rPr lang="en-US" sz="1800" b="1">
                <a:solidFill>
                  <a:schemeClr val="tx2">
                    <a:lumMod val="90000"/>
                    <a:lumOff val="10000"/>
                  </a:schemeClr>
                </a:solidFill>
                <a:latin typeface="Circe Bold" panose="020B0604020202020204" charset="-52"/>
                <a:cs typeface="Arial" panose="020B0604020202020204" pitchFamily="34" charset="0"/>
              </a:rPr>
              <a:t> Innovations</a:t>
            </a:r>
          </a:p>
          <a:p>
            <a:endParaRPr lang="en-US" sz="2400" b="1">
              <a:solidFill>
                <a:schemeClr val="tx2">
                  <a:lumMod val="90000"/>
                  <a:lumOff val="10000"/>
                </a:schemeClr>
              </a:solidFill>
              <a:latin typeface="Circe Bold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1A87E601-D756-5FF8-2016-6F2ADEF83631}"/>
              </a:ext>
            </a:extLst>
          </p:cNvPr>
          <p:cNvSpPr txBox="1">
            <a:spLocks/>
          </p:cNvSpPr>
          <p:nvPr/>
        </p:nvSpPr>
        <p:spPr>
          <a:xfrm>
            <a:off x="1118226" y="7503518"/>
            <a:ext cx="7513539" cy="618669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>
                <a:solidFill>
                  <a:srgbClr val="C00000"/>
                </a:solidFill>
                <a:latin typeface="Circe Bold" panose="020B0604020202020204" charset="-52"/>
                <a:cs typeface="Arial" panose="020B0604020202020204" pitchFamily="34" charset="0"/>
              </a:rPr>
              <a:t>Выставка 20 проектов</a:t>
            </a:r>
            <a:r>
              <a:rPr lang="en-US" sz="2100" b="1">
                <a:solidFill>
                  <a:srgbClr val="C00000"/>
                </a:solidFill>
                <a:latin typeface="Circe Bold" panose="020B0604020202020204" charset="-52"/>
                <a:cs typeface="Arial" panose="020B0604020202020204" pitchFamily="34" charset="0"/>
              </a:rPr>
              <a:t>     </a:t>
            </a:r>
            <a:r>
              <a:rPr lang="ru-RU" sz="2100" b="1">
                <a:solidFill>
                  <a:srgbClr val="C00000"/>
                </a:solidFill>
                <a:latin typeface="Circe Bold" panose="020B0604020202020204" charset="-52"/>
                <a:cs typeface="Arial" panose="020B0604020202020204" pitchFamily="34" charset="0"/>
              </a:rPr>
              <a:t>Более 150 участников</a:t>
            </a:r>
            <a:endParaRPr lang="en-US" sz="2100" b="1">
              <a:solidFill>
                <a:srgbClr val="C00000"/>
              </a:solidFill>
              <a:latin typeface="Circe Bold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35" name="Рисунок 7">
            <a:extLst>
              <a:ext uri="{FF2B5EF4-FFF2-40B4-BE49-F238E27FC236}">
                <a16:creationId xmlns:a16="http://schemas.microsoft.com/office/drawing/2014/main" id="{9F506CCC-9023-FE68-6C48-EDD1B08650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47905" y="6796518"/>
            <a:ext cx="1090451" cy="109871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42B7FB-E41E-878D-B1A3-37100588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50622" y="982511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5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35">
            <a:extLst>
              <a:ext uri="{FF2B5EF4-FFF2-40B4-BE49-F238E27FC236}">
                <a16:creationId xmlns:a16="http://schemas.microsoft.com/office/drawing/2014/main" id="{5171AAD3-2BF7-1E2C-52D6-682C923EBCB1}"/>
              </a:ext>
            </a:extLst>
          </p:cNvPr>
          <p:cNvSpPr/>
          <p:nvPr/>
        </p:nvSpPr>
        <p:spPr>
          <a:xfrm>
            <a:off x="5422047" y="5931769"/>
            <a:ext cx="3352800" cy="511004"/>
          </a:xfrm>
          <a:custGeom>
            <a:avLst/>
            <a:gdLst/>
            <a:ahLst/>
            <a:cxnLst/>
            <a:rect l="l" t="t" r="r" b="b"/>
            <a:pathLst>
              <a:path w="538717" h="143087">
                <a:moveTo>
                  <a:pt x="64344" y="0"/>
                </a:moveTo>
                <a:lnTo>
                  <a:pt x="474373" y="0"/>
                </a:lnTo>
                <a:cubicBezTo>
                  <a:pt x="509909" y="0"/>
                  <a:pt x="538717" y="28808"/>
                  <a:pt x="538717" y="64344"/>
                </a:cubicBezTo>
                <a:lnTo>
                  <a:pt x="538717" y="78742"/>
                </a:lnTo>
                <a:cubicBezTo>
                  <a:pt x="538717" y="114279"/>
                  <a:pt x="509909" y="143087"/>
                  <a:pt x="474373" y="143087"/>
                </a:cubicBezTo>
                <a:lnTo>
                  <a:pt x="64344" y="143087"/>
                </a:lnTo>
                <a:cubicBezTo>
                  <a:pt x="28808" y="143087"/>
                  <a:pt x="0" y="114279"/>
                  <a:pt x="0" y="78742"/>
                </a:cubicBezTo>
                <a:lnTo>
                  <a:pt x="0" y="64344"/>
                </a:lnTo>
                <a:cubicBezTo>
                  <a:pt x="0" y="28808"/>
                  <a:pt x="28808" y="0"/>
                  <a:pt x="64344" y="0"/>
                </a:cubicBezTo>
                <a:close/>
              </a:path>
            </a:pathLst>
          </a:custGeom>
          <a:solidFill>
            <a:srgbClr val="014282"/>
          </a:solidFill>
        </p:spPr>
        <p:txBody>
          <a:bodyPr/>
          <a:lstStyle/>
          <a:p>
            <a:endParaRPr lang="ru-RU">
              <a:latin typeface="Circe" panose="020B0604020202020204" charset="-52"/>
            </a:endParaRPr>
          </a:p>
        </p:txBody>
      </p:sp>
      <p:sp>
        <p:nvSpPr>
          <p:cNvPr id="43" name="Freeform 35">
            <a:extLst>
              <a:ext uri="{FF2B5EF4-FFF2-40B4-BE49-F238E27FC236}">
                <a16:creationId xmlns:a16="http://schemas.microsoft.com/office/drawing/2014/main" id="{DE1EE27C-41FE-5E35-6B5E-CA8F1C92CB5B}"/>
              </a:ext>
            </a:extLst>
          </p:cNvPr>
          <p:cNvSpPr/>
          <p:nvPr/>
        </p:nvSpPr>
        <p:spPr>
          <a:xfrm>
            <a:off x="10080597" y="5829428"/>
            <a:ext cx="3352800" cy="511004"/>
          </a:xfrm>
          <a:custGeom>
            <a:avLst/>
            <a:gdLst/>
            <a:ahLst/>
            <a:cxnLst/>
            <a:rect l="l" t="t" r="r" b="b"/>
            <a:pathLst>
              <a:path w="538717" h="143087">
                <a:moveTo>
                  <a:pt x="64344" y="0"/>
                </a:moveTo>
                <a:lnTo>
                  <a:pt x="474373" y="0"/>
                </a:lnTo>
                <a:cubicBezTo>
                  <a:pt x="509909" y="0"/>
                  <a:pt x="538717" y="28808"/>
                  <a:pt x="538717" y="64344"/>
                </a:cubicBezTo>
                <a:lnTo>
                  <a:pt x="538717" y="78742"/>
                </a:lnTo>
                <a:cubicBezTo>
                  <a:pt x="538717" y="114279"/>
                  <a:pt x="509909" y="143087"/>
                  <a:pt x="474373" y="143087"/>
                </a:cubicBezTo>
                <a:lnTo>
                  <a:pt x="64344" y="143087"/>
                </a:lnTo>
                <a:cubicBezTo>
                  <a:pt x="28808" y="143087"/>
                  <a:pt x="0" y="114279"/>
                  <a:pt x="0" y="78742"/>
                </a:cubicBezTo>
                <a:lnTo>
                  <a:pt x="0" y="64344"/>
                </a:lnTo>
                <a:cubicBezTo>
                  <a:pt x="0" y="28808"/>
                  <a:pt x="28808" y="0"/>
                  <a:pt x="64344" y="0"/>
                </a:cubicBezTo>
                <a:close/>
              </a:path>
            </a:pathLst>
          </a:custGeom>
          <a:solidFill>
            <a:srgbClr val="014282"/>
          </a:solidFill>
        </p:spPr>
        <p:txBody>
          <a:bodyPr/>
          <a:lstStyle/>
          <a:p>
            <a:endParaRPr lang="ru-RU">
              <a:latin typeface="Circe" panose="020B0604020202020204" charset="-52"/>
            </a:endParaRPr>
          </a:p>
        </p:txBody>
      </p:sp>
      <p:sp>
        <p:nvSpPr>
          <p:cNvPr id="41" name="Freeform 35">
            <a:extLst>
              <a:ext uri="{FF2B5EF4-FFF2-40B4-BE49-F238E27FC236}">
                <a16:creationId xmlns:a16="http://schemas.microsoft.com/office/drawing/2014/main" id="{B37471C8-273B-405F-DCD6-3A96172C2172}"/>
              </a:ext>
            </a:extLst>
          </p:cNvPr>
          <p:cNvSpPr/>
          <p:nvPr/>
        </p:nvSpPr>
        <p:spPr>
          <a:xfrm>
            <a:off x="274929" y="1229302"/>
            <a:ext cx="4346648" cy="511004"/>
          </a:xfrm>
          <a:custGeom>
            <a:avLst/>
            <a:gdLst/>
            <a:ahLst/>
            <a:cxnLst/>
            <a:rect l="l" t="t" r="r" b="b"/>
            <a:pathLst>
              <a:path w="538717" h="143087">
                <a:moveTo>
                  <a:pt x="64344" y="0"/>
                </a:moveTo>
                <a:lnTo>
                  <a:pt x="474373" y="0"/>
                </a:lnTo>
                <a:cubicBezTo>
                  <a:pt x="509909" y="0"/>
                  <a:pt x="538717" y="28808"/>
                  <a:pt x="538717" y="64344"/>
                </a:cubicBezTo>
                <a:lnTo>
                  <a:pt x="538717" y="78742"/>
                </a:lnTo>
                <a:cubicBezTo>
                  <a:pt x="538717" y="114279"/>
                  <a:pt x="509909" y="143087"/>
                  <a:pt x="474373" y="143087"/>
                </a:cubicBezTo>
                <a:lnTo>
                  <a:pt x="64344" y="143087"/>
                </a:lnTo>
                <a:cubicBezTo>
                  <a:pt x="28808" y="143087"/>
                  <a:pt x="0" y="114279"/>
                  <a:pt x="0" y="78742"/>
                </a:cubicBezTo>
                <a:lnTo>
                  <a:pt x="0" y="64344"/>
                </a:lnTo>
                <a:cubicBezTo>
                  <a:pt x="0" y="28808"/>
                  <a:pt x="28808" y="0"/>
                  <a:pt x="64344" y="0"/>
                </a:cubicBezTo>
                <a:close/>
              </a:path>
            </a:pathLst>
          </a:custGeom>
          <a:solidFill>
            <a:srgbClr val="014282"/>
          </a:solidFill>
        </p:spPr>
        <p:txBody>
          <a:bodyPr/>
          <a:lstStyle/>
          <a:p>
            <a:endParaRPr lang="ru-RU">
              <a:latin typeface="Circe" panose="020B0604020202020204" charset="-52"/>
            </a:endParaRPr>
          </a:p>
        </p:txBody>
      </p:sp>
      <p:sp>
        <p:nvSpPr>
          <p:cNvPr id="39" name="Freeform 35">
            <a:extLst>
              <a:ext uri="{FF2B5EF4-FFF2-40B4-BE49-F238E27FC236}">
                <a16:creationId xmlns:a16="http://schemas.microsoft.com/office/drawing/2014/main" id="{9660FDC9-46DC-A222-2E7F-8E4B39BEEB0E}"/>
              </a:ext>
            </a:extLst>
          </p:cNvPr>
          <p:cNvSpPr/>
          <p:nvPr/>
        </p:nvSpPr>
        <p:spPr>
          <a:xfrm>
            <a:off x="5146405" y="1213520"/>
            <a:ext cx="3352800" cy="511004"/>
          </a:xfrm>
          <a:custGeom>
            <a:avLst/>
            <a:gdLst/>
            <a:ahLst/>
            <a:cxnLst/>
            <a:rect l="l" t="t" r="r" b="b"/>
            <a:pathLst>
              <a:path w="538717" h="143087">
                <a:moveTo>
                  <a:pt x="64344" y="0"/>
                </a:moveTo>
                <a:lnTo>
                  <a:pt x="474373" y="0"/>
                </a:lnTo>
                <a:cubicBezTo>
                  <a:pt x="509909" y="0"/>
                  <a:pt x="538717" y="28808"/>
                  <a:pt x="538717" y="64344"/>
                </a:cubicBezTo>
                <a:lnTo>
                  <a:pt x="538717" y="78742"/>
                </a:lnTo>
                <a:cubicBezTo>
                  <a:pt x="538717" y="114279"/>
                  <a:pt x="509909" y="143087"/>
                  <a:pt x="474373" y="143087"/>
                </a:cubicBezTo>
                <a:lnTo>
                  <a:pt x="64344" y="143087"/>
                </a:lnTo>
                <a:cubicBezTo>
                  <a:pt x="28808" y="143087"/>
                  <a:pt x="0" y="114279"/>
                  <a:pt x="0" y="78742"/>
                </a:cubicBezTo>
                <a:lnTo>
                  <a:pt x="0" y="64344"/>
                </a:lnTo>
                <a:cubicBezTo>
                  <a:pt x="0" y="28808"/>
                  <a:pt x="28808" y="0"/>
                  <a:pt x="64344" y="0"/>
                </a:cubicBezTo>
                <a:close/>
              </a:path>
            </a:pathLst>
          </a:custGeom>
          <a:solidFill>
            <a:srgbClr val="014282"/>
          </a:solidFill>
        </p:spPr>
        <p:txBody>
          <a:bodyPr/>
          <a:lstStyle/>
          <a:p>
            <a:endParaRPr lang="ru-RU">
              <a:latin typeface="Circe" panose="020B0604020202020204" charset="-52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0" y="-2139"/>
            <a:ext cx="14365468" cy="885731"/>
            <a:chOff x="0" y="-47625"/>
            <a:chExt cx="4105837" cy="364933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6509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ГЛОБАЛЬНОЕ ПАРТНЕРСТВО: ИТОГИ 2023-2024</a:t>
            </a:r>
            <a:r>
              <a:rPr lang="en-US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AF717-D541-4B6C-57E6-CBA22B047FD0}"/>
              </a:ext>
            </a:extLst>
          </p:cNvPr>
          <p:cNvSpPr txBox="1"/>
          <p:nvPr/>
        </p:nvSpPr>
        <p:spPr>
          <a:xfrm>
            <a:off x="4664126" y="1275721"/>
            <a:ext cx="43173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irce" panose="020B0604020202020204" charset="-52"/>
              </a:rPr>
              <a:t>Mastercard Fintech Lab </a:t>
            </a:r>
            <a:endParaRPr lang="ru-RU" b="1">
              <a:solidFill>
                <a:schemeClr val="bg1"/>
              </a:solidFill>
              <a:latin typeface="Circe" panose="020B0604020202020204" charset="-52"/>
            </a:endParaRPr>
          </a:p>
        </p:txBody>
      </p:sp>
      <p:sp>
        <p:nvSpPr>
          <p:cNvPr id="42" name="Freeform 35">
            <a:extLst>
              <a:ext uri="{FF2B5EF4-FFF2-40B4-BE49-F238E27FC236}">
                <a16:creationId xmlns:a16="http://schemas.microsoft.com/office/drawing/2014/main" id="{56C2CD0F-D142-351B-1D3C-346DD7D5FE6F}"/>
              </a:ext>
            </a:extLst>
          </p:cNvPr>
          <p:cNvSpPr/>
          <p:nvPr/>
        </p:nvSpPr>
        <p:spPr>
          <a:xfrm>
            <a:off x="10100151" y="1189947"/>
            <a:ext cx="3352800" cy="511004"/>
          </a:xfrm>
          <a:custGeom>
            <a:avLst/>
            <a:gdLst/>
            <a:ahLst/>
            <a:cxnLst/>
            <a:rect l="l" t="t" r="r" b="b"/>
            <a:pathLst>
              <a:path w="538717" h="143087">
                <a:moveTo>
                  <a:pt x="64344" y="0"/>
                </a:moveTo>
                <a:lnTo>
                  <a:pt x="474373" y="0"/>
                </a:lnTo>
                <a:cubicBezTo>
                  <a:pt x="509909" y="0"/>
                  <a:pt x="538717" y="28808"/>
                  <a:pt x="538717" y="64344"/>
                </a:cubicBezTo>
                <a:lnTo>
                  <a:pt x="538717" y="78742"/>
                </a:lnTo>
                <a:cubicBezTo>
                  <a:pt x="538717" y="114279"/>
                  <a:pt x="509909" y="143087"/>
                  <a:pt x="474373" y="143087"/>
                </a:cubicBezTo>
                <a:lnTo>
                  <a:pt x="64344" y="143087"/>
                </a:lnTo>
                <a:cubicBezTo>
                  <a:pt x="28808" y="143087"/>
                  <a:pt x="0" y="114279"/>
                  <a:pt x="0" y="78742"/>
                </a:cubicBezTo>
                <a:lnTo>
                  <a:pt x="0" y="64344"/>
                </a:lnTo>
                <a:cubicBezTo>
                  <a:pt x="0" y="28808"/>
                  <a:pt x="28808" y="0"/>
                  <a:pt x="64344" y="0"/>
                </a:cubicBezTo>
                <a:close/>
              </a:path>
            </a:pathLst>
          </a:custGeom>
          <a:solidFill>
            <a:srgbClr val="014282"/>
          </a:solidFill>
        </p:spPr>
        <p:txBody>
          <a:bodyPr/>
          <a:lstStyle/>
          <a:p>
            <a:endParaRPr lang="ru-RU">
              <a:latin typeface="Circe" panose="020B0604020202020204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CE9B2D-BDC1-0C15-9786-0D4EAD681121}"/>
              </a:ext>
            </a:extLst>
          </p:cNvPr>
          <p:cNvSpPr txBox="1"/>
          <p:nvPr/>
        </p:nvSpPr>
        <p:spPr>
          <a:xfrm>
            <a:off x="10282405" y="1267562"/>
            <a:ext cx="298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irce" panose="020B0604020202020204" charset="-52"/>
              </a:rPr>
              <a:t>Silk Road School</a:t>
            </a:r>
            <a:endParaRPr lang="ru-RU" b="1">
              <a:solidFill>
                <a:schemeClr val="bg1"/>
              </a:solidFill>
              <a:latin typeface="Circe" panose="020B0604020202020204" charset="-52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7873C3A-17B4-6438-A92C-C1B012E32B79}"/>
              </a:ext>
            </a:extLst>
          </p:cNvPr>
          <p:cNvSpPr txBox="1"/>
          <p:nvPr/>
        </p:nvSpPr>
        <p:spPr>
          <a:xfrm>
            <a:off x="4146016" y="1826132"/>
            <a:ext cx="535126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Л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аборатория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финансовых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технологий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в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Центральной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Азии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была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открыта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в AlmaU в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партнерстве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с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Национальной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платежной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корпорацией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Казахстана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и 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MasterCard.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1800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11-12 </a:t>
            </a:r>
            <a:r>
              <a:rPr lang="ru-RU" sz="1800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июня</a:t>
            </a:r>
            <a:r>
              <a:rPr lang="en-US" sz="1800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 Bold"/>
              </a:rPr>
              <a:t> 2024</a:t>
            </a:r>
          </a:p>
          <a:p>
            <a:pPr algn="ctr">
              <a:spcBef>
                <a:spcPct val="0"/>
              </a:spcBef>
            </a:pPr>
            <a:endParaRPr lang="en-US">
              <a:solidFill>
                <a:srgbClr val="002060"/>
              </a:solidFill>
              <a:latin typeface="Circe" panose="020B0604020202020204" charset="-52"/>
              <a:ea typeface="Circe Bold"/>
              <a:cs typeface="Circe Bold"/>
              <a:sym typeface="Circe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B128F8-69C0-6474-8324-D5BEA689217E}"/>
              </a:ext>
            </a:extLst>
          </p:cNvPr>
          <p:cNvSpPr txBox="1"/>
          <p:nvPr/>
        </p:nvSpPr>
        <p:spPr>
          <a:xfrm>
            <a:off x="8512329" y="1870916"/>
            <a:ext cx="562697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/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При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поддержке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правительства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провинции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Чжэцзян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 в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партнерстве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 с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Чжэцзянским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университетом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экономики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 и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финансов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была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открыта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Школа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Шелкового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 </a:t>
            </a:r>
            <a:r>
              <a:rPr lang="en-US" err="1">
                <a:solidFill>
                  <a:srgbClr val="002060"/>
                </a:solidFill>
                <a:latin typeface="Circe" panose="020B0604020202020204" charset="-52"/>
                <a:sym typeface="Circe Bold"/>
              </a:rPr>
              <a:t>Пути</a:t>
            </a:r>
            <a:endParaRPr lang="ru-RU">
              <a:solidFill>
                <a:srgbClr val="002060"/>
              </a:solidFill>
              <a:latin typeface="Circe" panose="020B0604020202020204" charset="-52"/>
              <a:sym typeface="Circe Bold"/>
            </a:endParaRPr>
          </a:p>
          <a:p>
            <a:pPr lvl="1" algn="ctr"/>
            <a:r>
              <a:rPr lang="kk-KZ">
                <a:solidFill>
                  <a:srgbClr val="002060"/>
                </a:solidFill>
                <a:latin typeface="Circe" panose="020B0604020202020204" charset="-52"/>
                <a:sym typeface="Circe"/>
              </a:rPr>
              <a:t>20-21 июня 2024</a:t>
            </a:r>
          </a:p>
          <a:p>
            <a:pPr lvl="1" algn="ctr"/>
            <a:endParaRPr lang="en-US">
              <a:solidFill>
                <a:srgbClr val="002060"/>
              </a:solidFill>
              <a:latin typeface="Circe" panose="020B0604020202020204" charset="-52"/>
              <a:sym typeface="Circ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36656-1E64-98E3-94E6-F261BC6A5CA4}"/>
              </a:ext>
            </a:extLst>
          </p:cNvPr>
          <p:cNvSpPr txBox="1"/>
          <p:nvPr/>
        </p:nvSpPr>
        <p:spPr>
          <a:xfrm>
            <a:off x="182936" y="1291971"/>
            <a:ext cx="43173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Circe" panose="020B0604020202020204" charset="-52"/>
              </a:rPr>
              <a:t>31</a:t>
            </a:r>
            <a:r>
              <a:rPr lang="ru-RU" b="1" baseline="30000">
                <a:solidFill>
                  <a:schemeClr val="bg1"/>
                </a:solidFill>
                <a:latin typeface="Circe" panose="020B0604020202020204" charset="-52"/>
              </a:rPr>
              <a:t>st</a:t>
            </a:r>
            <a:r>
              <a:rPr lang="ru-RU" b="1">
                <a:solidFill>
                  <a:schemeClr val="bg1"/>
                </a:solidFill>
                <a:latin typeface="Circe" panose="020B0604020202020204" charset="-52"/>
              </a:rPr>
              <a:t> CEEMAN </a:t>
            </a:r>
            <a:r>
              <a:rPr lang="ru-RU" b="1" err="1">
                <a:solidFill>
                  <a:schemeClr val="bg1"/>
                </a:solidFill>
                <a:latin typeface="Circe" panose="020B0604020202020204" charset="-52"/>
              </a:rPr>
              <a:t>Annual</a:t>
            </a:r>
            <a:r>
              <a:rPr lang="ru-RU" b="1">
                <a:solidFill>
                  <a:schemeClr val="bg1"/>
                </a:solidFill>
                <a:latin typeface="Circe" panose="020B0604020202020204" charset="-52"/>
              </a:rPr>
              <a:t> Conference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717D8CF-68DE-60DF-A071-8BE4AC1C9D05}"/>
              </a:ext>
            </a:extLst>
          </p:cNvPr>
          <p:cNvSpPr txBox="1"/>
          <p:nvPr/>
        </p:nvSpPr>
        <p:spPr>
          <a:xfrm>
            <a:off x="-48823" y="1891325"/>
            <a:ext cx="496411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  <a:sym typeface="Circe"/>
              </a:rPr>
              <a:t>"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  <a:cs typeface="Arial"/>
                <a:sym typeface="Circe Bold"/>
              </a:rPr>
              <a:t>Leadership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  <a:sym typeface="Circe Bold"/>
              </a:rPr>
              <a:t>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  <a:cs typeface="Arial"/>
                <a:sym typeface="Circe Bold"/>
              </a:rPr>
              <a:t>for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  <a:sym typeface="Circe Bold"/>
              </a:rPr>
              <a:t> a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  <a:cs typeface="Arial"/>
                <a:sym typeface="Circe Bold"/>
              </a:rPr>
              <a:t>Sustainable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  <a:sym typeface="Circe Bold"/>
              </a:rPr>
              <a:t> World"</a:t>
            </a:r>
          </a:p>
          <a:p>
            <a:pPr algn="ctr">
              <a:spcBef>
                <a:spcPct val="0"/>
              </a:spcBef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20-22 сентября 2023 года</a:t>
            </a:r>
          </a:p>
          <a:p>
            <a:pPr algn="ctr">
              <a:spcBef>
                <a:spcPct val="0"/>
              </a:spcBef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120 участников из 25 стран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B532BA-BB5B-912D-B2B6-405C28F18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18" y="3188867"/>
            <a:ext cx="3332437" cy="2221625"/>
          </a:xfrm>
          <a:prstGeom prst="roundRect">
            <a:avLst/>
          </a:prstGeom>
          <a:blipFill>
            <a:blip r:embed="rId4"/>
            <a:stretch>
              <a:fillRect l="-15275" t="-5647" r="-4814" b="-13140"/>
            </a:stretch>
          </a:blipFill>
        </p:spPr>
      </p:pic>
      <p:sp>
        <p:nvSpPr>
          <p:cNvPr id="17" name="Freeform 35">
            <a:extLst>
              <a:ext uri="{FF2B5EF4-FFF2-40B4-BE49-F238E27FC236}">
                <a16:creationId xmlns:a16="http://schemas.microsoft.com/office/drawing/2014/main" id="{8E0DC17D-7AD4-ACD6-EC13-94838FEDC4FB}"/>
              </a:ext>
            </a:extLst>
          </p:cNvPr>
          <p:cNvSpPr/>
          <p:nvPr/>
        </p:nvSpPr>
        <p:spPr>
          <a:xfrm>
            <a:off x="764198" y="5803440"/>
            <a:ext cx="3531376" cy="689998"/>
          </a:xfrm>
          <a:custGeom>
            <a:avLst/>
            <a:gdLst/>
            <a:ahLst/>
            <a:cxnLst/>
            <a:rect l="l" t="t" r="r" b="b"/>
            <a:pathLst>
              <a:path w="538717" h="143087">
                <a:moveTo>
                  <a:pt x="64344" y="0"/>
                </a:moveTo>
                <a:lnTo>
                  <a:pt x="474373" y="0"/>
                </a:lnTo>
                <a:cubicBezTo>
                  <a:pt x="509909" y="0"/>
                  <a:pt x="538717" y="28808"/>
                  <a:pt x="538717" y="64344"/>
                </a:cubicBezTo>
                <a:lnTo>
                  <a:pt x="538717" y="78742"/>
                </a:lnTo>
                <a:cubicBezTo>
                  <a:pt x="538717" y="114279"/>
                  <a:pt x="509909" y="143087"/>
                  <a:pt x="474373" y="143087"/>
                </a:cubicBezTo>
                <a:lnTo>
                  <a:pt x="64344" y="143087"/>
                </a:lnTo>
                <a:cubicBezTo>
                  <a:pt x="28808" y="143087"/>
                  <a:pt x="0" y="114279"/>
                  <a:pt x="0" y="78742"/>
                </a:cubicBezTo>
                <a:lnTo>
                  <a:pt x="0" y="64344"/>
                </a:lnTo>
                <a:cubicBezTo>
                  <a:pt x="0" y="28808"/>
                  <a:pt x="28808" y="0"/>
                  <a:pt x="64344" y="0"/>
                </a:cubicBezTo>
                <a:close/>
              </a:path>
            </a:pathLst>
          </a:custGeom>
          <a:solidFill>
            <a:srgbClr val="014282"/>
          </a:solidFill>
        </p:spPr>
        <p:txBody>
          <a:bodyPr/>
          <a:lstStyle/>
          <a:p>
            <a:endParaRPr lang="ru-RU">
              <a:latin typeface="Circe" panose="020B0604020202020204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AED8BC-D790-671A-B2F9-9AD4C87281A6}"/>
              </a:ext>
            </a:extLst>
          </p:cNvPr>
          <p:cNvSpPr txBox="1"/>
          <p:nvPr/>
        </p:nvSpPr>
        <p:spPr>
          <a:xfrm>
            <a:off x="371207" y="5813107"/>
            <a:ext cx="431735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irce" panose="020B0604020202020204" charset="-52"/>
              </a:rPr>
              <a:t>PRME Chapter Eurasia</a:t>
            </a:r>
            <a:br>
              <a:rPr lang="en-US" b="1">
                <a:solidFill>
                  <a:schemeClr val="bg1"/>
                </a:solidFill>
                <a:latin typeface="Circe" panose="020B0604020202020204" charset="-52"/>
              </a:rPr>
            </a:br>
            <a:r>
              <a:rPr lang="en-US" b="1">
                <a:solidFill>
                  <a:schemeClr val="bg1"/>
                </a:solidFill>
                <a:latin typeface="Circe" panose="020B0604020202020204" charset="-52"/>
              </a:rPr>
              <a:t>Annual General Meeting</a:t>
            </a:r>
            <a:endParaRPr lang="ru-RU" b="1">
              <a:solidFill>
                <a:schemeClr val="bg1"/>
              </a:solidFill>
              <a:latin typeface="Circe" panose="020B0604020202020204" charset="-52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21DF9FC3-A803-EC6E-2607-CF2AFB9630A9}"/>
              </a:ext>
            </a:extLst>
          </p:cNvPr>
          <p:cNvSpPr txBox="1"/>
          <p:nvPr/>
        </p:nvSpPr>
        <p:spPr>
          <a:xfrm>
            <a:off x="-160667" y="6689485"/>
            <a:ext cx="496411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  <a:sym typeface="Circe"/>
              </a:rPr>
              <a:t>Ежегодное заседание членов 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cs typeface="Arial"/>
                <a:sym typeface="Circe"/>
              </a:rPr>
              <a:t>PRME Eurasia Chapter 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cs typeface="Arial"/>
                <a:sym typeface="Circe"/>
              </a:rPr>
              <a:t>о назначении председателей </a:t>
            </a:r>
            <a:endParaRPr lang="ru-RU">
              <a:solidFill>
                <a:srgbClr val="002060"/>
              </a:solidFill>
              <a:latin typeface="Circe" panose="020B0604020202020204" charset="-52"/>
              <a:cs typeface="Arial"/>
              <a:sym typeface="Circe Bold"/>
            </a:endParaRPr>
          </a:p>
          <a:p>
            <a:pPr algn="ctr">
              <a:spcBef>
                <a:spcPct val="0"/>
              </a:spcBef>
            </a:pPr>
            <a:r>
              <a:rPr lang="en-US">
                <a:solidFill>
                  <a:srgbClr val="002060"/>
                </a:solidFill>
                <a:latin typeface="Circe" panose="020B0604020202020204" charset="-52"/>
                <a:cs typeface="Arial"/>
              </a:rPr>
              <a:t>13 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cs typeface="Arial"/>
              </a:rPr>
              <a:t>апреля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cs typeface="Arial"/>
              </a:rPr>
              <a:t> 2024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года</a:t>
            </a:r>
          </a:p>
          <a:p>
            <a:pPr algn="ctr">
              <a:spcBef>
                <a:spcPct val="0"/>
              </a:spcBef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Участники из 7 стран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49BDB-5DEB-714B-E306-4539409109E1}"/>
              </a:ext>
            </a:extLst>
          </p:cNvPr>
          <p:cNvSpPr txBox="1"/>
          <p:nvPr/>
        </p:nvSpPr>
        <p:spPr>
          <a:xfrm>
            <a:off x="4943840" y="6002605"/>
            <a:ext cx="43173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kk-KZ" b="1">
                <a:solidFill>
                  <a:schemeClr val="bg1"/>
                </a:solidFill>
                <a:latin typeface="Circe" panose="020B0604020202020204" charset="-52"/>
              </a:rPr>
              <a:t>Дипломатические миссии</a:t>
            </a:r>
            <a:endParaRPr lang="ru-RU" b="1">
              <a:solidFill>
                <a:schemeClr val="bg1"/>
              </a:solidFill>
              <a:latin typeface="Circe" panose="020B0604020202020204" charset="-52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8B03CB79-221E-2F4B-CDD0-506C254A05A8}"/>
              </a:ext>
            </a:extLst>
          </p:cNvPr>
          <p:cNvSpPr txBox="1"/>
          <p:nvPr/>
        </p:nvSpPr>
        <p:spPr>
          <a:xfrm>
            <a:off x="4618737" y="6571158"/>
            <a:ext cx="480237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В течение года в 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AlmaU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прошли официальные визиты Генерального Консульства КНР, Посольства Индии в РК, Консульство Франции в Алматы,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Британское Посольство, 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Финской Торговой Палаты, ТППФК, 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ADB, 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Французский Альянс</a:t>
            </a:r>
            <a:endParaRPr lang="en-US">
              <a:solidFill>
                <a:srgbClr val="002060"/>
              </a:solidFill>
              <a:latin typeface="Circe" panose="020B0604020202020204" charset="-52"/>
              <a:ea typeface="Circe Bold"/>
              <a:cs typeface="Circe Bold"/>
              <a:sym typeface="Circe Bold"/>
            </a:endParaRPr>
          </a:p>
        </p:txBody>
      </p:sp>
      <p:pic>
        <p:nvPicPr>
          <p:cNvPr id="20" name="Рисунок 19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E8379B7-A965-D3CF-3DC0-5C620BC94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" y="8210151"/>
            <a:ext cx="3205566" cy="1979077"/>
          </a:xfrm>
          <a:prstGeom prst="round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9C4743-3708-4790-C85D-E0F4809595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029"/>
          <a:stretch/>
        </p:blipFill>
        <p:spPr>
          <a:xfrm>
            <a:off x="5362432" y="8194585"/>
            <a:ext cx="3211733" cy="1978102"/>
          </a:xfrm>
          <a:prstGeom prst="round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C97CD5F-461D-D4DB-1630-B9093ED671F0}"/>
              </a:ext>
            </a:extLst>
          </p:cNvPr>
          <p:cNvSpPr txBox="1"/>
          <p:nvPr/>
        </p:nvSpPr>
        <p:spPr>
          <a:xfrm>
            <a:off x="9779745" y="5951012"/>
            <a:ext cx="43173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irce" panose="020B0604020202020204" charset="-52"/>
              </a:rPr>
              <a:t>Lehigh University</a:t>
            </a:r>
            <a:endParaRPr lang="ru-RU" b="1">
              <a:solidFill>
                <a:schemeClr val="bg1"/>
              </a:solidFill>
              <a:latin typeface="Circe" panose="020B0604020202020204" charset="-52"/>
            </a:endParaRP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C2EC057A-D198-7E3D-961E-1251031B8F85}"/>
              </a:ext>
            </a:extLst>
          </p:cNvPr>
          <p:cNvSpPr txBox="1"/>
          <p:nvPr/>
        </p:nvSpPr>
        <p:spPr>
          <a:xfrm>
            <a:off x="9729605" y="6485638"/>
            <a:ext cx="411738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4-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й 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визит ППС и студентов 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Lehigh University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в 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AlmaU 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в рамках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инициативы </a:t>
            </a:r>
            <a:r>
              <a:rPr lang="en-US" b="0" i="0" u="none" strike="noStrike">
                <a:solidFill>
                  <a:srgbClr val="002060"/>
                </a:solidFill>
                <a:effectLst/>
                <a:latin typeface="Circe" panose="020B0604020202020204" charset="-52"/>
              </a:rPr>
              <a:t>Mountaintop Summer Experience Program</a:t>
            </a:r>
            <a:r>
              <a:rPr lang="kk-KZ" b="0" i="0" u="none" strike="noStrike">
                <a:solidFill>
                  <a:srgbClr val="002060"/>
                </a:solidFill>
                <a:effectLst/>
                <a:latin typeface="Circe" panose="020B0604020202020204" charset="-52"/>
              </a:rPr>
              <a:t>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по достижению позитивных изменений в обществе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"/>
                <a:cs typeface="Circe"/>
                <a:sym typeface="Circe"/>
              </a:rPr>
              <a:t> </a:t>
            </a:r>
            <a:endParaRPr lang="kk-KZ">
              <a:solidFill>
                <a:srgbClr val="002060"/>
              </a:solidFill>
              <a:latin typeface="Circe" panose="020B0604020202020204" charset="-52"/>
              <a:ea typeface="Circe"/>
              <a:cs typeface="Circe"/>
              <a:sym typeface="Circe"/>
            </a:endParaRPr>
          </a:p>
          <a:p>
            <a:pPr algn="ctr">
              <a:spcBef>
                <a:spcPct val="0"/>
              </a:spcBef>
            </a:pP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"/>
              </a:rPr>
              <a:t>20 мая – 1 июня 2024</a:t>
            </a:r>
            <a:endParaRPr lang="en-US">
              <a:solidFill>
                <a:srgbClr val="002060"/>
              </a:solidFill>
              <a:latin typeface="Circe" panose="020B0604020202020204" charset="-52"/>
              <a:ea typeface="Circe Bold"/>
              <a:cs typeface="Circe Bold"/>
              <a:sym typeface="Circe Bold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031C251-0606-15EC-E6C2-7B50A3F44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34743" r="3149"/>
          <a:stretch/>
        </p:blipFill>
        <p:spPr bwMode="auto">
          <a:xfrm>
            <a:off x="10015070" y="8175814"/>
            <a:ext cx="3418327" cy="2015644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Изображение выглядит как текст, одежда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68B9F2B6-E00A-3CCC-6E80-02A0F5FC5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49" y="3256540"/>
            <a:ext cx="3398749" cy="2261713"/>
          </a:xfrm>
          <a:prstGeom prst="roundRect">
            <a:avLst/>
          </a:prstGeom>
        </p:spPr>
      </p:pic>
      <p:sp>
        <p:nvSpPr>
          <p:cNvPr id="15" name="Freeform 35">
            <a:extLst>
              <a:ext uri="{FF2B5EF4-FFF2-40B4-BE49-F238E27FC236}">
                <a16:creationId xmlns:a16="http://schemas.microsoft.com/office/drawing/2014/main" id="{F3D914C5-1A9E-FE0A-361A-63BEAF27B3D0}"/>
              </a:ext>
            </a:extLst>
          </p:cNvPr>
          <p:cNvSpPr/>
          <p:nvPr/>
        </p:nvSpPr>
        <p:spPr>
          <a:xfrm>
            <a:off x="14330376" y="1204885"/>
            <a:ext cx="3597033" cy="511004"/>
          </a:xfrm>
          <a:custGeom>
            <a:avLst/>
            <a:gdLst/>
            <a:ahLst/>
            <a:cxnLst/>
            <a:rect l="l" t="t" r="r" b="b"/>
            <a:pathLst>
              <a:path w="538717" h="143087">
                <a:moveTo>
                  <a:pt x="64344" y="0"/>
                </a:moveTo>
                <a:lnTo>
                  <a:pt x="474373" y="0"/>
                </a:lnTo>
                <a:cubicBezTo>
                  <a:pt x="509909" y="0"/>
                  <a:pt x="538717" y="28808"/>
                  <a:pt x="538717" y="64344"/>
                </a:cubicBezTo>
                <a:lnTo>
                  <a:pt x="538717" y="78742"/>
                </a:lnTo>
                <a:cubicBezTo>
                  <a:pt x="538717" y="114279"/>
                  <a:pt x="509909" y="143087"/>
                  <a:pt x="474373" y="143087"/>
                </a:cubicBezTo>
                <a:lnTo>
                  <a:pt x="64344" y="143087"/>
                </a:lnTo>
                <a:cubicBezTo>
                  <a:pt x="28808" y="143087"/>
                  <a:pt x="0" y="114279"/>
                  <a:pt x="0" y="78742"/>
                </a:cubicBezTo>
                <a:lnTo>
                  <a:pt x="0" y="64344"/>
                </a:lnTo>
                <a:cubicBezTo>
                  <a:pt x="0" y="28808"/>
                  <a:pt x="28808" y="0"/>
                  <a:pt x="64344" y="0"/>
                </a:cubicBezTo>
                <a:close/>
              </a:path>
            </a:pathLst>
          </a:custGeom>
          <a:solidFill>
            <a:srgbClr val="014282"/>
          </a:solidFill>
        </p:spPr>
        <p:txBody>
          <a:bodyPr/>
          <a:lstStyle/>
          <a:p>
            <a:endParaRPr lang="ru-RU">
              <a:latin typeface="Circe" panose="020B0604020202020204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FB4AD0-885E-EA01-51EC-8AB061BE1EF9}"/>
              </a:ext>
            </a:extLst>
          </p:cNvPr>
          <p:cNvSpPr txBox="1"/>
          <p:nvPr/>
        </p:nvSpPr>
        <p:spPr>
          <a:xfrm>
            <a:off x="14373577" y="1291971"/>
            <a:ext cx="3510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Circe" panose="020B0604020202020204" charset="-52"/>
              </a:rPr>
              <a:t>Выездное заседание СП </a:t>
            </a:r>
            <a:r>
              <a:rPr lang="en-US" b="1">
                <a:solidFill>
                  <a:schemeClr val="bg1"/>
                </a:solidFill>
                <a:latin typeface="Circe" panose="020B0604020202020204" charset="-52"/>
              </a:rPr>
              <a:t>AlmaU</a:t>
            </a:r>
            <a:endParaRPr lang="ru-RU" b="1">
              <a:solidFill>
                <a:schemeClr val="bg1"/>
              </a:solidFill>
              <a:latin typeface="Circe" panose="020B0604020202020204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B20411-7409-B372-52DE-C6CDCBA0E466}"/>
              </a:ext>
            </a:extLst>
          </p:cNvPr>
          <p:cNvSpPr txBox="1"/>
          <p:nvPr/>
        </p:nvSpPr>
        <p:spPr>
          <a:xfrm>
            <a:off x="14092508" y="1782588"/>
            <a:ext cx="4195492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Circe"/>
              </a:rPr>
              <a:t>1 апреля 2024 состоялось выездное заседание СП в Школе менеджмента </a:t>
            </a:r>
            <a:r>
              <a:rPr lang="ru-RU" err="1">
                <a:solidFill>
                  <a:srgbClr val="002060"/>
                </a:solidFill>
                <a:latin typeface="Circe"/>
              </a:rPr>
              <a:t>Чжэцзянского</a:t>
            </a:r>
            <a:r>
              <a:rPr lang="ru-RU">
                <a:solidFill>
                  <a:srgbClr val="002060"/>
                </a:solidFill>
                <a:latin typeface="Circe"/>
              </a:rPr>
              <a:t> университета. В состав были введены 2 новых члена: проф. </a:t>
            </a:r>
            <a:r>
              <a:rPr lang="ru-RU" err="1">
                <a:solidFill>
                  <a:srgbClr val="002060"/>
                </a:solidFill>
                <a:latin typeface="Circe"/>
              </a:rPr>
              <a:t>Шаобо</a:t>
            </a:r>
            <a:r>
              <a:rPr lang="ru-RU">
                <a:solidFill>
                  <a:srgbClr val="002060"/>
                </a:solidFill>
                <a:latin typeface="Circe"/>
              </a:rPr>
              <a:t> Ву и Асет </a:t>
            </a:r>
            <a:r>
              <a:rPr lang="ru-RU" err="1">
                <a:solidFill>
                  <a:srgbClr val="002060"/>
                </a:solidFill>
                <a:latin typeface="Circe"/>
              </a:rPr>
              <a:t>Абдуалиев</a:t>
            </a:r>
            <a:endParaRPr lang="ru-RU">
              <a:solidFill>
                <a:srgbClr val="002060"/>
              </a:solidFill>
              <a:latin typeface="Circe"/>
            </a:endParaRPr>
          </a:p>
        </p:txBody>
      </p:sp>
      <p:pic>
        <p:nvPicPr>
          <p:cNvPr id="30" name="Рисунок 29" descr="Изображение выглядит как одежда, человек, в помещении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EA77A490-B17D-6D4D-239D-5DFC6A7DCF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55" y="3279441"/>
            <a:ext cx="3332437" cy="2221624"/>
          </a:xfrm>
          <a:prstGeom prst="roundRect">
            <a:avLst/>
          </a:prstGeom>
        </p:spPr>
      </p:pic>
      <p:pic>
        <p:nvPicPr>
          <p:cNvPr id="32" name="Рисунок 31" descr="Изображение выглядит как одежда, человек, обув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620DB6F-C2A8-928B-91C6-8C145E4C35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307" y="3276585"/>
            <a:ext cx="3332156" cy="2221624"/>
          </a:xfrm>
          <a:prstGeom prst="roundRect">
            <a:avLst/>
          </a:prstGeom>
        </p:spPr>
      </p:pic>
      <p:sp>
        <p:nvSpPr>
          <p:cNvPr id="7" name="Freeform 35">
            <a:extLst>
              <a:ext uri="{FF2B5EF4-FFF2-40B4-BE49-F238E27FC236}">
                <a16:creationId xmlns:a16="http://schemas.microsoft.com/office/drawing/2014/main" id="{F8E22E15-8D0F-0463-7A1D-CF21D7F6250F}"/>
              </a:ext>
            </a:extLst>
          </p:cNvPr>
          <p:cNvSpPr/>
          <p:nvPr/>
        </p:nvSpPr>
        <p:spPr>
          <a:xfrm>
            <a:off x="14440156" y="5849516"/>
            <a:ext cx="3352800" cy="511004"/>
          </a:xfrm>
          <a:custGeom>
            <a:avLst/>
            <a:gdLst/>
            <a:ahLst/>
            <a:cxnLst/>
            <a:rect l="l" t="t" r="r" b="b"/>
            <a:pathLst>
              <a:path w="538717" h="143087">
                <a:moveTo>
                  <a:pt x="64344" y="0"/>
                </a:moveTo>
                <a:lnTo>
                  <a:pt x="474373" y="0"/>
                </a:lnTo>
                <a:cubicBezTo>
                  <a:pt x="509909" y="0"/>
                  <a:pt x="538717" y="28808"/>
                  <a:pt x="538717" y="64344"/>
                </a:cubicBezTo>
                <a:lnTo>
                  <a:pt x="538717" y="78742"/>
                </a:lnTo>
                <a:cubicBezTo>
                  <a:pt x="538717" y="114279"/>
                  <a:pt x="509909" y="143087"/>
                  <a:pt x="474373" y="143087"/>
                </a:cubicBezTo>
                <a:lnTo>
                  <a:pt x="64344" y="143087"/>
                </a:lnTo>
                <a:cubicBezTo>
                  <a:pt x="28808" y="143087"/>
                  <a:pt x="0" y="114279"/>
                  <a:pt x="0" y="78742"/>
                </a:cubicBezTo>
                <a:lnTo>
                  <a:pt x="0" y="64344"/>
                </a:lnTo>
                <a:cubicBezTo>
                  <a:pt x="0" y="28808"/>
                  <a:pt x="28808" y="0"/>
                  <a:pt x="64344" y="0"/>
                </a:cubicBezTo>
                <a:close/>
              </a:path>
            </a:pathLst>
          </a:custGeom>
          <a:solidFill>
            <a:srgbClr val="014282"/>
          </a:solidFill>
        </p:spPr>
        <p:txBody>
          <a:bodyPr/>
          <a:lstStyle/>
          <a:p>
            <a:endParaRPr lang="ru-RU">
              <a:latin typeface="Circe" panose="020B060402020202020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73426-293E-8028-24FE-AAE5B865DA9F}"/>
              </a:ext>
            </a:extLst>
          </p:cNvPr>
          <p:cNvSpPr txBox="1"/>
          <p:nvPr/>
        </p:nvSpPr>
        <p:spPr>
          <a:xfrm>
            <a:off x="14031575" y="5920352"/>
            <a:ext cx="43173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kk-KZ" b="1">
                <a:solidFill>
                  <a:schemeClr val="bg1"/>
                </a:solidFill>
                <a:latin typeface="Circe" panose="020B0604020202020204" charset="-52"/>
              </a:rPr>
              <a:t>Вступление в </a:t>
            </a:r>
            <a:r>
              <a:rPr lang="en-US" b="1">
                <a:solidFill>
                  <a:schemeClr val="bg1"/>
                </a:solidFill>
                <a:latin typeface="Circe" panose="020B0604020202020204" charset="-52"/>
              </a:rPr>
              <a:t>UASR</a:t>
            </a:r>
            <a:endParaRPr lang="ru-RU" b="1">
              <a:solidFill>
                <a:schemeClr val="bg1"/>
              </a:solidFill>
              <a:latin typeface="Circe" panose="020B0604020202020204" charset="-52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EF45489F-B936-D177-B8B3-D36C29532AB2}"/>
              </a:ext>
            </a:extLst>
          </p:cNvPr>
          <p:cNvSpPr txBox="1"/>
          <p:nvPr/>
        </p:nvSpPr>
        <p:spPr>
          <a:xfrm>
            <a:off x="14089164" y="6505726"/>
            <a:ext cx="411738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"/>
              </a:rPr>
              <a:t>7-9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"/>
              </a:rPr>
              <a:t> 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"/>
              </a:rPr>
              <a:t>октября 2023 г. </a:t>
            </a:r>
            <a:r>
              <a:rPr lang="en-US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"/>
              </a:rPr>
              <a:t>AlmaU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"/>
              </a:rPr>
              <a:t> вошел в </a:t>
            </a:r>
          </a:p>
          <a:p>
            <a:pPr algn="ctr">
              <a:spcBef>
                <a:spcPct val="0"/>
              </a:spcBef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"/>
              </a:rPr>
              <a:t>Альянс университетов Шелкового (UASR)</a:t>
            </a:r>
            <a:r>
              <a:rPr lang="kk-KZ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"/>
              </a:rPr>
              <a:t>, подписав соглашение о членстве в г. Сиань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irce Bold"/>
                <a:cs typeface="Circe Bold"/>
                <a:sym typeface="Circe"/>
              </a:rPr>
              <a:t>(КНР)</a:t>
            </a:r>
            <a:endParaRPr lang="en-US">
              <a:solidFill>
                <a:srgbClr val="002060"/>
              </a:solidFill>
              <a:latin typeface="Circe" panose="020B0604020202020204" charset="-52"/>
              <a:ea typeface="Circe Bold"/>
              <a:cs typeface="Circe Bold"/>
              <a:sym typeface="Circe Bold"/>
            </a:endParaRPr>
          </a:p>
        </p:txBody>
      </p:sp>
      <p:pic>
        <p:nvPicPr>
          <p:cNvPr id="21" name="Picture 2" descr="Almaty Management University Жібек жолы университеттерінің альянсына (UАSR) қосылды">
            <a:extLst>
              <a:ext uri="{FF2B5EF4-FFF2-40B4-BE49-F238E27FC236}">
                <a16:creationId xmlns:a16="http://schemas.microsoft.com/office/drawing/2014/main" id="{D0E7B4D2-A944-98F1-B141-FAD5FDA1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376" y="8162921"/>
            <a:ext cx="3592182" cy="2020602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BF626FA7-5B12-500A-1687-D66931C31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39823" y="9921147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436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>
            <a:extLst>
              <a:ext uri="{FF2B5EF4-FFF2-40B4-BE49-F238E27FC236}">
                <a16:creationId xmlns:a16="http://schemas.microsoft.com/office/drawing/2014/main" id="{AEF3F2A5-FFC4-F318-AC54-0AB4AED46257}"/>
              </a:ext>
            </a:extLst>
          </p:cNvPr>
          <p:cNvGrpSpPr/>
          <p:nvPr/>
        </p:nvGrpSpPr>
        <p:grpSpPr>
          <a:xfrm>
            <a:off x="0" y="-2139"/>
            <a:ext cx="14365468" cy="885731"/>
            <a:chOff x="0" y="-47625"/>
            <a:chExt cx="4105837" cy="364933"/>
          </a:xfrm>
          <a:solidFill>
            <a:srgbClr val="002060"/>
          </a:solidFill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CA746ACF-DD2D-7807-C14B-46349ECA2D87}"/>
                </a:ext>
              </a:extLst>
            </p:cNvPr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TextBox 4">
              <a:extLst>
                <a:ext uri="{FF2B5EF4-FFF2-40B4-BE49-F238E27FC236}">
                  <a16:creationId xmlns:a16="http://schemas.microsoft.com/office/drawing/2014/main" id="{5F10E945-0FDE-1930-CE21-4CB5EEC5D212}"/>
                </a:ext>
              </a:extLst>
            </p:cNvPr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3" name="TextBox 11">
            <a:extLst>
              <a:ext uri="{FF2B5EF4-FFF2-40B4-BE49-F238E27FC236}">
                <a16:creationId xmlns:a16="http://schemas.microsoft.com/office/drawing/2014/main" id="{0B729434-F67B-4EB2-FBDA-C63BF9D816E1}"/>
              </a:ext>
            </a:extLst>
          </p:cNvPr>
          <p:cNvSpPr txBox="1"/>
          <p:nvPr/>
        </p:nvSpPr>
        <p:spPr>
          <a:xfrm>
            <a:off x="587934" y="1112821"/>
            <a:ext cx="8695551" cy="453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numCol="2" rtlCol="0" anchor="t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Circe"/>
              </a:rPr>
              <a:t>ERASMUS+ staff/faculty</a:t>
            </a:r>
          </a:p>
          <a:p>
            <a:pPr marL="53340" indent="-257175">
              <a:buFont typeface="Arial" panose="05000000000000000000" pitchFamily="2" charset="2"/>
              <a:buChar char="•"/>
            </a:pPr>
            <a:r>
              <a:rPr lang="ru-RU" sz="1600" b="1">
                <a:solidFill>
                  <a:srgbClr val="C00000"/>
                </a:solidFill>
                <a:latin typeface="Circe"/>
              </a:rPr>
              <a:t>3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из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AlmaU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- Hof 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University </a:t>
            </a:r>
            <a:r>
              <a:rPr lang="ru-RU" sz="1600" err="1">
                <a:solidFill>
                  <a:srgbClr val="002060"/>
                </a:solidFill>
                <a:latin typeface="Circe"/>
              </a:rPr>
              <a:t>of</a:t>
            </a:r>
            <a:br>
              <a:rPr lang="ru-RU" sz="1600">
                <a:solidFill>
                  <a:srgbClr val="002060"/>
                </a:solidFill>
                <a:latin typeface="Circe"/>
              </a:rPr>
            </a:br>
            <a:r>
              <a:rPr lang="ru-RU" sz="1600" err="1">
                <a:solidFill>
                  <a:srgbClr val="002060"/>
                </a:solidFill>
                <a:latin typeface="Circe"/>
              </a:rPr>
              <a:t>Applied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 Sciences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(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Германия)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, </a:t>
            </a:r>
            <a:br>
              <a:rPr lang="ru-RU" sz="1600">
                <a:solidFill>
                  <a:srgbClr val="002060"/>
                </a:solidFill>
                <a:latin typeface="Circe"/>
              </a:rPr>
            </a:br>
            <a:r>
              <a:rPr lang="ru-RU" sz="1600" err="1">
                <a:solidFill>
                  <a:srgbClr val="002060"/>
                </a:solidFill>
                <a:latin typeface="Circe"/>
              </a:rPr>
              <a:t>Kozminski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University (Польша), </a:t>
            </a:r>
            <a:br>
              <a:rPr lang="ru-RU" sz="1600">
                <a:solidFill>
                  <a:srgbClr val="002060"/>
                </a:solidFill>
                <a:latin typeface="Circe"/>
              </a:rPr>
            </a:br>
            <a:r>
              <a:rPr lang="en-US" sz="1600" err="1">
                <a:solidFill>
                  <a:srgbClr val="002060"/>
                </a:solidFill>
                <a:latin typeface="Circe"/>
              </a:rPr>
              <a:t>Wroclawska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Akademia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Biznesu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  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(Польша)</a:t>
            </a:r>
          </a:p>
          <a:p>
            <a:pPr marL="53340" indent="-257175">
              <a:buFont typeface="Arial" panose="05000000000000000000" pitchFamily="2" charset="2"/>
              <a:buChar char="•"/>
            </a:pPr>
            <a:r>
              <a:rPr lang="en-US" sz="1600" b="1">
                <a:solidFill>
                  <a:srgbClr val="C00000"/>
                </a:solidFill>
                <a:latin typeface="Circe"/>
              </a:rPr>
              <a:t>2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из 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RISEBA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, Латвия</a:t>
            </a:r>
          </a:p>
          <a:p>
            <a:endParaRPr lang="ru-RU" sz="1600">
              <a:solidFill>
                <a:srgbClr val="002060"/>
              </a:solidFill>
              <a:latin typeface="Circe"/>
            </a:endParaRPr>
          </a:p>
          <a:p>
            <a:r>
              <a:rPr lang="ru-RU" sz="1600" b="1">
                <a:solidFill>
                  <a:srgbClr val="002060"/>
                </a:solidFill>
                <a:latin typeface="Circe"/>
              </a:rPr>
              <a:t>Гранты по академической мобильности</a:t>
            </a:r>
          </a:p>
          <a:p>
            <a:pPr marL="53340" indent="-257175">
              <a:buFont typeface="Arial" panose="05000000000000000000" pitchFamily="2" charset="2"/>
              <a:buChar char="•"/>
            </a:pPr>
            <a:r>
              <a:rPr lang="ru-RU" sz="1600" b="1">
                <a:solidFill>
                  <a:srgbClr val="C00000"/>
                </a:solidFill>
                <a:latin typeface="Circe"/>
              </a:rPr>
              <a:t>5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- ERASMUS+ </a:t>
            </a:r>
          </a:p>
          <a:p>
            <a:pPr marL="53340" indent="-257175">
              <a:buFont typeface="Arial" panose="05000000000000000000" pitchFamily="2" charset="2"/>
              <a:buChar char="•"/>
            </a:pPr>
            <a:r>
              <a:rPr lang="ru-RU" sz="1600" b="1">
                <a:solidFill>
                  <a:srgbClr val="C00000"/>
                </a:solidFill>
                <a:latin typeface="Circe"/>
              </a:rPr>
              <a:t>9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- МНВО РК</a:t>
            </a:r>
          </a:p>
          <a:p>
            <a:pPr marL="53340" indent="-257175">
              <a:buFont typeface="Arial" panose="05000000000000000000" pitchFamily="2" charset="2"/>
              <a:buChar char="•"/>
            </a:pPr>
            <a:r>
              <a:rPr lang="ru-RU" sz="1600" b="1">
                <a:solidFill>
                  <a:srgbClr val="C00000"/>
                </a:solidFill>
                <a:latin typeface="Circe"/>
              </a:rPr>
              <a:t>2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- 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Ernst Mach Grant</a:t>
            </a:r>
            <a:endParaRPr lang="ru-RU" sz="1600">
              <a:solidFill>
                <a:srgbClr val="002060"/>
              </a:solidFill>
              <a:latin typeface="Circe"/>
            </a:endParaRPr>
          </a:p>
          <a:p>
            <a:pPr marL="53340" indent="-257175">
              <a:buFont typeface="Arial" panose="05000000000000000000" pitchFamily="2" charset="2"/>
              <a:buChar char="•"/>
            </a:pPr>
            <a:r>
              <a:rPr lang="ru-RU" sz="1600" b="1">
                <a:solidFill>
                  <a:srgbClr val="C00000"/>
                </a:solidFill>
                <a:latin typeface="Circe"/>
              </a:rPr>
              <a:t>1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–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Abai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-Verne </a:t>
            </a:r>
            <a:endParaRPr lang="ru-RU" sz="1600">
              <a:solidFill>
                <a:srgbClr val="002060"/>
              </a:solidFill>
              <a:latin typeface="Circe"/>
            </a:endParaRPr>
          </a:p>
          <a:p>
            <a:pPr marL="53340" indent="-257175">
              <a:buFont typeface="Arial" panose="05000000000000000000" pitchFamily="2" charset="2"/>
              <a:buChar char="•"/>
            </a:pPr>
            <a:endParaRPr lang="ru-RU" sz="1600">
              <a:solidFill>
                <a:srgbClr val="002060"/>
              </a:solidFill>
              <a:latin typeface="Circe"/>
            </a:endParaRPr>
          </a:p>
          <a:p>
            <a:r>
              <a:rPr lang="ru-RU" sz="1600" b="1" err="1">
                <a:solidFill>
                  <a:srgbClr val="002060"/>
                </a:solidFill>
                <a:latin typeface="Circe"/>
              </a:rPr>
              <a:t>Cintana</a:t>
            </a:r>
            <a:r>
              <a:rPr lang="ru-RU" sz="1600" b="1">
                <a:solidFill>
                  <a:srgbClr val="002060"/>
                </a:solidFill>
                <a:latin typeface="Circe"/>
              </a:rPr>
              <a:t> </a:t>
            </a:r>
            <a:r>
              <a:rPr lang="ru-RU" sz="1600" b="1" err="1">
                <a:solidFill>
                  <a:srgbClr val="002060"/>
                </a:solidFill>
                <a:latin typeface="Circe"/>
              </a:rPr>
              <a:t>Faculty</a:t>
            </a:r>
            <a:r>
              <a:rPr lang="ru-RU" sz="1600" b="1">
                <a:solidFill>
                  <a:srgbClr val="002060"/>
                </a:solidFill>
                <a:latin typeface="Circe"/>
              </a:rPr>
              <a:t>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C00000"/>
                </a:solidFill>
                <a:latin typeface="Circe"/>
              </a:rPr>
              <a:t>1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преподаватель ШМ в UIDE (Эквадор)</a:t>
            </a:r>
            <a:br>
              <a:rPr lang="ru-RU" sz="1600">
                <a:solidFill>
                  <a:srgbClr val="002060"/>
                </a:solidFill>
                <a:latin typeface="Circe"/>
              </a:rPr>
            </a:br>
            <a:r>
              <a:rPr lang="ru-RU" sz="1600" err="1">
                <a:solidFill>
                  <a:srgbClr val="002060"/>
                </a:solidFill>
                <a:latin typeface="Circe"/>
              </a:rPr>
              <a:t>янв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2024 - </a:t>
            </a:r>
            <a:r>
              <a:rPr lang="ru-RU" sz="1600" err="1">
                <a:solidFill>
                  <a:srgbClr val="002060"/>
                </a:solidFill>
                <a:latin typeface="Circe"/>
              </a:rPr>
              <a:t>янв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>
                <a:solidFill>
                  <a:srgbClr val="C00000"/>
                </a:solidFill>
                <a:latin typeface="Circe"/>
              </a:rPr>
              <a:t>3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преподавателя </a:t>
            </a:r>
            <a:r>
              <a:rPr lang="ru-RU" sz="1600" err="1">
                <a:solidFill>
                  <a:srgbClr val="002060"/>
                </a:solidFill>
                <a:latin typeface="Circe"/>
              </a:rPr>
              <a:t>Mapua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(Филиппины)</a:t>
            </a:r>
            <a:br>
              <a:rPr lang="ru-RU" sz="1600">
                <a:solidFill>
                  <a:srgbClr val="002060"/>
                </a:solidFill>
                <a:latin typeface="Circe"/>
              </a:rPr>
            </a:br>
            <a:r>
              <a:rPr lang="ru-RU" sz="1600">
                <a:solidFill>
                  <a:srgbClr val="002060"/>
                </a:solidFill>
                <a:latin typeface="Circe"/>
              </a:rPr>
              <a:t>краткосрочно в </a:t>
            </a:r>
            <a:r>
              <a:rPr lang="ru-RU" sz="1600" err="1">
                <a:solidFill>
                  <a:srgbClr val="002060"/>
                </a:solidFill>
                <a:latin typeface="Circe"/>
              </a:rPr>
              <a:t>AlmaU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</a:t>
            </a:r>
          </a:p>
          <a:p>
            <a:r>
              <a:rPr lang="ru-RU" sz="1600" b="1">
                <a:solidFill>
                  <a:srgbClr val="002060"/>
                </a:solidFill>
                <a:latin typeface="Circe"/>
              </a:rPr>
              <a:t>ЦМП </a:t>
            </a:r>
            <a:r>
              <a:rPr lang="en-US" sz="1600" b="1">
                <a:solidFill>
                  <a:srgbClr val="002060"/>
                </a:solidFill>
                <a:latin typeface="Circe"/>
              </a:rPr>
              <a:t>Bolashak </a:t>
            </a:r>
            <a:r>
              <a:rPr lang="kk-KZ" sz="1600" b="1">
                <a:solidFill>
                  <a:srgbClr val="002060"/>
                </a:solidFill>
                <a:latin typeface="Circe"/>
              </a:rPr>
              <a:t>- </a:t>
            </a:r>
            <a:r>
              <a:rPr lang="kk-KZ" sz="1600" b="1">
                <a:solidFill>
                  <a:srgbClr val="C00000"/>
                </a:solidFill>
                <a:latin typeface="Circe"/>
              </a:rPr>
              <a:t>7</a:t>
            </a:r>
            <a:r>
              <a:rPr lang="kk-KZ" sz="1600" b="1">
                <a:solidFill>
                  <a:srgbClr val="002060"/>
                </a:solidFill>
                <a:latin typeface="Circe"/>
              </a:rPr>
              <a:t> стипендиатов </a:t>
            </a:r>
            <a:r>
              <a:rPr lang="kk-KZ" sz="1600" b="1">
                <a:solidFill>
                  <a:srgbClr val="C00000"/>
                </a:solidFill>
                <a:latin typeface="Circe"/>
              </a:rPr>
              <a:t>500</a:t>
            </a:r>
            <a:r>
              <a:rPr lang="kk-KZ" sz="1600" b="1">
                <a:solidFill>
                  <a:srgbClr val="002060"/>
                </a:solidFill>
                <a:latin typeface="Circe"/>
              </a:rPr>
              <a:t> ученых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1600" b="1">
                <a:solidFill>
                  <a:srgbClr val="C00000"/>
                </a:solidFill>
                <a:latin typeface="Circe"/>
              </a:rPr>
              <a:t>4</a:t>
            </a:r>
            <a:r>
              <a:rPr lang="kk-KZ" sz="1600">
                <a:solidFill>
                  <a:srgbClr val="C00000"/>
                </a:solidFill>
                <a:latin typeface="Circe"/>
              </a:rPr>
              <a:t> 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в University of Illinois at Urbana Champaign (США, 12 мес.)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1600" b="1">
                <a:solidFill>
                  <a:srgbClr val="C00000"/>
                </a:solidFill>
                <a:latin typeface="Circe"/>
              </a:rPr>
              <a:t>2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Queen's University Belfast</a:t>
            </a:r>
            <a:br>
              <a:rPr lang="kk-KZ" sz="1600">
                <a:solidFill>
                  <a:srgbClr val="002060"/>
                </a:solidFill>
                <a:latin typeface="Circe"/>
              </a:rPr>
            </a:br>
            <a:r>
              <a:rPr lang="kk-KZ" sz="1600">
                <a:solidFill>
                  <a:srgbClr val="002060"/>
                </a:solidFill>
                <a:latin typeface="Circe"/>
              </a:rPr>
              <a:t>(Великобритания, 6 и 12 мес.)</a:t>
            </a:r>
          </a:p>
          <a:p>
            <a:pPr marL="285750" indent="-285750">
              <a:buFont typeface="Arial"/>
              <a:buChar char="•"/>
            </a:pPr>
            <a:r>
              <a:rPr lang="kk-KZ" sz="1600" b="1">
                <a:solidFill>
                  <a:srgbClr val="C00000"/>
                </a:solidFill>
                <a:latin typeface="Circe"/>
              </a:rPr>
              <a:t>1</a:t>
            </a:r>
            <a:r>
              <a:rPr lang="kk-KZ" sz="1600" b="1">
                <a:solidFill>
                  <a:srgbClr val="002060"/>
                </a:solidFill>
                <a:latin typeface="Circe"/>
              </a:rPr>
              <a:t> 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Marmara University (Турция, 9 мес.)</a:t>
            </a:r>
            <a:endParaRPr lang="en-US" sz="1600">
              <a:solidFill>
                <a:srgbClr val="002060"/>
              </a:solidFill>
              <a:latin typeface="Circe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rgbClr val="002060"/>
              </a:solidFill>
              <a:latin typeface="Candara"/>
              <a:ea typeface="Calibri"/>
              <a:cs typeface="Calibri"/>
            </a:endParaRPr>
          </a:p>
          <a:p>
            <a:r>
              <a:rPr lang="ru-RU" sz="1600" b="1">
                <a:solidFill>
                  <a:srgbClr val="002060"/>
                </a:solidFill>
                <a:latin typeface="Circe"/>
              </a:rPr>
              <a:t>Гостевые лекции – </a:t>
            </a:r>
            <a:r>
              <a:rPr lang="ru-RU" sz="1600" b="1">
                <a:solidFill>
                  <a:srgbClr val="C00000"/>
                </a:solidFill>
                <a:latin typeface="Circe"/>
              </a:rPr>
              <a:t>5</a:t>
            </a:r>
          </a:p>
          <a:p>
            <a:r>
              <a:rPr lang="en-US" sz="1600">
                <a:solidFill>
                  <a:srgbClr val="002060"/>
                </a:solidFill>
                <a:latin typeface="Circe"/>
              </a:rPr>
              <a:t>Women leaders from USA (incl. Kennedy) Oct 23, Sarah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Ilchman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- IIE Oct 23, Timothy O’Connor – AUCA Mar 24, Pavel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Luksha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Apr 24, Tristan McCowan May 24</a:t>
            </a:r>
            <a:endParaRPr lang="ru-RU" sz="1600">
              <a:solidFill>
                <a:srgbClr val="002060"/>
              </a:solidFill>
              <a:latin typeface="Circe"/>
            </a:endParaRPr>
          </a:p>
          <a:p>
            <a:endParaRPr lang="ru-RU" sz="1600">
              <a:solidFill>
                <a:srgbClr val="002060"/>
              </a:solidFill>
              <a:latin typeface="Circe"/>
            </a:endParaRPr>
          </a:p>
          <a:p>
            <a:r>
              <a:rPr lang="ru-RU" sz="1600" b="1">
                <a:solidFill>
                  <a:srgbClr val="002060"/>
                </a:solidFill>
                <a:latin typeface="Circe"/>
              </a:rPr>
              <a:t>Зарубежный ученый по гранту МНВО  - </a:t>
            </a:r>
            <a:r>
              <a:rPr lang="ru-RU" sz="1600" b="1">
                <a:solidFill>
                  <a:srgbClr val="C00000"/>
                </a:solidFill>
                <a:latin typeface="Circe"/>
              </a:rPr>
              <a:t>1</a:t>
            </a:r>
          </a:p>
          <a:p>
            <a:r>
              <a:rPr lang="ru-RU" sz="1600">
                <a:solidFill>
                  <a:srgbClr val="002060"/>
                </a:solidFill>
                <a:latin typeface="Circe"/>
              </a:rPr>
              <a:t>Золтан </a:t>
            </a:r>
            <a:r>
              <a:rPr lang="ru-RU" sz="1600" err="1">
                <a:solidFill>
                  <a:srgbClr val="002060"/>
                </a:solidFill>
                <a:latin typeface="Circe"/>
              </a:rPr>
              <a:t>Бузади</a:t>
            </a:r>
            <a:br>
              <a:rPr lang="ru-RU" sz="1600">
                <a:solidFill>
                  <a:srgbClr val="002060"/>
                </a:solidFill>
                <a:latin typeface="Circe"/>
              </a:rPr>
            </a:br>
            <a:br>
              <a:rPr lang="ru-RU" sz="1600">
                <a:solidFill>
                  <a:srgbClr val="002060"/>
                </a:solidFill>
                <a:latin typeface="Circe"/>
              </a:rPr>
            </a:br>
            <a:r>
              <a:rPr lang="ru-RU" sz="1600">
                <a:solidFill>
                  <a:srgbClr val="002060"/>
                </a:solidFill>
                <a:latin typeface="Circe"/>
              </a:rPr>
              <a:t>Членство в </a:t>
            </a:r>
            <a:r>
              <a:rPr lang="en-US" sz="1600" b="1">
                <a:solidFill>
                  <a:srgbClr val="002060"/>
                </a:solidFill>
                <a:latin typeface="Circe"/>
              </a:rPr>
              <a:t>UASR – 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октябрь 2023</a:t>
            </a:r>
            <a:endParaRPr lang="kk-KZ" sz="1600">
              <a:solidFill>
                <a:srgbClr val="002060"/>
              </a:solidFill>
              <a:latin typeface="Circe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C639281E-41D1-939A-AFC4-F1D0A7559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273200"/>
              </p:ext>
            </p:extLst>
          </p:nvPr>
        </p:nvGraphicFramePr>
        <p:xfrm>
          <a:off x="9672451" y="1506680"/>
          <a:ext cx="8320431" cy="288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7486">
                  <a:extLst>
                    <a:ext uri="{9D8B030D-6E8A-4147-A177-3AD203B41FA5}">
                      <a16:colId xmlns:a16="http://schemas.microsoft.com/office/drawing/2014/main" val="3893015305"/>
                    </a:ext>
                  </a:extLst>
                </a:gridCol>
                <a:gridCol w="1647019">
                  <a:extLst>
                    <a:ext uri="{9D8B030D-6E8A-4147-A177-3AD203B41FA5}">
                      <a16:colId xmlns:a16="http://schemas.microsoft.com/office/drawing/2014/main" val="4087416773"/>
                    </a:ext>
                  </a:extLst>
                </a:gridCol>
                <a:gridCol w="1760618">
                  <a:extLst>
                    <a:ext uri="{9D8B030D-6E8A-4147-A177-3AD203B41FA5}">
                      <a16:colId xmlns:a16="http://schemas.microsoft.com/office/drawing/2014/main" val="3690433584"/>
                    </a:ext>
                  </a:extLst>
                </a:gridCol>
                <a:gridCol w="1675308">
                  <a:extLst>
                    <a:ext uri="{9D8B030D-6E8A-4147-A177-3AD203B41FA5}">
                      <a16:colId xmlns:a16="http://schemas.microsoft.com/office/drawing/2014/main" val="3336028873"/>
                    </a:ext>
                  </a:extLst>
                </a:gridCol>
              </a:tblGrid>
              <a:tr h="408000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Тип мобильности​</a:t>
                      </a:r>
                      <a:endParaRPr lang="ru-RU" sz="2700" b="1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2021-2022​</a:t>
                      </a:r>
                      <a:endParaRPr lang="ru-RU" sz="2700" b="1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kk-KZ" sz="1800">
                          <a:effectLst/>
                          <a:latin typeface="Circe" panose="020B0604020202020204" charset="-52"/>
                        </a:rPr>
                        <a:t>2022-​2023​</a:t>
                      </a:r>
                      <a:endParaRPr lang="kk-KZ" sz="2700" b="1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kk-KZ" sz="1800">
                          <a:effectLst/>
                          <a:latin typeface="Circe" panose="020B0604020202020204" charset="-52"/>
                        </a:rPr>
                        <a:t>2023-2024​</a:t>
                      </a:r>
                      <a:endParaRPr lang="kk-KZ" sz="2700" b="1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461644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l" fontAlgn="base"/>
                      <a:r>
                        <a:rPr lang="kk-KZ" sz="1800" b="1">
                          <a:effectLst/>
                          <a:latin typeface="Circe" panose="020B0604020202020204" charset="-52"/>
                        </a:rPr>
                        <a:t>Исходящая, ​в т.ч.:​</a:t>
                      </a:r>
                      <a:endParaRPr lang="kk-KZ" sz="2700" b="1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>
                          <a:effectLst/>
                          <a:latin typeface="Circe" panose="020B0604020202020204" charset="-52"/>
                        </a:rPr>
                        <a:t>58</a:t>
                      </a:r>
                      <a:endParaRPr lang="ru-RU" sz="2700" b="1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>
                          <a:effectLst/>
                          <a:latin typeface="Circe" panose="020B0604020202020204" charset="-52"/>
                        </a:rPr>
                        <a:t>70</a:t>
                      </a:r>
                      <a:endParaRPr lang="ru-RU" sz="2700" b="1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>
                          <a:effectLst/>
                          <a:latin typeface="Circe" panose="020B0604020202020204" charset="-52"/>
                        </a:rPr>
                        <a:t>92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90604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r" fontAlgn="base"/>
                      <a:r>
                        <a:rPr lang="kk-KZ" sz="1800">
                          <a:effectLst/>
                          <a:latin typeface="Circe" panose="020B0604020202020204" charset="-52"/>
                        </a:rPr>
                        <a:t>Офлайн​</a:t>
                      </a:r>
                      <a:endParaRPr lang="kk-KZ" sz="2700" b="0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55</a:t>
                      </a:r>
                      <a:endParaRPr lang="ru-RU" sz="2700" b="0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Circe" panose="020B0604020202020204" charset="-52"/>
                        </a:rPr>
                        <a:t>70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kk-KZ" sz="1800">
                          <a:effectLst/>
                          <a:latin typeface="Circe" panose="020B0604020202020204" charset="-52"/>
                        </a:rPr>
                        <a:t>86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845422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r" fontAlgn="base"/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Двойной диплом​</a:t>
                      </a:r>
                      <a:endParaRPr lang="ru-RU" sz="2700" b="0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Circe" panose="020B0604020202020204" charset="-52"/>
                        </a:rPr>
                        <a:t>3</a:t>
                      </a:r>
                      <a:endParaRPr lang="ru-RU" sz="2700" b="0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74334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l" fontAlgn="base"/>
                      <a:r>
                        <a:rPr lang="kk-KZ" sz="1800" b="1">
                          <a:effectLst/>
                          <a:latin typeface="Circe" panose="020B0604020202020204" charset="-52"/>
                        </a:rPr>
                        <a:t>Входящая</a:t>
                      </a:r>
                      <a:r>
                        <a:rPr lang="en-US" sz="1800" b="1">
                          <a:effectLst/>
                          <a:latin typeface="Circe" panose="020B0604020202020204" charset="-52"/>
                        </a:rPr>
                        <a:t>:</a:t>
                      </a:r>
                      <a:r>
                        <a:rPr lang="kk-KZ" sz="1800" b="1">
                          <a:effectLst/>
                          <a:latin typeface="Circe" panose="020B0604020202020204" charset="-52"/>
                        </a:rPr>
                        <a:t>​</a:t>
                      </a:r>
                      <a:endParaRPr lang="kk-KZ" sz="2700" b="1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>
                          <a:effectLst/>
                          <a:latin typeface="Circe" panose="020B0604020202020204" charset="-52"/>
                        </a:rPr>
                        <a:t>​</a:t>
                      </a:r>
                      <a:endParaRPr lang="ru-RU" sz="2700" b="1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ru-RU" sz="1800" b="1"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ru-RU" sz="1800" b="1"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824443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algn="r" fontAlgn="base"/>
                      <a:r>
                        <a:rPr lang="kk-KZ" sz="1800">
                          <a:effectLst/>
                          <a:latin typeface="Circe" panose="020B0604020202020204" charset="-52"/>
                        </a:rPr>
                        <a:t>Офлайн​</a:t>
                      </a:r>
                      <a:endParaRPr lang="kk-KZ" sz="2700" b="0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17</a:t>
                      </a:r>
                      <a:endParaRPr lang="ru-RU" sz="2700" b="0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 i="0">
                          <a:solidFill>
                            <a:srgbClr val="000000"/>
                          </a:solidFill>
                          <a:effectLst/>
                          <a:latin typeface="Circe" panose="020B0604020202020204" charset="-52"/>
                        </a:rPr>
                        <a:t>19</a:t>
                      </a:r>
                      <a:endParaRPr lang="ru-RU" sz="2700" b="0" i="0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23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20726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kk-KZ" sz="1800" b="1">
                          <a:effectLst/>
                          <a:latin typeface="Circe" panose="020B0604020202020204" charset="-52"/>
                        </a:rPr>
                        <a:t>Краткосрочная исх.: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-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34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800">
                          <a:effectLst/>
                          <a:latin typeface="Circe" panose="020B0604020202020204" charset="-52"/>
                        </a:rPr>
                        <a:t>27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149658"/>
                  </a:ext>
                </a:extLst>
              </a:tr>
            </a:tbl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A5DABFE-0408-AF6B-8461-E39667220945}"/>
              </a:ext>
            </a:extLst>
          </p:cNvPr>
          <p:cNvSpPr/>
          <p:nvPr/>
        </p:nvSpPr>
        <p:spPr>
          <a:xfrm>
            <a:off x="9672452" y="1039088"/>
            <a:ext cx="8320432" cy="3829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100">
                <a:latin typeface="Circe"/>
                <a:cs typeface="Calibri"/>
              </a:rPr>
              <a:t>Статистика мобильности обучающихся 2021-2024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D1BE0-1969-3325-3131-1C8DE55D0166}"/>
              </a:ext>
            </a:extLst>
          </p:cNvPr>
          <p:cNvSpPr txBox="1"/>
          <p:nvPr/>
        </p:nvSpPr>
        <p:spPr>
          <a:xfrm>
            <a:off x="9657666" y="4496395"/>
            <a:ext cx="7545284" cy="11233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>
              <a:buFont typeface="Wingdings"/>
              <a:buChar char="ü"/>
            </a:pPr>
            <a:r>
              <a:rPr lang="ru-RU" sz="1600" b="1">
                <a:solidFill>
                  <a:srgbClr val="C00000"/>
                </a:solidFill>
                <a:latin typeface="Circe"/>
              </a:rPr>
              <a:t>15+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 инфо-сессий по мобильности</a:t>
            </a:r>
          </a:p>
          <a:p>
            <a:pPr marL="257175" indent="-257175">
              <a:buFont typeface="Wingdings"/>
              <a:buChar char="ü"/>
            </a:pPr>
            <a:r>
              <a:rPr lang="ru-RU" sz="1600" b="1">
                <a:solidFill>
                  <a:srgbClr val="C00000"/>
                </a:solidFill>
                <a:latin typeface="Circe"/>
              </a:rPr>
              <a:t>1 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стажер из Великобритании на 9 мес. – 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St. Andrews University</a:t>
            </a:r>
          </a:p>
          <a:p>
            <a:pPr marL="257175" indent="-257175">
              <a:buFont typeface="Wingdings"/>
              <a:buChar char="ü"/>
            </a:pPr>
            <a:r>
              <a:rPr lang="en-US" sz="1600" b="1">
                <a:solidFill>
                  <a:srgbClr val="C00000"/>
                </a:solidFill>
                <a:latin typeface="Circe"/>
              </a:rPr>
              <a:t>8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стипендиатов 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Study in KZ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 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​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(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full time 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иностранные студенты)</a:t>
            </a:r>
          </a:p>
          <a:p>
            <a:pPr marL="285750" indent="-285750">
              <a:buFont typeface="Wingdings"/>
              <a:buChar char="ü"/>
            </a:pPr>
            <a:r>
              <a:rPr lang="ru-RU" sz="1600">
                <a:solidFill>
                  <a:srgbClr val="002060"/>
                </a:solidFill>
                <a:latin typeface="Circe"/>
              </a:rPr>
              <a:t>Запуск </a:t>
            </a:r>
            <a:r>
              <a:rPr lang="ru-RU" sz="1600" err="1">
                <a:solidFill>
                  <a:srgbClr val="002060"/>
                </a:solidFill>
                <a:latin typeface="Circe"/>
              </a:rPr>
              <a:t>Buddy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</a:t>
            </a:r>
            <a:r>
              <a:rPr lang="ru-RU" sz="1600" err="1">
                <a:solidFill>
                  <a:srgbClr val="002060"/>
                </a:solidFill>
                <a:latin typeface="Circe"/>
              </a:rPr>
              <a:t>program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 для студентов по входящей мобильности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68EF696-66DE-2A7F-ED58-EE09F6AB6918}"/>
              </a:ext>
            </a:extLst>
          </p:cNvPr>
          <p:cNvCxnSpPr>
            <a:cxnSpLocks/>
          </p:cNvCxnSpPr>
          <p:nvPr/>
        </p:nvCxnSpPr>
        <p:spPr>
          <a:xfrm flipH="1" flipV="1">
            <a:off x="9672451" y="5913525"/>
            <a:ext cx="8320433" cy="4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53DC7FDD-18DB-787F-BDA3-9FA21AED6477}"/>
              </a:ext>
            </a:extLst>
          </p:cNvPr>
          <p:cNvSpPr txBox="1"/>
          <p:nvPr/>
        </p:nvSpPr>
        <p:spPr>
          <a:xfrm>
            <a:off x="9525000" y="5656385"/>
            <a:ext cx="3077228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tIns="68580" rIns="137160" bIns="6858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>
                <a:solidFill>
                  <a:srgbClr val="002060"/>
                </a:solidFill>
                <a:latin typeface="Circe Bold" panose="020B0604020202020204" charset="-52"/>
              </a:rPr>
              <a:t>План 2024-2025 гг</a:t>
            </a:r>
            <a:r>
              <a:rPr lang="ru-RU" sz="2100" b="1">
                <a:solidFill>
                  <a:srgbClr val="002060"/>
                </a:solidFill>
                <a:latin typeface="Circe Bold" panose="020B0604020202020204" charset="-52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47CD6D-90C4-05E4-65CD-E83DF75D412C}"/>
              </a:ext>
            </a:extLst>
          </p:cNvPr>
          <p:cNvSpPr txBox="1"/>
          <p:nvPr/>
        </p:nvSpPr>
        <p:spPr>
          <a:xfrm>
            <a:off x="2279538" y="7381291"/>
            <a:ext cx="269616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Circe"/>
              </a:rPr>
              <a:t>BGA</a:t>
            </a:r>
          </a:p>
          <a:p>
            <a:r>
              <a:rPr lang="kk-KZ" sz="1600">
                <a:solidFill>
                  <a:srgbClr val="002060"/>
                </a:solidFill>
                <a:latin typeface="Circe"/>
              </a:rPr>
              <a:t>программная аккредитация 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SEI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AlmaU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до 2026</a:t>
            </a:r>
            <a:endParaRPr lang="en-US" sz="1600">
              <a:solidFill>
                <a:srgbClr val="002060"/>
              </a:solidFill>
              <a:latin typeface="Circ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5E3BFB-06E1-95E4-D7B5-6DDD9933B296}"/>
              </a:ext>
            </a:extLst>
          </p:cNvPr>
          <p:cNvSpPr txBox="1"/>
          <p:nvPr/>
        </p:nvSpPr>
        <p:spPr>
          <a:xfrm>
            <a:off x="250420" y="147399"/>
            <a:ext cx="18549160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ГЛОБАЛЬНОЕ ПАРТНЕРСТВО: ИТОГИ 2023-2024</a:t>
            </a:r>
            <a:r>
              <a:rPr lang="en-US" sz="32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F1B837EC-3CB2-CE89-E2F2-C96251AF9E19}"/>
              </a:ext>
            </a:extLst>
          </p:cNvPr>
          <p:cNvSpPr txBox="1"/>
          <p:nvPr/>
        </p:nvSpPr>
        <p:spPr>
          <a:xfrm>
            <a:off x="9657666" y="6081953"/>
            <a:ext cx="8588714" cy="3924151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err="1">
                <a:solidFill>
                  <a:srgbClr val="002060"/>
                </a:solidFill>
                <a:latin typeface="Circe"/>
              </a:rPr>
              <a:t>Развитие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международных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инициатив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университета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:</a:t>
            </a:r>
            <a:endParaRPr lang="ru-RU" sz="1600">
              <a:solidFill>
                <a:srgbClr val="002060"/>
              </a:solidFill>
              <a:latin typeface="Circe"/>
            </a:endParaRPr>
          </a:p>
          <a:p>
            <a:pPr marL="800100" lvl="1" indent="-342900">
              <a:buFontTx/>
              <a:buChar char="-"/>
            </a:pPr>
            <a:r>
              <a:rPr lang="en-US" sz="1600">
                <a:solidFill>
                  <a:srgbClr val="002060"/>
                </a:solidFill>
                <a:latin typeface="Circe"/>
              </a:rPr>
              <a:t>Silk Road School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(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Master in Int Trade DD, e-commerce training programs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)</a:t>
            </a:r>
            <a:endParaRPr lang="en-US" sz="1600">
              <a:solidFill>
                <a:srgbClr val="002060"/>
              </a:solidFill>
              <a:latin typeface="Circe"/>
            </a:endParaRPr>
          </a:p>
          <a:p>
            <a:pPr marL="800100" lvl="1" indent="-342900">
              <a:buFontTx/>
              <a:buChar char="-"/>
            </a:pPr>
            <a:r>
              <a:rPr lang="en-US" sz="1600">
                <a:solidFill>
                  <a:srgbClr val="002060"/>
                </a:solidFill>
                <a:latin typeface="Circe"/>
              </a:rPr>
              <a:t>Mastercard Fintech Lab</a:t>
            </a:r>
            <a:endParaRPr lang="ru-RU" sz="1600">
              <a:solidFill>
                <a:srgbClr val="002060"/>
              </a:solidFill>
              <a:latin typeface="Circe"/>
            </a:endParaRPr>
          </a:p>
          <a:p>
            <a:pPr marL="800100" lvl="1" indent="-342900">
              <a:buFontTx/>
              <a:buChar char="-"/>
            </a:pPr>
            <a:r>
              <a:rPr lang="en-US" sz="1600">
                <a:solidFill>
                  <a:srgbClr val="002060"/>
                </a:solidFill>
                <a:latin typeface="Circe"/>
              </a:rPr>
              <a:t>New York Film Academy &amp; MFS</a:t>
            </a:r>
            <a:endParaRPr lang="ru-RU" sz="1600">
              <a:solidFill>
                <a:srgbClr val="002060"/>
              </a:solidFill>
              <a:latin typeface="Circe"/>
            </a:endParaRPr>
          </a:p>
          <a:p>
            <a:pPr marL="800100" lvl="1" indent="-342900">
              <a:buFontTx/>
              <a:buChar char="-"/>
            </a:pPr>
            <a:r>
              <a:rPr lang="en-US" sz="1600">
                <a:solidFill>
                  <a:srgbClr val="002060"/>
                </a:solidFill>
                <a:latin typeface="Circe"/>
              </a:rPr>
              <a:t>Swiss Education Group &amp; STH</a:t>
            </a:r>
          </a:p>
          <a:p>
            <a:pPr marL="800100" lvl="1" indent="-342900">
              <a:buFontTx/>
              <a:buChar char="-"/>
            </a:pPr>
            <a:r>
              <a:rPr lang="en-US" sz="1600">
                <a:solidFill>
                  <a:srgbClr val="002060"/>
                </a:solidFill>
                <a:latin typeface="Circe"/>
              </a:rPr>
              <a:t>Babson Collaborative &amp; SEI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2060"/>
                </a:solidFill>
                <a:latin typeface="Circe"/>
              </a:rPr>
              <a:t> 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Инициация 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pathway programs, DD, exchange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для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новых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ОП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– Malta, IPAG, IE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>
                <a:solidFill>
                  <a:srgbClr val="002060"/>
                </a:solidFill>
                <a:latin typeface="Circe"/>
              </a:rPr>
              <a:t> 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Расширение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сети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партнерства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в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рамках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Erasmus+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ru-RU" sz="1600">
                <a:solidFill>
                  <a:srgbClr val="002060"/>
                </a:solidFill>
                <a:latin typeface="Circe"/>
              </a:rPr>
              <a:t>-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UMinho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(</a:t>
            </a:r>
            <a:r>
              <a:rPr lang="en-US" sz="1600" b="1">
                <a:solidFill>
                  <a:srgbClr val="C00000"/>
                </a:solidFill>
                <a:latin typeface="Circe"/>
              </a:rPr>
              <a:t>2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), WAB (</a:t>
            </a:r>
            <a:r>
              <a:rPr lang="en-US" sz="1600" b="1">
                <a:solidFill>
                  <a:srgbClr val="C00000"/>
                </a:solidFill>
                <a:latin typeface="Circe"/>
              </a:rPr>
              <a:t>2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), EKA (</a:t>
            </a:r>
            <a:r>
              <a:rPr lang="kk-KZ" sz="1600" b="1">
                <a:solidFill>
                  <a:srgbClr val="C00000"/>
                </a:solidFill>
                <a:latin typeface="Circe"/>
              </a:rPr>
              <a:t>5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), Rijeka (</a:t>
            </a:r>
            <a:r>
              <a:rPr lang="en-US" sz="1600" b="1">
                <a:solidFill>
                  <a:srgbClr val="C00000"/>
                </a:solidFill>
                <a:latin typeface="Circe"/>
              </a:rPr>
              <a:t>1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),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WSB (</a:t>
            </a:r>
            <a:r>
              <a:rPr lang="en-US" sz="1600" b="1">
                <a:solidFill>
                  <a:srgbClr val="C00000"/>
                </a:solidFill>
                <a:latin typeface="Circe"/>
              </a:rPr>
              <a:t>2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1600" b="1">
                <a:solidFill>
                  <a:srgbClr val="C00000"/>
                </a:solidFill>
                <a:latin typeface="Circe"/>
              </a:rPr>
              <a:t>1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стажер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из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Великобритании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на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9 мес. – 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Cambridge University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1600" err="1">
                <a:solidFill>
                  <a:srgbClr val="002060"/>
                </a:solidFill>
                <a:latin typeface="Circe"/>
              </a:rPr>
              <a:t>Спикерство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топ-менеджмент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а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на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международных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ивентах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– 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IAUP, THE, UASR, EURIE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,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др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.</a:t>
            </a:r>
            <a:endParaRPr lang="en-US" sz="1600">
              <a:solidFill>
                <a:srgbClr val="002060"/>
              </a:solidFill>
              <a:latin typeface="Circe"/>
            </a:endParaRPr>
          </a:p>
          <a:p>
            <a:pPr>
              <a:lnSpc>
                <a:spcPct val="150000"/>
              </a:lnSpc>
            </a:pPr>
            <a:endParaRPr lang="en-US" sz="1600">
              <a:solidFill>
                <a:srgbClr val="002060"/>
              </a:solidFill>
              <a:latin typeface="Circ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9C26FD-B4DE-1BAC-0D66-85FC7954B7A9}"/>
              </a:ext>
            </a:extLst>
          </p:cNvPr>
          <p:cNvSpPr txBox="1"/>
          <p:nvPr/>
        </p:nvSpPr>
        <p:spPr>
          <a:xfrm>
            <a:off x="5596634" y="7601527"/>
            <a:ext cx="149623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Circe"/>
              </a:rPr>
              <a:t>SIP 2.0 Report</a:t>
            </a:r>
            <a:br>
              <a:rPr lang="ru-RU" sz="1600">
                <a:solidFill>
                  <a:srgbClr val="002060"/>
                </a:solidFill>
                <a:latin typeface="Circe"/>
              </a:rPr>
            </a:br>
            <a:r>
              <a:rPr lang="en-US" sz="1600">
                <a:solidFill>
                  <a:srgbClr val="002060"/>
                </a:solidFill>
                <a:latin typeface="Circe"/>
              </a:rPr>
              <a:t>2024</a:t>
            </a:r>
            <a:endParaRPr lang="kk-KZ" sz="1600">
              <a:solidFill>
                <a:srgbClr val="002060"/>
              </a:solidFill>
              <a:latin typeface="Circ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B7023-ABD0-7D16-952D-0FAF7B7981C1}"/>
              </a:ext>
            </a:extLst>
          </p:cNvPr>
          <p:cNvSpPr txBox="1"/>
          <p:nvPr/>
        </p:nvSpPr>
        <p:spPr>
          <a:xfrm>
            <a:off x="7092869" y="7601527"/>
            <a:ext cx="189192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Circe"/>
              </a:rPr>
              <a:t>Impact Report 2023</a:t>
            </a:r>
            <a:endParaRPr lang="kk-KZ" sz="1600">
              <a:solidFill>
                <a:srgbClr val="002060"/>
              </a:solidFill>
              <a:latin typeface="Circ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043FC-7045-98F0-1467-D4DDF988A9E2}"/>
              </a:ext>
            </a:extLst>
          </p:cNvPr>
          <p:cNvSpPr txBox="1"/>
          <p:nvPr/>
        </p:nvSpPr>
        <p:spPr>
          <a:xfrm>
            <a:off x="6780411" y="8797596"/>
            <a:ext cx="269616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Circe"/>
              </a:rPr>
              <a:t>Eduniversal Top-3</a:t>
            </a:r>
            <a:br>
              <a:rPr lang="ru-RU" sz="1600">
                <a:solidFill>
                  <a:srgbClr val="002060"/>
                </a:solidFill>
                <a:latin typeface="Circe"/>
              </a:rPr>
            </a:br>
            <a:r>
              <a:rPr lang="en-US" sz="1600">
                <a:solidFill>
                  <a:srgbClr val="002060"/>
                </a:solidFill>
                <a:latin typeface="Circe"/>
              </a:rPr>
              <a:t>in Central Asia</a:t>
            </a:r>
            <a:endParaRPr lang="kk-KZ" sz="1600">
              <a:solidFill>
                <a:srgbClr val="002060"/>
              </a:solidFill>
              <a:latin typeface="Circe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E2AD24-B26A-79CB-AEA5-8F9BF7E6F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338" y="5953876"/>
            <a:ext cx="1183219" cy="16697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8CF7A2D-D2A4-21B4-F660-9816B98FA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919" y="6005923"/>
            <a:ext cx="1069667" cy="1504050"/>
          </a:xfrm>
          <a:prstGeom prst="rect">
            <a:avLst/>
          </a:prstGeom>
        </p:spPr>
      </p:pic>
      <p:sp>
        <p:nvSpPr>
          <p:cNvPr id="16" name="Freeform 17">
            <a:extLst>
              <a:ext uri="{FF2B5EF4-FFF2-40B4-BE49-F238E27FC236}">
                <a16:creationId xmlns:a16="http://schemas.microsoft.com/office/drawing/2014/main" id="{EF180E9A-8977-7468-1B2C-DF7B90841BA9}"/>
              </a:ext>
            </a:extLst>
          </p:cNvPr>
          <p:cNvSpPr/>
          <p:nvPr/>
        </p:nvSpPr>
        <p:spPr>
          <a:xfrm>
            <a:off x="502001" y="7373824"/>
            <a:ext cx="588196" cy="718542"/>
          </a:xfrm>
          <a:custGeom>
            <a:avLst/>
            <a:gdLst/>
            <a:ahLst/>
            <a:cxnLst/>
            <a:rect l="l" t="t" r="r" b="b"/>
            <a:pathLst>
              <a:path w="588196" h="718542">
                <a:moveTo>
                  <a:pt x="0" y="0"/>
                </a:moveTo>
                <a:lnTo>
                  <a:pt x="588196" y="0"/>
                </a:lnTo>
                <a:lnTo>
                  <a:pt x="588196" y="718542"/>
                </a:lnTo>
                <a:lnTo>
                  <a:pt x="0" y="718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783" r="-30618" b="-49479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7" name="Рисунок 26" descr="Изображение выглядит как текст, Шрифт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96DAE00-8847-DF88-AE70-AB380E624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01" y="7306068"/>
            <a:ext cx="805139" cy="80513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A551E42-AC02-352D-BD0C-874818B85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919" y="8231062"/>
            <a:ext cx="989583" cy="106744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7F108BA-21AD-66A9-5247-AF222F36E5AF}"/>
              </a:ext>
            </a:extLst>
          </p:cNvPr>
          <p:cNvSpPr txBox="1"/>
          <p:nvPr/>
        </p:nvSpPr>
        <p:spPr>
          <a:xfrm>
            <a:off x="4561008" y="9466236"/>
            <a:ext cx="356748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Circe"/>
              </a:rPr>
              <a:t>CEEMAN Responsible Educator 2024</a:t>
            </a:r>
            <a:br>
              <a:rPr lang="en-US" sz="1600">
                <a:solidFill>
                  <a:srgbClr val="002060"/>
                </a:solidFill>
                <a:latin typeface="Circe"/>
              </a:rPr>
            </a:br>
            <a:r>
              <a:rPr lang="en-US" sz="1600" err="1">
                <a:solidFill>
                  <a:srgbClr val="002060"/>
                </a:solidFill>
                <a:latin typeface="Circe"/>
              </a:rPr>
              <a:t>Nurken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en-US" sz="1600" err="1">
                <a:solidFill>
                  <a:srgbClr val="002060"/>
                </a:solidFill>
                <a:latin typeface="Circe"/>
              </a:rPr>
              <a:t>Aubakir</a:t>
            </a:r>
            <a:endParaRPr lang="kk-KZ" sz="1600">
              <a:solidFill>
                <a:srgbClr val="002060"/>
              </a:solidFill>
              <a:latin typeface="Circe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EF5FAAE-0DE0-D09B-EB3A-C5E9598D8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93" y="8580383"/>
            <a:ext cx="1844448" cy="1303119"/>
          </a:xfrm>
          <a:prstGeom prst="rect">
            <a:avLst/>
          </a:prstGeom>
        </p:spPr>
      </p:pic>
      <p:sp>
        <p:nvSpPr>
          <p:cNvPr id="38" name="Freeform 23">
            <a:extLst>
              <a:ext uri="{FF2B5EF4-FFF2-40B4-BE49-F238E27FC236}">
                <a16:creationId xmlns:a16="http://schemas.microsoft.com/office/drawing/2014/main" id="{FD1004F8-7923-CD9D-3BCA-89CB661C5DB4}"/>
              </a:ext>
            </a:extLst>
          </p:cNvPr>
          <p:cNvSpPr/>
          <p:nvPr/>
        </p:nvSpPr>
        <p:spPr>
          <a:xfrm>
            <a:off x="7839611" y="8316614"/>
            <a:ext cx="477219" cy="559196"/>
          </a:xfrm>
          <a:custGeom>
            <a:avLst/>
            <a:gdLst/>
            <a:ahLst/>
            <a:cxnLst/>
            <a:rect l="l" t="t" r="r" b="b"/>
            <a:pathLst>
              <a:path w="2214333" h="977182">
                <a:moveTo>
                  <a:pt x="0" y="0"/>
                </a:moveTo>
                <a:lnTo>
                  <a:pt x="2214333" y="0"/>
                </a:lnTo>
                <a:lnTo>
                  <a:pt x="2214333" y="977181"/>
                </a:lnTo>
                <a:lnTo>
                  <a:pt x="0" y="977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1888" t="-43103" r="-238239" b="-31411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550C31-D0E4-A1F7-BC1D-C43AE5305A24}"/>
              </a:ext>
            </a:extLst>
          </p:cNvPr>
          <p:cNvSpPr txBox="1"/>
          <p:nvPr/>
        </p:nvSpPr>
        <p:spPr>
          <a:xfrm>
            <a:off x="2273474" y="8792957"/>
            <a:ext cx="243914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Circe"/>
              </a:rPr>
              <a:t>CEEMAN IQA</a:t>
            </a:r>
            <a:r>
              <a:rPr lang="en-US" sz="1600">
                <a:solidFill>
                  <a:srgbClr val="002060"/>
                </a:solidFill>
                <a:latin typeface="Circe"/>
              </a:rPr>
              <a:t> </a:t>
            </a:r>
            <a:r>
              <a:rPr lang="ru-RU" sz="1600">
                <a:solidFill>
                  <a:srgbClr val="002060"/>
                </a:solidFill>
                <a:latin typeface="Circe"/>
              </a:rPr>
              <a:t>институциональная аккредитация до 2029</a:t>
            </a:r>
            <a:endParaRPr lang="kk-KZ" sz="1600">
              <a:solidFill>
                <a:srgbClr val="002060"/>
              </a:solidFill>
              <a:latin typeface="Circ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DE1AD-2B8F-53BA-2895-ED9AE7D61D18}"/>
              </a:ext>
            </a:extLst>
          </p:cNvPr>
          <p:cNvSpPr txBox="1"/>
          <p:nvPr/>
        </p:nvSpPr>
        <p:spPr>
          <a:xfrm>
            <a:off x="2279538" y="6002607"/>
            <a:ext cx="358516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Circe"/>
              </a:rPr>
              <a:t>Times Higher Education</a:t>
            </a:r>
          </a:p>
          <a:p>
            <a:r>
              <a:rPr lang="kk-KZ" sz="1600" err="1">
                <a:solidFill>
                  <a:srgbClr val="002060"/>
                </a:solidFill>
                <a:latin typeface="Circe"/>
              </a:rPr>
              <a:t>Impact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Rankings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2024</a:t>
            </a:r>
          </a:p>
          <a:p>
            <a:r>
              <a:rPr lang="kk-KZ" sz="1600">
                <a:solidFill>
                  <a:srgbClr val="002060"/>
                </a:solidFill>
                <a:latin typeface="Circe"/>
              </a:rPr>
              <a:t>800-1000 позиция</a:t>
            </a:r>
            <a:br>
              <a:rPr lang="kk-KZ" sz="1600">
                <a:solidFill>
                  <a:srgbClr val="002060"/>
                </a:solidFill>
                <a:latin typeface="Circe"/>
              </a:rPr>
            </a:br>
            <a:r>
              <a:rPr lang="kk-KZ" sz="1600">
                <a:solidFill>
                  <a:srgbClr val="002060"/>
                </a:solidFill>
                <a:latin typeface="Circe"/>
              </a:rPr>
              <a:t>среди 1900+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вузов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</a:t>
            </a:r>
            <a:r>
              <a:rPr lang="kk-KZ" sz="1600" err="1">
                <a:solidFill>
                  <a:srgbClr val="002060"/>
                </a:solidFill>
                <a:latin typeface="Circe"/>
              </a:rPr>
              <a:t>мира</a:t>
            </a:r>
            <a:r>
              <a:rPr lang="kk-KZ" sz="1600">
                <a:solidFill>
                  <a:srgbClr val="002060"/>
                </a:solidFill>
                <a:latin typeface="Circe"/>
              </a:rPr>
              <a:t> (топ-3 в РК)</a:t>
            </a:r>
          </a:p>
        </p:txBody>
      </p:sp>
      <p:pic>
        <p:nvPicPr>
          <p:cNvPr id="11" name="Рисунок 10" descr="Изображение выглядит как Шрифт, символ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C6583BF-3680-8D4F-4108-EE1DC93A6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113" y="6256338"/>
            <a:ext cx="2025650" cy="600075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AFC6C8-FD5D-7C11-DF54-BCC44750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01450" y="980507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67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FAEDEB-F2F9-0EC3-BBD9-CE0FEDAD3D80}"/>
              </a:ext>
            </a:extLst>
          </p:cNvPr>
          <p:cNvGrpSpPr/>
          <p:nvPr/>
        </p:nvGrpSpPr>
        <p:grpSpPr>
          <a:xfrm>
            <a:off x="-40806" y="-248123"/>
            <a:ext cx="14365468" cy="1276823"/>
            <a:chOff x="0" y="-47625"/>
            <a:chExt cx="4105837" cy="364933"/>
          </a:xfrm>
          <a:solidFill>
            <a:srgbClr val="00206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1660C1-F43C-EA17-2555-8AE90F8530A3}"/>
                </a:ext>
              </a:extLst>
            </p:cNvPr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24CCD2D-EC07-756A-BD3E-B35E58B4AFA3}"/>
                </a:ext>
              </a:extLst>
            </p:cNvPr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F5E3BFB-06E1-95E4-D7B5-6DDD9933B296}"/>
              </a:ext>
            </a:extLst>
          </p:cNvPr>
          <p:cNvSpPr txBox="1"/>
          <p:nvPr/>
        </p:nvSpPr>
        <p:spPr>
          <a:xfrm>
            <a:off x="250420" y="147399"/>
            <a:ext cx="18549160" cy="6822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611"/>
              </a:lnSpc>
            </a:pPr>
            <a:r>
              <a:rPr lang="ru-RU" sz="32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УСТОЙЧИВОЕ РАЗВИТИЕ, SDG &amp; ESG: ИТОГИ 2023-2024</a:t>
            </a:r>
            <a:r>
              <a:rPr lang="en-US" sz="32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08D9622C-9E88-8276-659B-56189DC57225}"/>
              </a:ext>
            </a:extLst>
          </p:cNvPr>
          <p:cNvSpPr/>
          <p:nvPr/>
        </p:nvSpPr>
        <p:spPr>
          <a:xfrm>
            <a:off x="459142" y="1426780"/>
            <a:ext cx="3353486" cy="1902942"/>
          </a:xfrm>
          <a:custGeom>
            <a:avLst/>
            <a:gdLst/>
            <a:ahLst/>
            <a:cxnLst/>
            <a:rect l="l" t="t" r="r" b="b"/>
            <a:pathLst>
              <a:path w="1233165" h="812800">
                <a:moveTo>
                  <a:pt x="35698" y="0"/>
                </a:moveTo>
                <a:lnTo>
                  <a:pt x="1197466" y="0"/>
                </a:lnTo>
                <a:cubicBezTo>
                  <a:pt x="1206934" y="0"/>
                  <a:pt x="1216014" y="3761"/>
                  <a:pt x="1222709" y="10456"/>
                </a:cubicBezTo>
                <a:cubicBezTo>
                  <a:pt x="1229404" y="17151"/>
                  <a:pt x="1233165" y="26231"/>
                  <a:pt x="1233165" y="35698"/>
                </a:cubicBezTo>
                <a:lnTo>
                  <a:pt x="1233165" y="777102"/>
                </a:lnTo>
                <a:cubicBezTo>
                  <a:pt x="1233165" y="796817"/>
                  <a:pt x="1217182" y="812800"/>
                  <a:pt x="1197466" y="812800"/>
                </a:cubicBezTo>
                <a:lnTo>
                  <a:pt x="35698" y="812800"/>
                </a:lnTo>
                <a:cubicBezTo>
                  <a:pt x="15983" y="812800"/>
                  <a:pt x="0" y="796817"/>
                  <a:pt x="0" y="777102"/>
                </a:cubicBezTo>
                <a:lnTo>
                  <a:pt x="0" y="35698"/>
                </a:lnTo>
                <a:cubicBezTo>
                  <a:pt x="0" y="15983"/>
                  <a:pt x="15983" y="0"/>
                  <a:pt x="35698" y="0"/>
                </a:cubicBezTo>
                <a:close/>
              </a:path>
            </a:pathLst>
          </a:custGeom>
          <a:blipFill>
            <a:blip r:embed="rId2"/>
            <a:stretch>
              <a:fillRect t="-541" b="-541"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ru-RU"/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548EF88A-2600-2160-A7CC-6B8E7973BA03}"/>
              </a:ext>
            </a:extLst>
          </p:cNvPr>
          <p:cNvSpPr txBox="1"/>
          <p:nvPr/>
        </p:nvSpPr>
        <p:spPr>
          <a:xfrm>
            <a:off x="-48396" y="4051739"/>
            <a:ext cx="4379390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«SYR QORGANY – SEKSEÝIL» </a:t>
            </a:r>
          </a:p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4282"/>
                </a:solidFill>
                <a:latin typeface="Circe"/>
                <a:ea typeface="Circe"/>
                <a:cs typeface="Circe"/>
                <a:sym typeface="Circe"/>
              </a:rPr>
              <a:t>ЭКОЛОГИЧЕСКАЯ КАМПАНИЯ ПО ПОСАДКЕ САКСАУЛА ДЛЯ УДЕРЖАНИЯ ПОЧВЫ МОРСКОГО ДНА</a:t>
            </a:r>
          </a:p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4282"/>
                </a:solidFill>
                <a:latin typeface="Circe"/>
              </a:rPr>
              <a:t>1-3 </a:t>
            </a:r>
            <a:r>
              <a:rPr lang="en-US" sz="2000" b="1" err="1">
                <a:solidFill>
                  <a:srgbClr val="004282"/>
                </a:solidFill>
                <a:latin typeface="Circe"/>
              </a:rPr>
              <a:t>марта</a:t>
            </a:r>
            <a:r>
              <a:rPr lang="en-US" sz="2000" b="1">
                <a:solidFill>
                  <a:srgbClr val="004282"/>
                </a:solidFill>
                <a:latin typeface="Circe"/>
              </a:rPr>
              <a:t>  2024 </a:t>
            </a:r>
            <a:r>
              <a:rPr lang="en-US" sz="2000" b="1" err="1">
                <a:solidFill>
                  <a:srgbClr val="004282"/>
                </a:solidFill>
                <a:latin typeface="Circe"/>
              </a:rPr>
              <a:t>года</a:t>
            </a:r>
            <a:endParaRPr lang="en-US" b="1"/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552967BE-C06B-862B-02DE-363382403CD8}"/>
              </a:ext>
            </a:extLst>
          </p:cNvPr>
          <p:cNvSpPr txBox="1"/>
          <p:nvPr/>
        </p:nvSpPr>
        <p:spPr>
          <a:xfrm>
            <a:off x="4550063" y="8312965"/>
            <a:ext cx="4142905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 ВЫСТАВКА</a:t>
            </a: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 «ЭКО-АРТ» </a:t>
            </a: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ОСОБЕННЫХ ДЕТЕЙ. СОВМЕСТНО С ЦЕНТРОМ ИНКЛЮЗИИ «SATBAYEV UNIVERSITY»</a:t>
            </a:r>
          </a:p>
          <a:p>
            <a:pPr algn="ctr">
              <a:lnSpc>
                <a:spcPts val="2000"/>
              </a:lnSpc>
            </a:pPr>
            <a:r>
              <a:rPr lang="ru-RU" sz="2000" b="1">
                <a:solidFill>
                  <a:srgbClr val="004282"/>
                </a:solidFill>
                <a:latin typeface="Circe"/>
              </a:rPr>
              <a:t>13-20 октября 2023 года</a:t>
            </a:r>
            <a:endParaRPr lang="ru-RU" b="1"/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6827E0C1-1314-A567-1924-F15FF6DAD13C}"/>
              </a:ext>
            </a:extLst>
          </p:cNvPr>
          <p:cNvSpPr txBox="1"/>
          <p:nvPr/>
        </p:nvSpPr>
        <p:spPr>
          <a:xfrm>
            <a:off x="9619377" y="3934991"/>
            <a:ext cx="3490964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ЖЕНСКИЙ ФОРУМ </a:t>
            </a: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«ҰЛЫ ДАЛАНЫҢ ӘЙЕЛДЕРІ: ЗАМАННАН ЗАМАНҒА” (“ЖЕНЩИНЫ ВЕЛИКОЙ СТЕПИ: СКВОЗЬ ВЕКА”)</a:t>
            </a:r>
          </a:p>
          <a:p>
            <a:pPr algn="ctr">
              <a:lnSpc>
                <a:spcPts val="2000"/>
              </a:lnSpc>
            </a:pP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15 марта 2024 года</a:t>
            </a:r>
            <a:endParaRPr lang="ru-RU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B900DD31-A75F-9158-AD0B-063145C57961}"/>
              </a:ext>
            </a:extLst>
          </p:cNvPr>
          <p:cNvSpPr txBox="1"/>
          <p:nvPr/>
        </p:nvSpPr>
        <p:spPr>
          <a:xfrm>
            <a:off x="251496" y="8312965"/>
            <a:ext cx="4320268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МОЛОДЕЖНЫЙ ФОРУМ </a:t>
            </a: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«ДОСТИЖЕНИЕ УСТОЙЧИВОГО РАЗВИТИЯ ЧЕРЕЗ ИННОВАЦИИ В НАУКЕ» </a:t>
            </a: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СОВМЕСТНО С ЦЕНТРОМ КОММЕРЦИАЛИЗАЦИИ </a:t>
            </a:r>
          </a:p>
          <a:p>
            <a:pPr algn="ctr">
              <a:lnSpc>
                <a:spcPts val="2000"/>
              </a:lnSpc>
            </a:pP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16 ноября 2023 года</a:t>
            </a:r>
            <a:endParaRPr lang="ru-RU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CCBD3A78-D6A7-4C61-DAC7-97D63C9023ED}"/>
              </a:ext>
            </a:extLst>
          </p:cNvPr>
          <p:cNvSpPr txBox="1"/>
          <p:nvPr/>
        </p:nvSpPr>
        <p:spPr>
          <a:xfrm>
            <a:off x="4558862" y="4048512"/>
            <a:ext cx="4359682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КОНФЕРЕНЦИЯ</a:t>
            </a:r>
            <a: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 «CONFERENCE ON EDUCATION AND 3RD MISSION OF UNIVERSITIES, SUSTAINABILITY AND DEVELOPMENT» </a:t>
            </a:r>
          </a:p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4 </a:t>
            </a:r>
            <a:r>
              <a:rPr lang="en-US" sz="2000" b="1" err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декабря</a:t>
            </a:r>
            <a: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 2023 </a:t>
            </a:r>
            <a:r>
              <a:rPr lang="en-US" sz="2000" b="1" err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года</a:t>
            </a:r>
            <a:endParaRPr lang="en-US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85C30C-17C0-2F3A-6001-0E55D7FE1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726" y="1424222"/>
            <a:ext cx="3734718" cy="2181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127E243-6E2C-9896-38EF-493A5917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9" y="5746865"/>
            <a:ext cx="3352957" cy="2019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в помещении, стол, коллекц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87335DF-B05B-ADE0-8C37-5CA9B5645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05" y="5745728"/>
            <a:ext cx="3155888" cy="2022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Together we can do more: Satbayev University hosted a conference dedicated to the necessities of people with special needs">
            <a:extLst>
              <a:ext uri="{FF2B5EF4-FFF2-40B4-BE49-F238E27FC236}">
                <a16:creationId xmlns:a16="http://schemas.microsoft.com/office/drawing/2014/main" id="{A02C6AFD-3C83-DF04-8091-E88D583D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93" y="1424223"/>
            <a:ext cx="3744699" cy="217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01B3C542-A1CE-E997-596B-C246CFD38475}"/>
              </a:ext>
            </a:extLst>
          </p:cNvPr>
          <p:cNvSpPr txBox="1"/>
          <p:nvPr/>
        </p:nvSpPr>
        <p:spPr>
          <a:xfrm>
            <a:off x="9147709" y="8330692"/>
            <a:ext cx="3886716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МОДЕЛЬ ООН </a:t>
            </a: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«ПРАВА ЧЕЛОВЕКА И ЦЕЛИ УСТОЙЧИВОГО РАЗВИТИЯ: ПРЕОДОЛЕНИЕ ГЛОБАЛЬНЫХ НЕРАВЕНСТВ»</a:t>
            </a:r>
          </a:p>
          <a:p>
            <a:pPr algn="ctr">
              <a:lnSpc>
                <a:spcPts val="2000"/>
              </a:lnSpc>
            </a:pP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19 мая 2024 года</a:t>
            </a:r>
            <a:endParaRPr lang="ru-RU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E29EDAAB-195C-9F97-41CE-3CB7B3E2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613" y="5750636"/>
            <a:ext cx="3014940" cy="2004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одежда, человек, обувь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5C28596-5D85-E420-D571-DAC5F0194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1311" y="1426227"/>
            <a:ext cx="3586656" cy="2172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DDF217-FF1A-E538-C280-ACA99571E1BD}"/>
              </a:ext>
            </a:extLst>
          </p:cNvPr>
          <p:cNvSpPr txBox="1"/>
          <p:nvPr/>
        </p:nvSpPr>
        <p:spPr>
          <a:xfrm>
            <a:off x="13704176" y="3791607"/>
            <a:ext cx="457594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4282"/>
                </a:solidFill>
                <a:latin typeface="Circe"/>
                <a:cs typeface="Circe"/>
              </a:rPr>
              <a:t>ГЛОБАЛЬНЫЙ ДОГОВОР ООН  </a:t>
            </a:r>
            <a:r>
              <a:rPr lang="en-US" sz="2000" b="1">
                <a:solidFill>
                  <a:srgbClr val="004282"/>
                </a:solidFill>
                <a:latin typeface="Circe"/>
                <a:cs typeface="Circe"/>
              </a:rPr>
              <a:t>«SDG AMBITION ACCELERATOR» </a:t>
            </a:r>
            <a:r>
              <a:rPr lang="en-US" sz="2000">
                <a:solidFill>
                  <a:srgbClr val="004282"/>
                </a:solidFill>
                <a:latin typeface="Circe"/>
                <a:cs typeface="Circe"/>
              </a:rPr>
              <a:t>ПРОВЕЛИ ОБУЧЕНИЕ 40 КРУПНЫХ КОМПАНИЙ ЦЕНТРАЛЬНОЙ АЗИИ</a:t>
            </a:r>
          </a:p>
          <a:p>
            <a:pPr algn="ctr"/>
            <a:r>
              <a:rPr lang="en-US" sz="2000" b="1">
                <a:solidFill>
                  <a:srgbClr val="004282"/>
                </a:solidFill>
                <a:latin typeface="Circe"/>
                <a:cs typeface="Circe"/>
              </a:rPr>
              <a:t>10 </a:t>
            </a:r>
            <a:r>
              <a:rPr lang="en-US" sz="2000" b="1" err="1">
                <a:solidFill>
                  <a:srgbClr val="004282"/>
                </a:solidFill>
                <a:latin typeface="Circe"/>
                <a:cs typeface="Circe"/>
              </a:rPr>
              <a:t>октября</a:t>
            </a:r>
            <a:r>
              <a:rPr lang="en-US" sz="2000" b="1">
                <a:solidFill>
                  <a:srgbClr val="004282"/>
                </a:solidFill>
                <a:latin typeface="Circe"/>
                <a:cs typeface="Circe"/>
              </a:rPr>
              <a:t> 2023-30 </a:t>
            </a:r>
            <a:r>
              <a:rPr lang="en-US" sz="2000" b="1" err="1">
                <a:solidFill>
                  <a:srgbClr val="004282"/>
                </a:solidFill>
                <a:latin typeface="Circe"/>
                <a:cs typeface="Circe"/>
              </a:rPr>
              <a:t>марта</a:t>
            </a:r>
            <a:r>
              <a:rPr lang="en-US" sz="2000" b="1">
                <a:solidFill>
                  <a:srgbClr val="004282"/>
                </a:solidFill>
                <a:latin typeface="Circe"/>
                <a:cs typeface="Circe"/>
              </a:rPr>
              <a:t> 2024</a:t>
            </a:r>
          </a:p>
        </p:txBody>
      </p:sp>
      <p:pic>
        <p:nvPicPr>
          <p:cNvPr id="9" name="Рисунок 8" descr="Изображение выглядит как текст, дизайн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58F2961-32DD-1AC7-7201-9BC79748FC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1311" y="5855874"/>
            <a:ext cx="3626071" cy="1807183"/>
          </a:xfrm>
          <a:prstGeom prst="rect">
            <a:avLst/>
          </a:prstGeom>
        </p:spPr>
      </p:pic>
      <p:sp>
        <p:nvSpPr>
          <p:cNvPr id="12" name="TextBox 21">
            <a:extLst>
              <a:ext uri="{FF2B5EF4-FFF2-40B4-BE49-F238E27FC236}">
                <a16:creationId xmlns:a16="http://schemas.microsoft.com/office/drawing/2014/main" id="{D24200DF-12F3-4F41-A044-94C59FA5A828}"/>
              </a:ext>
            </a:extLst>
          </p:cNvPr>
          <p:cNvSpPr txBox="1"/>
          <p:nvPr/>
        </p:nvSpPr>
        <p:spPr>
          <a:xfrm>
            <a:off x="13521342" y="8073439"/>
            <a:ext cx="4594550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>
                <a:solidFill>
                  <a:srgbClr val="004282"/>
                </a:solidFill>
                <a:latin typeface="Circe"/>
                <a:cs typeface="Circe Bold"/>
              </a:rPr>
              <a:t>ГРАНТ ОТ ПРООН </a:t>
            </a:r>
            <a:r>
              <a:rPr lang="ru-RU" sz="2000">
                <a:solidFill>
                  <a:srgbClr val="004282"/>
                </a:solidFill>
                <a:latin typeface="Circe"/>
                <a:cs typeface="Circe Bold"/>
              </a:rPr>
              <a:t>НА ИССЛЕДОВАНИЕ УРОВНЯ ВНЕДРЕНИЯ ЦУР В БИЗНЕС ПРОЦЕССЫ ЧАСТНЫХ КОМПАНИЙ И ГОТОВНОСТЬ К СОТРУДНИЧЕСТВУ С АКАДЕМИЧЕСКИМ СЕКТОРОМ </a:t>
            </a:r>
          </a:p>
          <a:p>
            <a:pPr algn="ctr">
              <a:lnSpc>
                <a:spcPts val="2000"/>
              </a:lnSpc>
            </a:pPr>
            <a:r>
              <a:rPr lang="ru-RU" sz="2000" b="1">
                <a:solidFill>
                  <a:srgbClr val="004282"/>
                </a:solidFill>
                <a:latin typeface="Circe"/>
                <a:cs typeface="Circe Bold"/>
              </a:rPr>
              <a:t>20 мая - 29 августа 2024 года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55560CC-80B4-29DA-D786-D81F652E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92146" y="982333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3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71600" y="87075"/>
            <a:ext cx="9088927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spc="-147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КЛУБ РЕКТОРОВ: ЦЕНТРАЛЬНАЯ АЗИЯ +</a:t>
            </a:r>
          </a:p>
        </p:txBody>
      </p:sp>
      <p:sp>
        <p:nvSpPr>
          <p:cNvPr id="5" name="Freeform 5"/>
          <p:cNvSpPr/>
          <p:nvPr/>
        </p:nvSpPr>
        <p:spPr>
          <a:xfrm>
            <a:off x="10890913" y="8202304"/>
            <a:ext cx="7397087" cy="2084696"/>
          </a:xfrm>
          <a:custGeom>
            <a:avLst/>
            <a:gdLst/>
            <a:ahLst/>
            <a:cxnLst/>
            <a:rect l="l" t="t" r="r" b="b"/>
            <a:pathLst>
              <a:path w="10238933" h="3400283">
                <a:moveTo>
                  <a:pt x="0" y="0"/>
                </a:moveTo>
                <a:lnTo>
                  <a:pt x="10238933" y="0"/>
                </a:lnTo>
                <a:lnTo>
                  <a:pt x="10238933" y="3400283"/>
                </a:lnTo>
                <a:lnTo>
                  <a:pt x="0" y="34002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507441" y="7019445"/>
            <a:ext cx="7541626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2060"/>
                </a:solidFill>
                <a:latin typeface="Circe Bold"/>
                <a:ea typeface="Circe Bold"/>
                <a:cs typeface="Circe Bold"/>
                <a:sym typeface="Circe Bold"/>
              </a:rPr>
              <a:t>ДОСТИЖЕНИЯ КЛУБА: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✓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Проведено</a:t>
            </a:r>
            <a:r>
              <a:rPr lang="en-US" sz="200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три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встречи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(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Казахстан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Узбекистан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)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✓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Установлены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партнерские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отношения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с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Национальным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центром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развития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высшего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образования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Республики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Казахстан</a:t>
            </a:r>
            <a:endParaRPr lang="en-US" sz="2000">
              <a:solidFill>
                <a:srgbClr val="00206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✓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На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третьей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встрече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обсуждалась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Туркестанская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декларация</a:t>
            </a:r>
            <a:r>
              <a:rPr lang="en-US" sz="200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 и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были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внесены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конкретные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предложения</a:t>
            </a:r>
            <a:endParaRPr lang="en-US" sz="2000">
              <a:solidFill>
                <a:srgbClr val="00206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✓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Партнер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20-й </a:t>
            </a:r>
            <a:r>
              <a:rPr lang="en-US" sz="2000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конференции</a:t>
            </a:r>
            <a:r>
              <a:rPr lang="en-US" sz="20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Международной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Ассоциации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Президентов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000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Университетов</a:t>
            </a:r>
            <a:r>
              <a:rPr lang="en-US" sz="2000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(IAUP)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7441" y="2418222"/>
            <a:ext cx="8975511" cy="3960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2060"/>
                </a:solidFill>
                <a:latin typeface="Circe Bold"/>
                <a:ea typeface="Circe Bold"/>
                <a:cs typeface="Circe Bold"/>
                <a:sym typeface="Circe Bold"/>
              </a:rPr>
              <a:t>ЦЕЛИ: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✓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Содействие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созданию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Центрально-азиатского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пространства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высшего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образования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в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рамках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концепции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развития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высшего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образования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и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науки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Республики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Казахстан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на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2023-2029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годы</a:t>
            </a:r>
            <a:endParaRPr lang="en-US" sz="2199">
              <a:solidFill>
                <a:srgbClr val="00206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✓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Интернационализация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высшего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и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послевузовского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образования</a:t>
            </a:r>
            <a:endParaRPr lang="en-US" sz="2199">
              <a:solidFill>
                <a:srgbClr val="00206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✓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Развитие</a:t>
            </a: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неформальной</a:t>
            </a: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прямой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и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открытой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коммуникационной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платформы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по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вопросам</a:t>
            </a: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трансформации</a:t>
            </a:r>
            <a:r>
              <a:rPr lang="en-US" sz="2199">
                <a:solidFill>
                  <a:srgbClr val="A1000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высших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учебных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заведений</a:t>
            </a:r>
            <a:endParaRPr lang="en-US" sz="2199">
              <a:solidFill>
                <a:srgbClr val="002060"/>
              </a:solidFill>
              <a:latin typeface="Circe"/>
              <a:ea typeface="Circe"/>
              <a:cs typeface="Circe"/>
              <a:sym typeface="Circe"/>
            </a:endParaR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✓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Повышение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видимости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университетов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Центральной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Азии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в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пространстве</a:t>
            </a: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глобального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высшего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2199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образования</a:t>
            </a:r>
            <a:endParaRPr lang="en-US" sz="2199">
              <a:solidFill>
                <a:srgbClr val="A10000"/>
              </a:solidFill>
              <a:latin typeface="Circe Bold"/>
              <a:ea typeface="Circe Bold"/>
              <a:cs typeface="Circe Bold"/>
              <a:sym typeface="Circe Bold"/>
            </a:endParaRPr>
          </a:p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irce"/>
                <a:ea typeface="Circe"/>
                <a:cs typeface="Circe"/>
                <a:sym typeface="Circe"/>
              </a:rPr>
              <a:t>✓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Развитие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 err="1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философии</a:t>
            </a:r>
            <a:r>
              <a:rPr lang="en-US" sz="2199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199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COOPETITION</a:t>
            </a:r>
          </a:p>
        </p:txBody>
      </p:sp>
      <p:grpSp>
        <p:nvGrpSpPr>
          <p:cNvPr id="6" name="Group 11"/>
          <p:cNvGrpSpPr/>
          <p:nvPr/>
        </p:nvGrpSpPr>
        <p:grpSpPr>
          <a:xfrm>
            <a:off x="11584082" y="976394"/>
            <a:ext cx="6398616" cy="3075355"/>
            <a:chOff x="0" y="-47625"/>
            <a:chExt cx="1828808" cy="9603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28808" cy="912677"/>
            </a:xfrm>
            <a:custGeom>
              <a:avLst/>
              <a:gdLst/>
              <a:ahLst/>
              <a:cxnLst/>
              <a:rect l="l" t="t" r="r" b="b"/>
              <a:pathLst>
                <a:path w="1828808" h="912677">
                  <a:moveTo>
                    <a:pt x="10889" y="0"/>
                  </a:moveTo>
                  <a:lnTo>
                    <a:pt x="1817918" y="0"/>
                  </a:lnTo>
                  <a:cubicBezTo>
                    <a:pt x="1820806" y="0"/>
                    <a:pt x="1823576" y="1147"/>
                    <a:pt x="1825618" y="3189"/>
                  </a:cubicBezTo>
                  <a:cubicBezTo>
                    <a:pt x="1827660" y="5232"/>
                    <a:pt x="1828808" y="8001"/>
                    <a:pt x="1828808" y="10889"/>
                  </a:cubicBezTo>
                  <a:lnTo>
                    <a:pt x="1828808" y="901787"/>
                  </a:lnTo>
                  <a:cubicBezTo>
                    <a:pt x="1828808" y="904675"/>
                    <a:pt x="1827660" y="907445"/>
                    <a:pt x="1825618" y="909487"/>
                  </a:cubicBezTo>
                  <a:cubicBezTo>
                    <a:pt x="1823576" y="911530"/>
                    <a:pt x="1820806" y="912677"/>
                    <a:pt x="1817918" y="912677"/>
                  </a:cubicBezTo>
                  <a:lnTo>
                    <a:pt x="10889" y="912677"/>
                  </a:lnTo>
                  <a:cubicBezTo>
                    <a:pt x="8001" y="912677"/>
                    <a:pt x="5232" y="911530"/>
                    <a:pt x="3189" y="909487"/>
                  </a:cubicBezTo>
                  <a:cubicBezTo>
                    <a:pt x="1147" y="907445"/>
                    <a:pt x="0" y="904675"/>
                    <a:pt x="0" y="901787"/>
                  </a:cubicBezTo>
                  <a:lnTo>
                    <a:pt x="0" y="10889"/>
                  </a:lnTo>
                  <a:cubicBezTo>
                    <a:pt x="0" y="8001"/>
                    <a:pt x="1147" y="5232"/>
                    <a:pt x="3189" y="3189"/>
                  </a:cubicBezTo>
                  <a:cubicBezTo>
                    <a:pt x="5232" y="1147"/>
                    <a:pt x="8001" y="0"/>
                    <a:pt x="10889" y="0"/>
                  </a:cubicBezTo>
                  <a:close/>
                </a:path>
              </a:pathLst>
            </a:custGeom>
            <a:solidFill>
              <a:srgbClr val="A1000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828808" cy="960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871307" y="1271598"/>
            <a:ext cx="5824167" cy="266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«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Мы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видим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пространство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высшего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образования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в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Центральной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Азии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как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свободную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зону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где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студенты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и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преподаватели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вузов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могут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беспрепятственно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обучаться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обмениваться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знаниями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опытом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и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участвовать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в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исследованиях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».</a:t>
            </a:r>
          </a:p>
          <a:p>
            <a:pPr algn="ctr">
              <a:lnSpc>
                <a:spcPts val="2300"/>
              </a:lnSpc>
            </a:pP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-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Саясат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Нурбек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,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Министр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Науки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и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Высшего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Образования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Республики</a:t>
            </a:r>
            <a:r>
              <a:rPr lang="en-US" sz="2300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 </a:t>
            </a:r>
            <a:r>
              <a:rPr lang="en-US" sz="2300" err="1">
                <a:solidFill>
                  <a:srgbClr val="FCFCFB"/>
                </a:solidFill>
                <a:latin typeface="Circe"/>
                <a:ea typeface="Circe"/>
                <a:cs typeface="Circe"/>
                <a:sym typeface="Circe"/>
              </a:rPr>
              <a:t>Казахстан</a:t>
            </a:r>
            <a:endParaRPr lang="en-US" sz="2300">
              <a:solidFill>
                <a:srgbClr val="FCFCFB"/>
              </a:solidFill>
              <a:latin typeface="Circe"/>
              <a:ea typeface="Circe"/>
              <a:cs typeface="Circe"/>
              <a:sym typeface="Circe"/>
            </a:endParaRPr>
          </a:p>
        </p:txBody>
      </p:sp>
      <p:sp>
        <p:nvSpPr>
          <p:cNvPr id="8" name="Freeform 6"/>
          <p:cNvSpPr/>
          <p:nvPr/>
        </p:nvSpPr>
        <p:spPr>
          <a:xfrm>
            <a:off x="14261808" y="-11356"/>
            <a:ext cx="4026192" cy="1110193"/>
          </a:xfrm>
          <a:custGeom>
            <a:avLst/>
            <a:gdLst/>
            <a:ahLst/>
            <a:cxnLst/>
            <a:rect l="l" t="t" r="r" b="b"/>
            <a:pathLst>
              <a:path w="7398729" h="2046962">
                <a:moveTo>
                  <a:pt x="0" y="0"/>
                </a:moveTo>
                <a:lnTo>
                  <a:pt x="7398729" y="0"/>
                </a:lnTo>
                <a:lnTo>
                  <a:pt x="7398729" y="2046962"/>
                </a:lnTo>
                <a:lnTo>
                  <a:pt x="0" y="204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TextBox 8"/>
          <p:cNvSpPr txBox="1"/>
          <p:nvPr/>
        </p:nvSpPr>
        <p:spPr>
          <a:xfrm>
            <a:off x="507441" y="1376329"/>
            <a:ext cx="1064746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spc="-100">
                <a:solidFill>
                  <a:srgbClr val="002060"/>
                </a:solidFill>
                <a:latin typeface="Circe Bold"/>
                <a:ea typeface="Circe Bold"/>
                <a:cs typeface="Circe Bold"/>
                <a:sym typeface="Circe Bold"/>
              </a:rPr>
              <a:t>МИССИЯ: </a:t>
            </a:r>
            <a:r>
              <a:rPr lang="en-US" sz="2400" spc="-100">
                <a:solidFill>
                  <a:srgbClr val="002060"/>
                </a:solidFill>
                <a:latin typeface="Circe"/>
                <a:ea typeface="Circe"/>
                <a:cs typeface="Circe"/>
                <a:sym typeface="Circe"/>
              </a:rPr>
              <a:t>ФОРМИРОВАНИЕ ОБЩЕГО ВИДЕНИЯ БУДУЩЕГО ВЫСШЕГО ОБРАЗОВАНИЯ В ЦЕНТРАЛЬНОЙ АЗИИ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C7631F-C024-6DCC-4E49-CBE258007E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4" t="16073" r="2094" b="6930"/>
          <a:stretch/>
        </p:blipFill>
        <p:spPr>
          <a:xfrm>
            <a:off x="9482952" y="4211297"/>
            <a:ext cx="8775510" cy="3960700"/>
          </a:xfrm>
          <a:prstGeom prst="rect">
            <a:avLst/>
          </a:prstGeom>
        </p:spPr>
      </p:pic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8BA7396-B482-2A94-B87A-6DA108DC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54400" y="989202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3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5">
            <a:extLst>
              <a:ext uri="{FF2B5EF4-FFF2-40B4-BE49-F238E27FC236}">
                <a16:creationId xmlns:a16="http://schemas.microsoft.com/office/drawing/2014/main" id="{F75E9B53-F27D-8A81-3EDC-0AB8A722A605}"/>
              </a:ext>
            </a:extLst>
          </p:cNvPr>
          <p:cNvSpPr/>
          <p:nvPr/>
        </p:nvSpPr>
        <p:spPr>
          <a:xfrm>
            <a:off x="10620232" y="1222229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DFAEDEB-F2F9-0EC3-BBD9-CE0FEDAD3D80}"/>
              </a:ext>
            </a:extLst>
          </p:cNvPr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1660C1-F43C-EA17-2555-8AE90F8530A3}"/>
                </a:ext>
              </a:extLst>
            </p:cNvPr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24CCD2D-EC07-756A-BD3E-B35E58B4AFA3}"/>
                </a:ext>
              </a:extLst>
            </p:cNvPr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F5E3BFB-06E1-95E4-D7B5-6DDD9933B296}"/>
              </a:ext>
            </a:extLst>
          </p:cNvPr>
          <p:cNvSpPr txBox="1"/>
          <p:nvPr/>
        </p:nvSpPr>
        <p:spPr>
          <a:xfrm>
            <a:off x="250420" y="147399"/>
            <a:ext cx="18549160" cy="6822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611"/>
              </a:lnSpc>
            </a:pPr>
            <a:r>
              <a:rPr lang="ru-RU" sz="32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РАЗВИТИЕ СТУДЕНТОВ: ИТОГИ 2023-2024 И ПЛАН НА 2024-2025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DBA483E-A142-7F39-0314-E41FD8161E97}"/>
              </a:ext>
            </a:extLst>
          </p:cNvPr>
          <p:cNvCxnSpPr>
            <a:cxnSpLocks/>
          </p:cNvCxnSpPr>
          <p:nvPr/>
        </p:nvCxnSpPr>
        <p:spPr>
          <a:xfrm>
            <a:off x="9049310" y="2620154"/>
            <a:ext cx="15240" cy="704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DCB89645-6CC1-F494-D576-CF498538187A}"/>
              </a:ext>
            </a:extLst>
          </p:cNvPr>
          <p:cNvSpPr txBox="1"/>
          <p:nvPr/>
        </p:nvSpPr>
        <p:spPr>
          <a:xfrm>
            <a:off x="791991" y="3014599"/>
            <a:ext cx="7743091" cy="362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Функционируют </a:t>
            </a:r>
            <a:r>
              <a:rPr lang="ru-RU" sz="2000" b="1">
                <a:solidFill>
                  <a:srgbClr val="C00000"/>
                </a:solidFill>
                <a:latin typeface="Circe"/>
                <a:cs typeface="Times New Roman"/>
              </a:rPr>
              <a:t>8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студенческих организаций</a:t>
            </a:r>
            <a:endParaRPr lang="ru-RU" sz="2000">
              <a:solidFill>
                <a:srgbClr val="002060"/>
              </a:solidFill>
              <a:latin typeface="Circe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Организовано более </a:t>
            </a:r>
            <a:r>
              <a:rPr lang="ru-RU" sz="2000" b="1">
                <a:solidFill>
                  <a:srgbClr val="C00000"/>
                </a:solidFill>
                <a:latin typeface="Circe"/>
                <a:cs typeface="Times New Roman"/>
              </a:rPr>
              <a:t>100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ивентов студентами (Совместная спартакиада для студентов </a:t>
            </a:r>
            <a:r>
              <a:rPr lang="ru-RU" sz="2000" err="1">
                <a:solidFill>
                  <a:srgbClr val="002060"/>
                </a:solidFill>
                <a:latin typeface="Circe"/>
                <a:cs typeface="Times New Roman"/>
              </a:rPr>
              <a:t>AlmaU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и студентов по входящей мобильности)</a:t>
            </a:r>
            <a:endParaRPr lang="ru-RU" sz="2000">
              <a:solidFill>
                <a:srgbClr val="002060"/>
              </a:solidFill>
              <a:latin typeface="Circe" panose="020B0604020202020204" charset="-52"/>
              <a:cs typeface="Times New Roman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Первое чествование спортсменов </a:t>
            </a:r>
            <a:r>
              <a:rPr lang="ru-RU" sz="2000" err="1">
                <a:solidFill>
                  <a:srgbClr val="002060"/>
                </a:solidFill>
                <a:latin typeface="Circe"/>
                <a:cs typeface="Times New Roman"/>
              </a:rPr>
              <a:t>AlmaU</a:t>
            </a:r>
            <a:endParaRPr lang="ru-RU" sz="1600">
              <a:latin typeface="Circe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Дебют школы актерства при ЦРС</a:t>
            </a:r>
            <a:endParaRPr lang="ru-RU" sz="1600">
              <a:solidFill>
                <a:srgbClr val="000000"/>
              </a:solidFill>
              <a:latin typeface="Circe"/>
              <a:ea typeface="Calibri"/>
              <a:cs typeface="Calibri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Внедрение школы Лидерства для руководителей студенческих организаций</a:t>
            </a:r>
            <a:endParaRPr lang="ru-RU" sz="1600">
              <a:solidFill>
                <a:srgbClr val="000000"/>
              </a:solidFill>
              <a:latin typeface="Circe"/>
              <a:ea typeface="Calibri"/>
              <a:cs typeface="Calibri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Реформирование Студенческого Совета и его реорганизация </a:t>
            </a:r>
            <a:endParaRPr lang="ru-RU" sz="1600">
              <a:solidFill>
                <a:srgbClr val="000000"/>
              </a:solidFill>
              <a:latin typeface="Circe"/>
              <a:ea typeface="Calibri"/>
              <a:cs typeface="Calibri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Первый </a:t>
            </a:r>
            <a:r>
              <a:rPr lang="ru-RU" sz="2000" err="1">
                <a:solidFill>
                  <a:srgbClr val="002060"/>
                </a:solidFill>
                <a:latin typeface="Circe"/>
                <a:cs typeface="Times New Roman"/>
              </a:rPr>
              <a:t>казахоязычный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форум "</a:t>
            </a:r>
            <a:r>
              <a:rPr lang="ru-RU" sz="2000" err="1">
                <a:solidFill>
                  <a:srgbClr val="002060"/>
                </a:solidFill>
                <a:latin typeface="Circe"/>
                <a:cs typeface="Times New Roman"/>
              </a:rPr>
              <a:t>Шәй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Circe"/>
                <a:cs typeface="Times New Roman"/>
              </a:rPr>
              <a:t>ішейік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" от студентов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Ограничение по GPA для активистов </a:t>
            </a:r>
            <a:r>
              <a:rPr lang="ru-RU" sz="2000" err="1">
                <a:solidFill>
                  <a:srgbClr val="002060"/>
                </a:solidFill>
                <a:latin typeface="Circe"/>
                <a:cs typeface="Times New Roman"/>
              </a:rPr>
              <a:t>AlmaU</a:t>
            </a:r>
            <a:endParaRPr lang="ru-RU" sz="2000">
              <a:solidFill>
                <a:srgbClr val="002060"/>
              </a:solidFill>
              <a:latin typeface="Circe"/>
              <a:cs typeface="Times New Roman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FF66EEA9-5BA7-DE2B-0CB4-930C4840C54E}"/>
              </a:ext>
            </a:extLst>
          </p:cNvPr>
          <p:cNvSpPr txBox="1"/>
          <p:nvPr/>
        </p:nvSpPr>
        <p:spPr>
          <a:xfrm>
            <a:off x="1170975" y="2358119"/>
            <a:ext cx="6383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>
                <a:solidFill>
                  <a:srgbClr val="C00000"/>
                </a:solidFill>
                <a:latin typeface="Circe" panose="020B0604020202020204" charset="-52"/>
              </a:rPr>
              <a:t>СТУДЕНЧЕСКОЕ</a:t>
            </a:r>
            <a:r>
              <a:rPr lang="en-US" sz="2400" b="1">
                <a:solidFill>
                  <a:srgbClr val="C00000"/>
                </a:solidFill>
                <a:latin typeface="Circe" panose="020B0604020202020204" charset="-52"/>
              </a:rPr>
              <a:t> </a:t>
            </a:r>
            <a:r>
              <a:rPr lang="kk-KZ" sz="2400" b="1">
                <a:solidFill>
                  <a:srgbClr val="C00000"/>
                </a:solidFill>
                <a:latin typeface="Circe" panose="020B0604020202020204" charset="-52"/>
              </a:rPr>
              <a:t>РАЗВИТИЕ</a:t>
            </a:r>
            <a:endParaRPr lang="ru-RU" sz="2400" b="1">
              <a:solidFill>
                <a:srgbClr val="C00000"/>
              </a:solidFill>
              <a:latin typeface="Circe" panose="020B0604020202020204" charset="-52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8C00E364-4985-868A-37FF-A35F1BF44C5B}"/>
              </a:ext>
            </a:extLst>
          </p:cNvPr>
          <p:cNvSpPr txBox="1"/>
          <p:nvPr/>
        </p:nvSpPr>
        <p:spPr>
          <a:xfrm>
            <a:off x="9725897" y="2360479"/>
            <a:ext cx="7702519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365125" algn="l"/>
              </a:tabLst>
            </a:pPr>
            <a:r>
              <a:rPr lang="ru-RU" sz="2400" b="1">
                <a:solidFill>
                  <a:srgbClr val="C00000"/>
                </a:solidFill>
                <a:latin typeface="Circe"/>
              </a:rPr>
              <a:t>ФОРМИРОВАНИЕ И РАЗВИТИЕ</a:t>
            </a:r>
          </a:p>
          <a:p>
            <a:pPr>
              <a:tabLst>
                <a:tab pos="365125" algn="l"/>
              </a:tabLst>
            </a:pPr>
            <a:endParaRPr lang="ru-RU" sz="2800" b="1">
              <a:solidFill>
                <a:srgbClr val="C00000"/>
              </a:solidFill>
              <a:latin typeface="Circe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/>
              </a:rPr>
              <a:t>Открытие студенческой Школы Танцев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/>
                <a:ea typeface="+mn-lt"/>
                <a:cs typeface="+mn-lt"/>
              </a:rPr>
              <a:t>Реорганизация студенческой организации "Sport Life" в Спортивную школу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/>
                <a:ea typeface="+mn-lt"/>
                <a:cs typeface="+mn-lt"/>
              </a:rPr>
              <a:t>Открытие лейбла для выпуска независимых артистов от </a:t>
            </a:r>
            <a:r>
              <a:rPr lang="ru-RU" sz="2000" err="1">
                <a:solidFill>
                  <a:srgbClr val="002060"/>
                </a:solidFill>
                <a:latin typeface="Circe"/>
                <a:ea typeface="+mn-lt"/>
                <a:cs typeface="+mn-lt"/>
              </a:rPr>
              <a:t>AlmaU</a:t>
            </a:r>
            <a:endParaRPr lang="ru-RU" sz="2000">
              <a:solidFill>
                <a:srgbClr val="002060"/>
              </a:solidFill>
              <a:latin typeface="Circe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/>
                <a:ea typeface="+mn-lt"/>
                <a:cs typeface="+mn-lt"/>
              </a:rPr>
              <a:t>Увеличение Медиа проектов (преобладающие на казахском языке)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/>
                <a:ea typeface="+mn-lt"/>
                <a:cs typeface="+mn-lt"/>
              </a:rPr>
              <a:t>Увеличение количества студенческих организаций и уменьшение количества участников в каждой из них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/>
                <a:ea typeface="+mn-lt"/>
                <a:cs typeface="+mn-lt"/>
              </a:rPr>
              <a:t>Поиск строящегося объекта-общежития для заключения долгосрочного и выгодного партнерства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/>
                <a:ea typeface="+mn-lt"/>
                <a:cs typeface="+mn-lt"/>
              </a:rPr>
              <a:t>Улучшение системы </a:t>
            </a:r>
            <a:r>
              <a:rPr lang="ru-RU" sz="2000" err="1">
                <a:solidFill>
                  <a:srgbClr val="002060"/>
                </a:solidFill>
                <a:latin typeface="Circe"/>
                <a:ea typeface="+mn-lt"/>
                <a:cs typeface="+mn-lt"/>
              </a:rPr>
              <a:t>Buddy</a:t>
            </a:r>
            <a:r>
              <a:rPr lang="ru-RU" sz="2000">
                <a:solidFill>
                  <a:srgbClr val="002060"/>
                </a:solidFill>
                <a:latin typeface="Circe"/>
                <a:ea typeface="+mn-lt"/>
                <a:cs typeface="+mn-lt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Circe"/>
                <a:ea typeface="+mn-lt"/>
                <a:cs typeface="+mn-lt"/>
              </a:rPr>
              <a:t>program</a:t>
            </a:r>
            <a:r>
              <a:rPr lang="ru-RU" sz="2000">
                <a:solidFill>
                  <a:srgbClr val="002060"/>
                </a:solidFill>
                <a:latin typeface="Circe"/>
                <a:ea typeface="+mn-lt"/>
                <a:cs typeface="+mn-lt"/>
              </a:rPr>
              <a:t> для студентов по </a:t>
            </a:r>
            <a:r>
              <a:rPr lang="ru-RU" sz="2000" err="1">
                <a:solidFill>
                  <a:srgbClr val="002060"/>
                </a:solidFill>
                <a:latin typeface="Circe"/>
                <a:ea typeface="+mn-lt"/>
                <a:cs typeface="+mn-lt"/>
              </a:rPr>
              <a:t>вх</a:t>
            </a:r>
            <a:r>
              <a:rPr lang="ru-RU" sz="2000">
                <a:solidFill>
                  <a:srgbClr val="002060"/>
                </a:solidFill>
                <a:latin typeface="Circe"/>
                <a:ea typeface="+mn-lt"/>
                <a:cs typeface="+mn-lt"/>
              </a:rPr>
              <a:t>. мобильности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endParaRPr lang="ru-RU" sz="2800">
              <a:solidFill>
                <a:srgbClr val="002060"/>
              </a:solidFill>
              <a:latin typeface="Circe" panose="020B0604020202020204" charset="-52"/>
              <a:ea typeface="+mn-lt"/>
              <a:cs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EC6CB-FE82-10DA-5908-9DAC137B4D27}"/>
              </a:ext>
            </a:extLst>
          </p:cNvPr>
          <p:cNvSpPr txBox="1"/>
          <p:nvPr/>
        </p:nvSpPr>
        <p:spPr>
          <a:xfrm>
            <a:off x="791992" y="7771760"/>
            <a:ext cx="7732143" cy="230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 err="1">
                <a:solidFill>
                  <a:srgbClr val="002060"/>
                </a:solidFill>
                <a:latin typeface="Circe"/>
                <a:cs typeface="Times New Roman"/>
              </a:rPr>
              <a:t>Graduation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</a:t>
            </a:r>
            <a:r>
              <a:rPr lang="ru-RU" sz="2000" b="1">
                <a:solidFill>
                  <a:srgbClr val="C00000"/>
                </a:solidFill>
                <a:latin typeface="Circe"/>
                <a:cs typeface="Times New Roman"/>
              </a:rPr>
              <a:t>2024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- &lt; </a:t>
            </a:r>
            <a:r>
              <a:rPr lang="ru-RU" sz="2000" b="1">
                <a:solidFill>
                  <a:srgbClr val="C00000"/>
                </a:solidFill>
                <a:latin typeface="Circe"/>
                <a:cs typeface="Times New Roman"/>
              </a:rPr>
              <a:t>995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выпускников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Алтын </a:t>
            </a:r>
            <a:r>
              <a:rPr lang="ru-RU" sz="2000" err="1">
                <a:solidFill>
                  <a:srgbClr val="002060"/>
                </a:solidFill>
                <a:latin typeface="Circe"/>
                <a:cs typeface="Times New Roman"/>
              </a:rPr>
              <a:t>Тамға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- </a:t>
            </a:r>
            <a:r>
              <a:rPr lang="ru-RU" sz="2000" b="1">
                <a:solidFill>
                  <a:srgbClr val="C00000"/>
                </a:solidFill>
                <a:latin typeface="Circe"/>
                <a:cs typeface="Times New Roman"/>
              </a:rPr>
              <a:t>12</a:t>
            </a: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 победителей</a:t>
            </a:r>
            <a:endParaRPr lang="ru-RU" sz="2000">
              <a:solidFill>
                <a:srgbClr val="002060"/>
              </a:solidFill>
              <a:latin typeface="Circe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Совместные проекты с HR и другими структурными подразделениями</a:t>
            </a:r>
            <a:endParaRPr lang="ru-RU" sz="2000">
              <a:solidFill>
                <a:srgbClr val="002060"/>
              </a:solidFill>
              <a:latin typeface="Circe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Внедрение системы "Тендер" среди студенческих проектов </a:t>
            </a:r>
            <a:endParaRPr lang="ru-RU" sz="2000">
              <a:solidFill>
                <a:srgbClr val="002060"/>
              </a:solidFill>
              <a:latin typeface="Circe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/>
                <a:cs typeface="Times New Roman"/>
              </a:rPr>
              <a:t>Создание талисмана </a:t>
            </a:r>
            <a:r>
              <a:rPr lang="ru-RU" sz="2000" err="1">
                <a:solidFill>
                  <a:srgbClr val="002060"/>
                </a:solidFill>
                <a:latin typeface="Circe"/>
                <a:cs typeface="Times New Roman"/>
              </a:rPr>
              <a:t>Ашина</a:t>
            </a:r>
            <a:endParaRPr lang="ru-RU" sz="2000">
              <a:solidFill>
                <a:srgbClr val="002060"/>
              </a:solidFill>
              <a:latin typeface="Circe"/>
              <a:cs typeface="Times New Roman"/>
            </a:endParaRPr>
          </a:p>
          <a:p>
            <a:pPr>
              <a:lnSpc>
                <a:spcPct val="107000"/>
              </a:lnSpc>
            </a:pPr>
            <a:endParaRPr lang="ru-RU" sz="2000">
              <a:solidFill>
                <a:srgbClr val="002060"/>
              </a:solidFill>
              <a:latin typeface="Circe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2D3A5D70-5606-F466-5A81-DF2CA23316AD}"/>
              </a:ext>
            </a:extLst>
          </p:cNvPr>
          <p:cNvSpPr txBox="1"/>
          <p:nvPr/>
        </p:nvSpPr>
        <p:spPr>
          <a:xfrm>
            <a:off x="1109320" y="7125780"/>
            <a:ext cx="63833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>
                <a:solidFill>
                  <a:srgbClr val="C00000"/>
                </a:solidFill>
                <a:latin typeface="Circe" panose="020B0604020202020204" charset="-52"/>
              </a:rPr>
              <a:t>НОВЫЕ МЕРОПРИЯТИЯ ЦРС</a:t>
            </a:r>
            <a:endParaRPr lang="ru-RU" sz="2400">
              <a:latin typeface="Circe" panose="020B0604020202020204" charset="-52"/>
            </a:endParaRPr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C8926CFD-7748-CD44-2C02-2A830EC6E5F7}"/>
              </a:ext>
            </a:extLst>
          </p:cNvPr>
          <p:cNvSpPr/>
          <p:nvPr/>
        </p:nvSpPr>
        <p:spPr>
          <a:xfrm>
            <a:off x="1282889" y="1220684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E0C1FB-8FAB-B47F-4FBD-8ACA48391E47}"/>
              </a:ext>
            </a:extLst>
          </p:cNvPr>
          <p:cNvSpPr txBox="1"/>
          <p:nvPr/>
        </p:nvSpPr>
        <p:spPr>
          <a:xfrm>
            <a:off x="867883" y="995838"/>
            <a:ext cx="56802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ИТОГИ</a:t>
            </a:r>
            <a:r>
              <a:rPr lang="en-US" sz="2400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2023-2024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2B80F2-9A8A-9296-56DE-6A3FDBCDDABF}"/>
              </a:ext>
            </a:extLst>
          </p:cNvPr>
          <p:cNvSpPr txBox="1"/>
          <p:nvPr/>
        </p:nvSpPr>
        <p:spPr>
          <a:xfrm>
            <a:off x="10358192" y="985556"/>
            <a:ext cx="4970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ПЛАН 2024-2025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06CD6-63CC-C271-598E-626A58C5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60973" y="977447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38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FAEDEB-F2F9-0EC3-BBD9-CE0FEDAD3D80}"/>
              </a:ext>
            </a:extLst>
          </p:cNvPr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1660C1-F43C-EA17-2555-8AE90F8530A3}"/>
                </a:ext>
              </a:extLst>
            </p:cNvPr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24CCD2D-EC07-756A-BD3E-B35E58B4AFA3}"/>
                </a:ext>
              </a:extLst>
            </p:cNvPr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F5E3BFB-06E1-95E4-D7B5-6DDD9933B296}"/>
              </a:ext>
            </a:extLst>
          </p:cNvPr>
          <p:cNvSpPr txBox="1"/>
          <p:nvPr/>
        </p:nvSpPr>
        <p:spPr>
          <a:xfrm>
            <a:off x="250420" y="147399"/>
            <a:ext cx="18549160" cy="6822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611"/>
              </a:lnSpc>
            </a:pPr>
            <a:r>
              <a:rPr lang="ru-RU" sz="32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ПОДДЕРЖКА СТУДЕНТОВ: ИТОГИ 2023-2024 И ПЛАН НА 2024-2025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C1846933-2BDC-5788-47AE-0A1AE3A97B55}"/>
              </a:ext>
            </a:extLst>
          </p:cNvPr>
          <p:cNvSpPr txBox="1"/>
          <p:nvPr/>
        </p:nvSpPr>
        <p:spPr>
          <a:xfrm>
            <a:off x="6488277" y="2389948"/>
            <a:ext cx="632878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Оптимизация бизнес-процессов ЦПС</a:t>
            </a:r>
            <a:endParaRPr lang="en-US">
              <a:solidFill>
                <a:schemeClr val="accent1">
                  <a:lumMod val="50000"/>
                </a:schemeClr>
              </a:solidFill>
              <a:latin typeface="Circe" panose="020B0604020202020204" charset="-52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Перевод </a:t>
            </a:r>
            <a:r>
              <a:rPr lang="ru-RU" b="1">
                <a:solidFill>
                  <a:srgbClr val="C00000"/>
                </a:solidFill>
                <a:latin typeface="Circe" panose="020B0604020202020204" charset="-52"/>
                <a:cs typeface="Times New Roman"/>
              </a:rPr>
              <a:t>50 %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 бизнес процессов ЦПС в автоматизацию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Интеграция с 1С, Министерством труда и социальной защиты РК, Министерством обороны РК</a:t>
            </a:r>
            <a:endParaRPr lang="en-US">
              <a:solidFill>
                <a:schemeClr val="accent1">
                  <a:lumMod val="50000"/>
                </a:schemeClr>
              </a:solidFill>
              <a:latin typeface="Circe" panose="020B0604020202020204" charset="-52"/>
              <a:cs typeface="Times New Roman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DBA483E-A142-7F39-0314-E41FD8161E97}"/>
              </a:ext>
            </a:extLst>
          </p:cNvPr>
          <p:cNvCxnSpPr>
            <a:cxnSpLocks/>
          </p:cNvCxnSpPr>
          <p:nvPr/>
        </p:nvCxnSpPr>
        <p:spPr>
          <a:xfrm>
            <a:off x="5838104" y="1386264"/>
            <a:ext cx="0" cy="8029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2CFFF19-66F7-7D8C-1DE3-3BDAB8307300}"/>
              </a:ext>
            </a:extLst>
          </p:cNvPr>
          <p:cNvGrpSpPr/>
          <p:nvPr/>
        </p:nvGrpSpPr>
        <p:grpSpPr>
          <a:xfrm>
            <a:off x="455625" y="2115196"/>
            <a:ext cx="5370671" cy="2205077"/>
            <a:chOff x="323881" y="-293437"/>
            <a:chExt cx="5351573" cy="186682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E26813B6-7DB9-83A4-156B-3640ADD42E0E}"/>
                </a:ext>
              </a:extLst>
            </p:cNvPr>
            <p:cNvSpPr txBox="1"/>
            <p:nvPr/>
          </p:nvSpPr>
          <p:spPr>
            <a:xfrm>
              <a:off x="353549" y="67977"/>
              <a:ext cx="5092720" cy="15054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выдано справок - </a:t>
              </a:r>
              <a:r>
                <a:rPr lang="ru-RU" b="1">
                  <a:solidFill>
                    <a:srgbClr val="C00000"/>
                  </a:solidFill>
                  <a:latin typeface="Circe" panose="020B0604020202020204" charset="-52"/>
                  <a:ea typeface="Calibri"/>
                  <a:cs typeface="Times New Roman"/>
                </a:rPr>
                <a:t>4300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с марта 2024 справки выдаются автоматически без участия менеджера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принято заявлений– </a:t>
              </a:r>
              <a:r>
                <a:rPr lang="ru-RU" b="1">
                  <a:solidFill>
                    <a:srgbClr val="C00000"/>
                  </a:solidFill>
                  <a:latin typeface="Circe" panose="020B0604020202020204" charset="-52"/>
                  <a:ea typeface="Calibri"/>
                  <a:cs typeface="Times New Roman"/>
                </a:rPr>
                <a:t>10 587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запросы от внешних организаций – </a:t>
              </a:r>
              <a:r>
                <a:rPr lang="ru-RU" b="1">
                  <a:solidFill>
                    <a:srgbClr val="C00000"/>
                  </a:solidFill>
                  <a:latin typeface="Circe" panose="020B0604020202020204" charset="-52"/>
                  <a:ea typeface="Calibri"/>
                  <a:cs typeface="Times New Roman"/>
                </a:rPr>
                <a:t>160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Автоматизация около </a:t>
              </a:r>
              <a:r>
                <a:rPr lang="ru-RU" b="1">
                  <a:solidFill>
                    <a:srgbClr val="C00000"/>
                  </a:solidFill>
                  <a:latin typeface="Circe" panose="020B0604020202020204" charset="-52"/>
                  <a:ea typeface="Calibri"/>
                  <a:cs typeface="Times New Roman"/>
                </a:rPr>
                <a:t>30%</a:t>
              </a:r>
              <a:r>
                <a:rPr lang="ru-RU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 БП ЦПС</a:t>
              </a:r>
            </a:p>
          </p:txBody>
        </p: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18EA2863-6E4A-F19A-40A1-D98D98D052A1}"/>
                </a:ext>
              </a:extLst>
            </p:cNvPr>
            <p:cNvSpPr txBox="1"/>
            <p:nvPr/>
          </p:nvSpPr>
          <p:spPr>
            <a:xfrm>
              <a:off x="323881" y="-293437"/>
              <a:ext cx="5351573" cy="23450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>
                  <a:solidFill>
                    <a:srgbClr val="C00000"/>
                  </a:solidFill>
                  <a:latin typeface="Circe" panose="020B0604020202020204" charset="-52"/>
                </a:rPr>
                <a:t>ЦЕНТР ПОДДЕРЖКИ СТУДЕНТОВ:</a:t>
              </a:r>
            </a:p>
          </p:txBody>
        </p:sp>
      </p:grpSp>
      <p:sp>
        <p:nvSpPr>
          <p:cNvPr id="15" name="TextBox 16">
            <a:extLst>
              <a:ext uri="{FF2B5EF4-FFF2-40B4-BE49-F238E27FC236}">
                <a16:creationId xmlns:a16="http://schemas.microsoft.com/office/drawing/2014/main" id="{B2B53622-70A6-5378-9158-E8F1EB4D821D}"/>
              </a:ext>
            </a:extLst>
          </p:cNvPr>
          <p:cNvSpPr txBox="1"/>
          <p:nvPr/>
        </p:nvSpPr>
        <p:spPr>
          <a:xfrm>
            <a:off x="519165" y="4653579"/>
            <a:ext cx="3882616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C00000"/>
                </a:solidFill>
                <a:latin typeface="Circe" panose="020B0604020202020204" charset="-52"/>
              </a:rPr>
              <a:t>ЦЕНТР ЭДВАЙЗИНГА СТУДЕНТОВ: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E4CA5-E537-D242-3DDC-FD03CD38C08C}"/>
              </a:ext>
            </a:extLst>
          </p:cNvPr>
          <p:cNvSpPr txBox="1"/>
          <p:nvPr/>
        </p:nvSpPr>
        <p:spPr>
          <a:xfrm>
            <a:off x="6495163" y="2024775"/>
            <a:ext cx="458206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/>
            <a:r>
              <a:rPr lang="ru-RU" b="1">
                <a:solidFill>
                  <a:srgbClr val="C00000"/>
                </a:solidFill>
                <a:latin typeface="Circe" panose="020B0604020202020204" charset="-52"/>
                <a:cs typeface="Times New Roman"/>
              </a:rPr>
              <a:t>ЦЕНТР ПОДДЕРЖКИ СТУДЕНТОВ: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8C00E364-4985-868A-37FF-A35F1BF44C5B}"/>
              </a:ext>
            </a:extLst>
          </p:cNvPr>
          <p:cNvSpPr txBox="1"/>
          <p:nvPr/>
        </p:nvSpPr>
        <p:spPr>
          <a:xfrm>
            <a:off x="6516908" y="3841367"/>
            <a:ext cx="5709320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365125" algn="l"/>
              </a:tabLst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</a:rPr>
              <a:t>ЦЕНТР ЭДВАЙЗИНГА СТУДЕНТОВ:</a:t>
            </a:r>
            <a:endParaRPr lang="ru-RU">
              <a:latin typeface="Circe" panose="020B0604020202020204" charset="-52"/>
            </a:endParaRPr>
          </a:p>
          <a:p>
            <a:pPr>
              <a:tabLst>
                <a:tab pos="365125" algn="l"/>
              </a:tabLst>
            </a:pPr>
            <a:endParaRPr lang="ru-RU" sz="1600" b="1">
              <a:solidFill>
                <a:srgbClr val="C0000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365125" algn="l"/>
              </a:tabLst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Доработка внутренней системы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AlmaU_BOT</a:t>
            </a:r>
            <a:endParaRPr lang="ru-RU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365125" algn="l"/>
              </a:tabLst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Оптимизация бизнес-процессов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Эдвайзинг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 Центра</a:t>
            </a: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365125" algn="l"/>
              </a:tabLst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Привлечение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тимлидеров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 в работу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Эдвайзеров</a:t>
            </a:r>
            <a:endParaRPr lang="ru-RU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365125" algn="l"/>
              </a:tabLst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Развитие коммуникационных и личностных качеств сотрудников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Эдвайзинг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 Центра</a:t>
            </a:r>
          </a:p>
          <a:p>
            <a:pPr marL="285750" indent="-285750">
              <a:buFont typeface="Wingdings" panose="05000000000000000000" pitchFamily="2" charset="2"/>
              <a:buChar char="§"/>
              <a:tabLst>
                <a:tab pos="365125" algn="l"/>
              </a:tabLst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Разработка нового направления в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эдвайзинге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 (платный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эдвайзинг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)</a:t>
            </a:r>
            <a:endParaRPr lang="ru-RU">
              <a:solidFill>
                <a:srgbClr val="002060"/>
              </a:solidFill>
              <a:latin typeface="Circe" panose="020B0604020202020204" charset="-52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983166-9BB6-4E5A-1463-8E3D032562FD}"/>
              </a:ext>
            </a:extLst>
          </p:cNvPr>
          <p:cNvSpPr txBox="1"/>
          <p:nvPr/>
        </p:nvSpPr>
        <p:spPr>
          <a:xfrm>
            <a:off x="6504817" y="6529510"/>
            <a:ext cx="6312245" cy="38779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solidFill>
                  <a:srgbClr val="C00000"/>
                </a:solidFill>
                <a:latin typeface="Circe" panose="020B0604020202020204" charset="-52"/>
              </a:rPr>
              <a:t>ОФИС РЕГИСТРАТОРА:</a:t>
            </a:r>
            <a:endParaRPr lang="ru-RU">
              <a:latin typeface="Circe" panose="020B0604020202020204" charset="-52"/>
            </a:endParaRPr>
          </a:p>
          <a:p>
            <a:endParaRPr lang="ru-RU" sz="1600" b="1">
              <a:solidFill>
                <a:srgbClr val="C0000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</a:rPr>
              <a:t>Оптимизация БП ОР</a:t>
            </a:r>
            <a:endParaRPr lang="en-US">
              <a:solidFill>
                <a:schemeClr val="accent1">
                  <a:lumMod val="50000"/>
                </a:schemeClr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Контроль за выставлением текущих оценок ППС в ИС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Платонус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. Консультирование ППС по части исполнения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Регламена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 проведения контроля учебных достижений.</a:t>
            </a:r>
            <a:endParaRPr lang="en-US">
              <a:solidFill>
                <a:schemeClr val="accent1">
                  <a:lumMod val="50000"/>
                </a:schemeClr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Оптимизация процессов взаимодействия ЦПС и ОР при переводе и восстановлении обучающихся</a:t>
            </a:r>
            <a:endParaRPr lang="en-US">
              <a:solidFill>
                <a:schemeClr val="accent1">
                  <a:lumMod val="50000"/>
                </a:schemeClr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Унификация бланков дипломов и приложений</a:t>
            </a:r>
            <a:endParaRPr lang="en-US">
              <a:solidFill>
                <a:schemeClr val="accent1">
                  <a:lumMod val="50000"/>
                </a:schemeClr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Формирование форм отчетности по успеваемости обучающихся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Разработка страницы на сайте со статистическими данными в виде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</a:rPr>
              <a:t>дэшбордов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/инфографики</a:t>
            </a:r>
            <a:endParaRPr lang="en-US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Arial,Sans-Serif"/>
              <a:buChar char="•"/>
            </a:pPr>
            <a:endParaRPr lang="ru-RU" sz="1600">
              <a:solidFill>
                <a:schemeClr val="accent1">
                  <a:lumMod val="50000"/>
                </a:schemeClr>
              </a:solidFill>
              <a:latin typeface="Circe" panose="020B0604020202020204" charset="-52"/>
            </a:endParaRP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E80E5A65-6423-5B7F-E271-FDC419AF6984}"/>
              </a:ext>
            </a:extLst>
          </p:cNvPr>
          <p:cNvSpPr txBox="1"/>
          <p:nvPr/>
        </p:nvSpPr>
        <p:spPr>
          <a:xfrm>
            <a:off x="337881" y="5051893"/>
            <a:ext cx="5448739" cy="34163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регистрация  </a:t>
            </a:r>
            <a:r>
              <a:rPr lang="ru-RU" b="1">
                <a:solidFill>
                  <a:srgbClr val="C00000"/>
                </a:solidFill>
                <a:latin typeface="Circe" panose="020B0604020202020204" charset="-52"/>
                <a:cs typeface="Arial"/>
              </a:rPr>
              <a:t>3603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 студентов (3 раза в год)​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в среднем </a:t>
            </a:r>
            <a:r>
              <a:rPr lang="ru-RU" b="1">
                <a:solidFill>
                  <a:srgbClr val="C00000"/>
                </a:solidFill>
                <a:latin typeface="Circe" panose="020B0604020202020204" charset="-52"/>
                <a:cs typeface="Arial"/>
              </a:rPr>
              <a:t>50-75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 обращений ежедневно на одного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  <a:cs typeface="Arial"/>
              </a:rPr>
              <a:t>эдвайзера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 (онлайн, офлайн, мессенджеры). В период регистрации – более </a:t>
            </a:r>
            <a:r>
              <a:rPr lang="ru-RU" b="1">
                <a:solidFill>
                  <a:srgbClr val="C00000"/>
                </a:solidFill>
                <a:latin typeface="Circe" panose="020B0604020202020204" charset="-52"/>
                <a:cs typeface="Arial"/>
              </a:rPr>
              <a:t>200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 обращений в день.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рассылки ссылок на занятия, информации по регистрации и т.д.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 C внедрением CRM системы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  <a:cs typeface="Arial"/>
              </a:rPr>
              <a:t>Bitrix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 24 c 01 сентября 2023 по 06 сентября 2024 года было обработано </a:t>
            </a:r>
            <a:r>
              <a:rPr lang="ru-RU" b="1">
                <a:solidFill>
                  <a:srgbClr val="C00000"/>
                </a:solidFill>
                <a:latin typeface="Circe" panose="020B0604020202020204" charset="-52"/>
                <a:cs typeface="Arial"/>
              </a:rPr>
              <a:t>1821,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 с переходом на внутреннюю СРМ с апреля 2024 года было обработано </a:t>
            </a:r>
            <a:r>
              <a:rPr lang="ru-RU" b="1">
                <a:solidFill>
                  <a:srgbClr val="C00000"/>
                </a:solidFill>
                <a:latin typeface="Circe" panose="020B0604020202020204" charset="-52"/>
                <a:cs typeface="Arial"/>
              </a:rPr>
              <a:t>2157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cs typeface="Arial"/>
              </a:rPr>
              <a:t> на 06.09.2024 г.</a:t>
            </a:r>
            <a:endParaRPr lang="en-US">
              <a:solidFill>
                <a:srgbClr val="002060"/>
              </a:solidFill>
              <a:latin typeface="Circe" panose="020B0604020202020204" charset="-52"/>
              <a:cs typeface="Calibri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D62BA8A-46D9-0C04-5E26-036340D0D91B}"/>
              </a:ext>
            </a:extLst>
          </p:cNvPr>
          <p:cNvCxnSpPr>
            <a:cxnSpLocks/>
          </p:cNvCxnSpPr>
          <p:nvPr/>
        </p:nvCxnSpPr>
        <p:spPr>
          <a:xfrm>
            <a:off x="13117014" y="1291735"/>
            <a:ext cx="0" cy="8124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3">
            <a:extLst>
              <a:ext uri="{FF2B5EF4-FFF2-40B4-BE49-F238E27FC236}">
                <a16:creationId xmlns:a16="http://schemas.microsoft.com/office/drawing/2014/main" id="{157FD2FB-3B02-7926-29FA-351EB2C745CB}"/>
              </a:ext>
            </a:extLst>
          </p:cNvPr>
          <p:cNvSpPr txBox="1"/>
          <p:nvPr/>
        </p:nvSpPr>
        <p:spPr>
          <a:xfrm>
            <a:off x="13621276" y="2111596"/>
            <a:ext cx="4166477" cy="28469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Масштабировать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 CRM – 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систему выводить на весь Казахстан – коммерциализировать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>
              <a:solidFill>
                <a:schemeClr val="accent1">
                  <a:lumMod val="50000"/>
                </a:schemeClr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Помощь во внедрении </a:t>
            </a:r>
            <a:r>
              <a:rPr lang="ru-RU" err="1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эдвайзинга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, услуги сопровождения. Проводить тренинги и семинары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>
              <a:solidFill>
                <a:schemeClr val="accent1">
                  <a:lumMod val="50000"/>
                </a:schemeClr>
              </a:solidFill>
              <a:latin typeface="Circe" panose="020B0604020202020204" charset="-52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Поиск инструментов для повышения качества сервиса </a:t>
            </a:r>
            <a:r>
              <a:rPr lang="ru-RU" err="1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Эдвайзинг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 Центра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92DF76CF-C890-D1B3-8952-6F4A692099AF}"/>
              </a:ext>
            </a:extLst>
          </p:cNvPr>
          <p:cNvSpPr txBox="1"/>
          <p:nvPr/>
        </p:nvSpPr>
        <p:spPr>
          <a:xfrm>
            <a:off x="13571815" y="5035717"/>
            <a:ext cx="4229592" cy="2431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err="1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Almau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 Students’ Voice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.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Student representatives. 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Создать студенческое представительство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>
              <a:solidFill>
                <a:schemeClr val="accent1">
                  <a:lumMod val="50000"/>
                </a:schemeClr>
              </a:solidFill>
              <a:latin typeface="Circe" panose="020B0604020202020204" charset="-52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err="1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Эдвайзинг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latin typeface="Circe" panose="020B0604020202020204" charset="-52"/>
                <a:cs typeface="Times New Roman"/>
              </a:rPr>
              <a:t> центр будет связующим звеном, через который «голос» студентов, их идеи и предложения будут услышаны руководством университета</a:t>
            </a:r>
            <a:endParaRPr lang="ru-RU" b="1">
              <a:solidFill>
                <a:schemeClr val="accent1">
                  <a:lumMod val="50000"/>
                </a:schemeClr>
              </a:solidFill>
              <a:latin typeface="Circe" panose="020B0604020202020204" charset="-52"/>
              <a:cs typeface="Times New Roman"/>
            </a:endParaRPr>
          </a:p>
        </p:txBody>
      </p:sp>
      <p:sp>
        <p:nvSpPr>
          <p:cNvPr id="34" name="Freeform 35">
            <a:extLst>
              <a:ext uri="{FF2B5EF4-FFF2-40B4-BE49-F238E27FC236}">
                <a16:creationId xmlns:a16="http://schemas.microsoft.com/office/drawing/2014/main" id="{910F7297-AF1F-048C-15A5-280BD2C61CA4}"/>
              </a:ext>
            </a:extLst>
          </p:cNvPr>
          <p:cNvSpPr/>
          <p:nvPr/>
        </p:nvSpPr>
        <p:spPr>
          <a:xfrm>
            <a:off x="6525891" y="1222229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CA34C421-2976-85A9-78A3-F6799A299241}"/>
              </a:ext>
            </a:extLst>
          </p:cNvPr>
          <p:cNvSpPr/>
          <p:nvPr/>
        </p:nvSpPr>
        <p:spPr>
          <a:xfrm>
            <a:off x="423075" y="1220684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6FDDEB-50E6-A9C2-16FB-BDE426A11018}"/>
              </a:ext>
            </a:extLst>
          </p:cNvPr>
          <p:cNvSpPr txBox="1"/>
          <p:nvPr/>
        </p:nvSpPr>
        <p:spPr>
          <a:xfrm>
            <a:off x="8069" y="1050430"/>
            <a:ext cx="56802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ИТОГИ</a:t>
            </a:r>
            <a:r>
              <a:rPr lang="en-US" sz="2400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2023-2024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6E67A2-26A5-EF62-235E-384911BFFDBE}"/>
              </a:ext>
            </a:extLst>
          </p:cNvPr>
          <p:cNvSpPr txBox="1"/>
          <p:nvPr/>
        </p:nvSpPr>
        <p:spPr>
          <a:xfrm>
            <a:off x="6263851" y="1040148"/>
            <a:ext cx="4970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ПЛАН 2024-2025</a:t>
            </a:r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B9844EC2-8B34-C2F1-BE9A-EFFE46EBAD26}"/>
              </a:ext>
            </a:extLst>
          </p:cNvPr>
          <p:cNvSpPr/>
          <p:nvPr/>
        </p:nvSpPr>
        <p:spPr>
          <a:xfrm>
            <a:off x="13502188" y="1224501"/>
            <a:ext cx="358480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83D840-9D3A-BE28-59ED-2EB62520CD7C}"/>
              </a:ext>
            </a:extLst>
          </p:cNvPr>
          <p:cNvSpPr txBox="1"/>
          <p:nvPr/>
        </p:nvSpPr>
        <p:spPr>
          <a:xfrm>
            <a:off x="12817066" y="1042420"/>
            <a:ext cx="4970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ПРОЕКТЫ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B4B389-2BCF-FAA1-2F00-611D07281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15564" y="9837827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95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FAEDEB-F2F9-0EC3-BBD9-CE0FEDAD3D80}"/>
              </a:ext>
            </a:extLst>
          </p:cNvPr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1660C1-F43C-EA17-2555-8AE90F8530A3}"/>
                </a:ext>
              </a:extLst>
            </p:cNvPr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24CCD2D-EC07-756A-BD3E-B35E58B4AFA3}"/>
                </a:ext>
              </a:extLst>
            </p:cNvPr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F5E3BFB-06E1-95E4-D7B5-6DDD9933B296}"/>
              </a:ext>
            </a:extLst>
          </p:cNvPr>
          <p:cNvSpPr txBox="1"/>
          <p:nvPr/>
        </p:nvSpPr>
        <p:spPr>
          <a:xfrm>
            <a:off x="250420" y="147399"/>
            <a:ext cx="18549160" cy="6822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611"/>
              </a:lnSpc>
            </a:pPr>
            <a:r>
              <a:rPr lang="en-US" sz="32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C</a:t>
            </a:r>
            <a:r>
              <a:rPr lang="ru-RU" sz="32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ЛУЖБА ПСИХОЛОГИЧЕСКОЙ  ПОДДЕРЖКИ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5F973-7279-4577-1A3E-9B52CFCFBC05}"/>
              </a:ext>
            </a:extLst>
          </p:cNvPr>
          <p:cNvSpPr txBox="1"/>
          <p:nvPr/>
        </p:nvSpPr>
        <p:spPr>
          <a:xfrm>
            <a:off x="605116" y="2164977"/>
            <a:ext cx="8538883" cy="90178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Индивидуальные консультации</a:t>
            </a:r>
            <a:r>
              <a:rPr lang="ru-RU" b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:</a:t>
            </a:r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Всего проведено с января по май: 80 часов индивидуальных консультаций;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Запросы: взаимоотношения в группе, неуспеваемость в учебе, конфликты с родителями, самооценка и т.д.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Комната групповой терапии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(25 часов групповой терапии) Пространство для самоанализа и повышения психологических знаний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8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Семинары и лекции на следующие темы</a:t>
            </a:r>
            <a:r>
              <a:rPr lang="ru-RU" b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:</a:t>
            </a:r>
            <a:endParaRPr lang="ru-RU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Семинар на тему: </a:t>
            </a:r>
            <a:r>
              <a:rPr lang="ru-RU" b="1" i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"Жизнь без насилия"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с представителями кризисных центров</a:t>
            </a:r>
            <a:endParaRPr lang="ru-RU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Совместная видеолекция с почетным послом ЮНФПА по вопросам женских прав: </a:t>
            </a:r>
            <a:r>
              <a:rPr lang="ru-RU" b="1" i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" Как определить потенциального агрессора и защитить себя"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. Рассылка для студенток ВУЗа. </a:t>
            </a:r>
            <a:endParaRPr lang="ru-RU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Интервью </a:t>
            </a:r>
            <a:r>
              <a:rPr lang="ru-RU" b="1" i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"Психология игровой зависимости"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 с клиническим психологом по вопросам лудомании для общего доступа в You-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tube</a:t>
            </a:r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Превенция  харассмента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Анонимный опрос " Этические нарушения". Совместный просмотр и обсуждение документального фильма "Не прикасайся«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Предупреждение суицидальных рисков</a:t>
            </a:r>
            <a:r>
              <a:rPr lang="ru-RU" b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Контроль за студентами «группы риска». Плановые встречи-консультации. Режим «всегда на связи»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Корпоративные тренинги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"Эффективные коммуникации", "Профилактика эмоционального выгорания" для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Эдвайзинг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-центра,  "Командообразование" для ОР</a:t>
            </a:r>
          </a:p>
          <a:p>
            <a:pPr marL="285750" indent="-285750">
              <a:buFont typeface="Calibri"/>
              <a:buChar char="-"/>
            </a:pPr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E25BE-1491-7FFB-71F4-C61199671F9D}"/>
              </a:ext>
            </a:extLst>
          </p:cNvPr>
          <p:cNvSpPr txBox="1"/>
          <p:nvPr/>
        </p:nvSpPr>
        <p:spPr>
          <a:xfrm>
            <a:off x="9293658" y="2340792"/>
            <a:ext cx="8538883" cy="65864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Тестирование на платформе </a:t>
            </a:r>
            <a:r>
              <a:rPr lang="ru-RU" b="1" err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AlmaU</a:t>
            </a: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 </a:t>
            </a:r>
            <a:r>
              <a:rPr lang="ru-RU" b="1" err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Psycholology</a:t>
            </a:r>
            <a:endParaRPr lang="ru-RU">
              <a:solidFill>
                <a:srgbClr val="C0000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Возможность оперативно получать обратную связь по следующим  направлениям: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Лудомания.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 Процент студентов, увлекающихся азартными играми.</a:t>
            </a:r>
            <a:endParaRPr lang="en-US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Удовлетворенность психологической обстановкой в ВУЗе.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Изучение элементов дискриминации, </a:t>
            </a:r>
            <a:r>
              <a:rPr lang="ru-RU" err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буллинга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, этических нарушений на       уровне "преподаватель-студент", "студент-студент"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Выявление студентов "группы риска"</a:t>
            </a:r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Развитие инклюзивного сектора</a:t>
            </a:r>
            <a:r>
              <a:rPr lang="ru-RU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в работе психологической службы: </a:t>
            </a:r>
            <a:endParaRPr lang="ru-RU" b="1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Составление адаптационных программ для лиц с ОВЗ. Изучение потребностей и пожеланий с учетом физических и психологических особенностей здоровья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Адаптация студентов 1 курса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к учебному процессу: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Интерактивные игры со студентами, направленные на самопрезентацию студентов и сплочение коллектива</a:t>
            </a:r>
            <a:endParaRPr lang="ru-RU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Предупреждение и профилактика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употребления наркотических веществ, алкоголя и табакокурения. Приглашение специалистов наркологического центра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8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>
                <a:solidFill>
                  <a:srgbClr val="C00000"/>
                </a:solidFill>
                <a:latin typeface="Circe" panose="020B0604020202020204" charset="-52"/>
                <a:ea typeface="Calibri"/>
                <a:cs typeface="Calibri"/>
              </a:rPr>
              <a:t>Форум психологических служб для вузов Алматы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Цель: обмен профессиональным опытом, укрепление корпоративных связей, презентация современных методов психотерапии, приглашение представителей КПТ, гештальт, телесно-ориентированной терапии.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</p:txBody>
      </p:sp>
      <p:sp>
        <p:nvSpPr>
          <p:cNvPr id="7" name="Freeform 35">
            <a:extLst>
              <a:ext uri="{FF2B5EF4-FFF2-40B4-BE49-F238E27FC236}">
                <a16:creationId xmlns:a16="http://schemas.microsoft.com/office/drawing/2014/main" id="{189FC1AA-7AED-8394-0162-AEAB0BEE24E9}"/>
              </a:ext>
            </a:extLst>
          </p:cNvPr>
          <p:cNvSpPr/>
          <p:nvPr/>
        </p:nvSpPr>
        <p:spPr>
          <a:xfrm>
            <a:off x="9555698" y="1222229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8" name="Freeform 35">
            <a:extLst>
              <a:ext uri="{FF2B5EF4-FFF2-40B4-BE49-F238E27FC236}">
                <a16:creationId xmlns:a16="http://schemas.microsoft.com/office/drawing/2014/main" id="{34383D21-DFB7-E55F-5CA4-F96BE91E0549}"/>
              </a:ext>
            </a:extLst>
          </p:cNvPr>
          <p:cNvSpPr/>
          <p:nvPr/>
        </p:nvSpPr>
        <p:spPr>
          <a:xfrm>
            <a:off x="423075" y="1220684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736E6-6FC6-30BA-F6A2-EC2F296AB762}"/>
              </a:ext>
            </a:extLst>
          </p:cNvPr>
          <p:cNvSpPr txBox="1"/>
          <p:nvPr/>
        </p:nvSpPr>
        <p:spPr>
          <a:xfrm>
            <a:off x="8069" y="1050430"/>
            <a:ext cx="56802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ИТОГИ</a:t>
            </a:r>
            <a:r>
              <a:rPr lang="en-US" sz="2400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2023-2024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AB67D-1794-0E4F-93E7-2E4C3A52F529}"/>
              </a:ext>
            </a:extLst>
          </p:cNvPr>
          <p:cNvSpPr txBox="1"/>
          <p:nvPr/>
        </p:nvSpPr>
        <p:spPr>
          <a:xfrm>
            <a:off x="9293658" y="1040148"/>
            <a:ext cx="4970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ПЛАН 2024-2025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5B0637D-B0F7-67A3-88BC-D81C55425CC7}"/>
              </a:ext>
            </a:extLst>
          </p:cNvPr>
          <p:cNvCxnSpPr>
            <a:cxnSpLocks/>
          </p:cNvCxnSpPr>
          <p:nvPr/>
        </p:nvCxnSpPr>
        <p:spPr>
          <a:xfrm>
            <a:off x="9131861" y="1291735"/>
            <a:ext cx="0" cy="8124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395B1DB3-E0E6-6AF5-B8BB-7F11A5AB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6383" y="977447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34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4627" y="-90433"/>
            <a:ext cx="14365468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КАРЬЕРА, ВЫПУСКНИКИ, ЭНДАУМЕНТ: ИТОГИ 2023-2024 </a:t>
            </a:r>
          </a:p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И ПЛАН НА 2024-2025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CE9B2D-BDC1-0C15-9786-0D4EAD681121}"/>
              </a:ext>
            </a:extLst>
          </p:cNvPr>
          <p:cNvSpPr txBox="1"/>
          <p:nvPr/>
        </p:nvSpPr>
        <p:spPr>
          <a:xfrm>
            <a:off x="8229600" y="1076861"/>
            <a:ext cx="446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400" b="1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andara" panose="020E0502030303020204" pitchFamily="34" charset="0"/>
              </a:rPr>
              <a:t>Н,,,,,,,,,,</a:t>
            </a:r>
            <a:endParaRPr lang="ru-RU" sz="1200" b="1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F0519A3-1A7A-AB3E-9416-3B0B81D1373B}"/>
              </a:ext>
            </a:extLst>
          </p:cNvPr>
          <p:cNvGrpSpPr/>
          <p:nvPr/>
        </p:nvGrpSpPr>
        <p:grpSpPr>
          <a:xfrm>
            <a:off x="741068" y="2222995"/>
            <a:ext cx="9422843" cy="2189111"/>
            <a:chOff x="591177" y="1780974"/>
            <a:chExt cx="5055845" cy="14594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5A95F7-6257-64D1-AA5F-0E64F5E6E864}"/>
                </a:ext>
              </a:extLst>
            </p:cNvPr>
            <p:cNvSpPr txBox="1"/>
            <p:nvPr/>
          </p:nvSpPr>
          <p:spPr>
            <a:xfrm>
              <a:off x="591177" y="1780974"/>
              <a:ext cx="3882616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>
                  <a:solidFill>
                    <a:srgbClr val="C00000"/>
                  </a:solidFill>
                  <a:latin typeface="Circe Bold" panose="020B0604020202020204" charset="-52"/>
                </a:rPr>
                <a:t>ЦЕНТР ПЛАНИРОВАНИЯ КАРЬЕРЫ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FF8FC6-1387-1468-F54A-C052EAB0C1CC}"/>
                </a:ext>
              </a:extLst>
            </p:cNvPr>
            <p:cNvSpPr txBox="1"/>
            <p:nvPr/>
          </p:nvSpPr>
          <p:spPr>
            <a:xfrm>
              <a:off x="591177" y="2054929"/>
              <a:ext cx="5055845" cy="11854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57212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Гостевые лекции – </a:t>
              </a:r>
              <a:r>
                <a:rPr lang="ru-RU" sz="1800" b="1">
                  <a:solidFill>
                    <a:srgbClr val="C0000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25</a:t>
              </a:r>
              <a:endParaRPr lang="ru-RU" sz="1800" b="1">
                <a:solidFill>
                  <a:srgbClr val="C00000"/>
                </a:solidFill>
                <a:latin typeface="Circe" panose="020B0604020202020204" charset="-52"/>
                <a:cs typeface="Calibri"/>
              </a:endParaRPr>
            </a:p>
            <a:p>
              <a:pPr marL="557212" indent="-28575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kk-KZ" sz="1800">
                  <a:solidFill>
                    <a:srgbClr val="002060"/>
                  </a:solidFill>
                  <a:effectLst/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Ярмарка вакансий – </a:t>
              </a:r>
              <a:r>
                <a:rPr lang="kk-KZ" sz="1800" b="1">
                  <a:solidFill>
                    <a:srgbClr val="C00000"/>
                  </a:solidFill>
                  <a:effectLst/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2</a:t>
              </a:r>
            </a:p>
            <a:p>
              <a:pPr marL="557212" indent="-28575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kk-KZ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Выездные лекции – </a:t>
              </a:r>
              <a:r>
                <a:rPr lang="kk-KZ" sz="1800" b="1">
                  <a:solidFill>
                    <a:srgbClr val="C0000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3</a:t>
              </a:r>
            </a:p>
            <a:p>
              <a:pPr marL="557212" indent="-28575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800">
                  <a:solidFill>
                    <a:srgbClr val="002060"/>
                  </a:solidFill>
                  <a:effectLst/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Career Day</a:t>
              </a:r>
              <a:endParaRPr lang="kk-KZ" sz="1800">
                <a:solidFill>
                  <a:srgbClr val="002060"/>
                </a:solidFill>
                <a:effectLst/>
                <a:latin typeface="Circe" panose="020B0604020202020204" charset="-52"/>
                <a:ea typeface="Calibri" panose="020F0502020204030204" pitchFamily="34" charset="0"/>
                <a:cs typeface="Times New Roman"/>
              </a:endParaRPr>
            </a:p>
            <a:p>
              <a:pPr marL="557212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Активно вели </a:t>
              </a:r>
              <a:r>
                <a:rPr lang="en-US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Instagram 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аккаунт</a:t>
              </a:r>
              <a:r>
                <a:rPr lang="en-US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 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центра, создали </a:t>
              </a:r>
              <a:r>
                <a:rPr lang="en-US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Telegram-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канал, работали в платформе beam.kz </a:t>
              </a:r>
              <a:endParaRPr lang="en-US" sz="1800" b="1">
                <a:solidFill>
                  <a:srgbClr val="002060"/>
                </a:solidFill>
                <a:latin typeface="Circe" panose="020B0604020202020204" charset="-52"/>
                <a:cs typeface="Times New Roman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A21ACF9-B445-F341-B173-CA4D9CDCD4D5}"/>
              </a:ext>
            </a:extLst>
          </p:cNvPr>
          <p:cNvGrpSpPr/>
          <p:nvPr/>
        </p:nvGrpSpPr>
        <p:grpSpPr>
          <a:xfrm>
            <a:off x="852575" y="5006838"/>
            <a:ext cx="8291425" cy="1849388"/>
            <a:chOff x="591177" y="1780974"/>
            <a:chExt cx="4880340" cy="12329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751A30-43E6-4248-51A2-3FF1D6D96ADD}"/>
                </a:ext>
              </a:extLst>
            </p:cNvPr>
            <p:cNvSpPr txBox="1"/>
            <p:nvPr/>
          </p:nvSpPr>
          <p:spPr>
            <a:xfrm>
              <a:off x="591177" y="1780974"/>
              <a:ext cx="3882616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>
                  <a:solidFill>
                    <a:srgbClr val="C00000"/>
                  </a:solidFill>
                  <a:latin typeface="Circe Bold" panose="020B0604020202020204" charset="-52"/>
                </a:rPr>
                <a:t>РАБОТА С ВЫПУСКНИКАМИ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1BBFE1E8-431E-FD91-A4C2-3058314B5FB7}"/>
                </a:ext>
              </a:extLst>
            </p:cNvPr>
            <p:cNvSpPr txBox="1"/>
            <p:nvPr/>
          </p:nvSpPr>
          <p:spPr>
            <a:xfrm>
              <a:off x="607860" y="2026022"/>
              <a:ext cx="4863657" cy="9878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57212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Собрана БД выпускников</a:t>
              </a:r>
              <a:endParaRPr lang="en-US" sz="1800">
                <a:solidFill>
                  <a:srgbClr val="002060"/>
                </a:solidFill>
                <a:latin typeface="Circe" panose="020B0604020202020204" charset="-52"/>
                <a:ea typeface="Calibri" panose="020F0502020204030204" pitchFamily="34" charset="0"/>
                <a:cs typeface="Times New Roman"/>
              </a:endParaRPr>
            </a:p>
            <a:p>
              <a:pPr marL="557212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Презентация книги «Секреты успеха </a:t>
              </a:r>
              <a:r>
                <a:rPr lang="ru-RU" sz="1800" err="1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Jūrttyñ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 </a:t>
              </a:r>
              <a:r>
                <a:rPr lang="ru-RU" sz="1800" err="1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balasy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»</a:t>
              </a:r>
              <a:endParaRPr lang="en-US" sz="1800">
                <a:solidFill>
                  <a:srgbClr val="002060"/>
                </a:solidFill>
                <a:latin typeface="Circe" panose="020B0604020202020204" charset="-52"/>
                <a:ea typeface="Calibri" panose="020F0502020204030204" pitchFamily="34" charset="0"/>
                <a:cs typeface="Times New Roman"/>
              </a:endParaRPr>
            </a:p>
            <a:p>
              <a:pPr marL="557212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Проведение имиджевой фотосессии с выпускниками</a:t>
              </a:r>
              <a:endParaRPr lang="en-US" sz="1800">
                <a:solidFill>
                  <a:srgbClr val="002060"/>
                </a:solidFill>
                <a:latin typeface="Circe" panose="020B0604020202020204" charset="-52"/>
                <a:ea typeface="Calibri" panose="020F0502020204030204" pitchFamily="34" charset="0"/>
                <a:cs typeface="Times New Roman"/>
              </a:endParaRPr>
            </a:p>
            <a:p>
              <a:pPr marL="557212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Приглашение спикерами на День Открытых Дверей «Моя профессия 2.0: META </a:t>
              </a:r>
              <a:r>
                <a:rPr lang="ru-RU" sz="1800" err="1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Skills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»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8E92215-B0ED-19E4-9EA1-948AB43F1D09}"/>
              </a:ext>
            </a:extLst>
          </p:cNvPr>
          <p:cNvGrpSpPr/>
          <p:nvPr/>
        </p:nvGrpSpPr>
        <p:grpSpPr>
          <a:xfrm>
            <a:off x="881685" y="7230672"/>
            <a:ext cx="9765222" cy="2195484"/>
            <a:chOff x="591177" y="1780974"/>
            <a:chExt cx="5055845" cy="154548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0DD057-E2FE-1589-3900-78DEA87BBF49}"/>
                </a:ext>
              </a:extLst>
            </p:cNvPr>
            <p:cNvSpPr txBox="1"/>
            <p:nvPr/>
          </p:nvSpPr>
          <p:spPr>
            <a:xfrm>
              <a:off x="591177" y="1780974"/>
              <a:ext cx="3882616" cy="19498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>
                  <a:solidFill>
                    <a:srgbClr val="C00000"/>
                  </a:solidFill>
                  <a:latin typeface="Circe Bold" panose="020B0604020202020204" charset="-52"/>
                </a:rPr>
                <a:t>ENDOWMENT FUND</a:t>
              </a:r>
              <a:endParaRPr lang="ru-RU" sz="1800" b="1">
                <a:solidFill>
                  <a:srgbClr val="C00000"/>
                </a:solidFill>
                <a:latin typeface="Circe Bold" panose="020B0604020202020204" charset="-52"/>
              </a:endParaRPr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A9A0BFD3-FAA1-9ADA-220E-8D025CB1558E}"/>
                </a:ext>
              </a:extLst>
            </p:cNvPr>
            <p:cNvSpPr txBox="1"/>
            <p:nvPr/>
          </p:nvSpPr>
          <p:spPr>
            <a:xfrm>
              <a:off x="591177" y="1981029"/>
              <a:ext cx="5055845" cy="13454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8625" indent="-257175">
                <a:lnSpc>
                  <a:spcPct val="114999"/>
                </a:lnSpc>
                <a:buFont typeface="Arial"/>
                <a:buChar char="•"/>
              </a:pPr>
              <a:r>
                <a:rPr lang="kk-KZ" sz="1800">
                  <a:solidFill>
                    <a:srgbClr val="002060"/>
                  </a:solidFill>
                  <a:latin typeface="Circe" panose="020B0604020202020204" charset="-52"/>
                </a:rPr>
                <a:t>Презентация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</a:rPr>
                <a:t> первой концепции Фонда</a:t>
              </a:r>
              <a:endParaRPr lang="ru-RU" sz="1800">
                <a:solidFill>
                  <a:srgbClr val="002060"/>
                </a:solidFill>
                <a:latin typeface="Circe" panose="020B0604020202020204" charset="-52"/>
                <a:cs typeface="Calibri" panose="020F0502020204030204"/>
              </a:endParaRPr>
            </a:p>
            <a:p>
              <a:pPr marL="428625" indent="-257175">
                <a:lnSpc>
                  <a:spcPct val="114999"/>
                </a:lnSpc>
                <a:buFont typeface="Arial"/>
                <a:buChar char="•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</a:rPr>
                <a:t>Вошли в состав раб группы Закона проекта «О фондах целевого капитала (эндаумент-фондах)»</a:t>
              </a:r>
            </a:p>
            <a:p>
              <a:pPr marL="428625" indent="-257175">
                <a:lnSpc>
                  <a:spcPct val="114999"/>
                </a:lnSpc>
                <a:buFont typeface="Arial"/>
                <a:buChar char="•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cs typeface="Calibri" panose="020F0502020204030204"/>
                </a:rPr>
                <a:t>Открытие отдельного субсчета и </a:t>
              </a:r>
              <a:r>
                <a:rPr lang="en-US" sz="1800">
                  <a:solidFill>
                    <a:srgbClr val="002060"/>
                  </a:solidFill>
                  <a:latin typeface="Circe" panose="020B0604020202020204" charset="-52"/>
                  <a:cs typeface="Calibri" panose="020F0502020204030204"/>
                </a:rPr>
                <a:t>QR-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cs typeface="Calibri" panose="020F0502020204030204"/>
                </a:rPr>
                <a:t>кода </a:t>
              </a:r>
              <a:r>
                <a:rPr lang="en-US" sz="1800" err="1">
                  <a:solidFill>
                    <a:srgbClr val="002060"/>
                  </a:solidFill>
                  <a:latin typeface="Circe" panose="020B0604020202020204" charset="-52"/>
                  <a:cs typeface="Calibri" panose="020F0502020204030204"/>
                </a:rPr>
                <a:t>Kaspi</a:t>
              </a:r>
              <a:r>
                <a:rPr lang="en-US" sz="1800">
                  <a:solidFill>
                    <a:srgbClr val="002060"/>
                  </a:solidFill>
                  <a:latin typeface="Circe" panose="020B0604020202020204" charset="-52"/>
                  <a:cs typeface="Calibri" panose="020F0502020204030204"/>
                </a:rPr>
                <a:t>, </a:t>
              </a:r>
              <a:r>
                <a:rPr lang="en-US" sz="1800" err="1">
                  <a:solidFill>
                    <a:srgbClr val="002060"/>
                  </a:solidFill>
                  <a:latin typeface="Circe" panose="020B0604020202020204" charset="-52"/>
                  <a:cs typeface="Calibri" panose="020F0502020204030204"/>
                </a:rPr>
                <a:t>Halyk</a:t>
              </a:r>
              <a:r>
                <a:rPr lang="en-US" sz="1800">
                  <a:solidFill>
                    <a:srgbClr val="002060"/>
                  </a:solidFill>
                  <a:latin typeface="Circe" panose="020B0604020202020204" charset="-52"/>
                  <a:cs typeface="Calibri" panose="020F0502020204030204"/>
                </a:rPr>
                <a:t> bank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cs typeface="Calibri" panose="020F0502020204030204"/>
                </a:rPr>
                <a:t> </a:t>
              </a:r>
            </a:p>
            <a:p>
              <a:pPr marL="428625" indent="-257175">
                <a:lnSpc>
                  <a:spcPct val="114999"/>
                </a:lnSpc>
                <a:buFont typeface="Arial"/>
                <a:buChar char="•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cs typeface="Calibri" panose="020F0502020204030204"/>
                </a:rPr>
                <a:t>Создание страницы сайта</a:t>
              </a:r>
            </a:p>
            <a:p>
              <a:pPr marL="428625" indent="-257175">
                <a:lnSpc>
                  <a:spcPct val="114999"/>
                </a:lnSpc>
                <a:buFont typeface="Arial"/>
                <a:buChar char="•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</a:rPr>
                <a:t>Приглашение спикера (ноябрь) – работа с сотрудниками и студентами</a:t>
              </a:r>
              <a:endParaRPr lang="ru-RU" sz="1800">
                <a:solidFill>
                  <a:srgbClr val="002060"/>
                </a:solidFill>
                <a:latin typeface="Circe" panose="020B0604020202020204" charset="-52"/>
                <a:cs typeface="Calibri" panose="020F0502020204030204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F65AD45-30FF-4911-FF2C-00A7BA61EE7B}"/>
              </a:ext>
            </a:extLst>
          </p:cNvPr>
          <p:cNvGrpSpPr/>
          <p:nvPr/>
        </p:nvGrpSpPr>
        <p:grpSpPr>
          <a:xfrm>
            <a:off x="10646907" y="2133052"/>
            <a:ext cx="6234906" cy="2883609"/>
            <a:chOff x="591177" y="1780974"/>
            <a:chExt cx="5055845" cy="192240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5E87E8-E986-15BE-019B-393A8652AFD8}"/>
                </a:ext>
              </a:extLst>
            </p:cNvPr>
            <p:cNvSpPr txBox="1"/>
            <p:nvPr/>
          </p:nvSpPr>
          <p:spPr>
            <a:xfrm>
              <a:off x="591177" y="1780974"/>
              <a:ext cx="3882616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>
                  <a:solidFill>
                    <a:srgbClr val="C00000"/>
                  </a:solidFill>
                  <a:latin typeface="Circe Bold" panose="020B0604020202020204" charset="-52"/>
                </a:rPr>
                <a:t>ЦЕНТР ПЛАНИРОВАНИЯ КАРЬЕРЫ</a:t>
              </a:r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64D1336C-2A97-B374-1F51-2CD144D4CBFC}"/>
                </a:ext>
              </a:extLst>
            </p:cNvPr>
            <p:cNvSpPr txBox="1"/>
            <p:nvPr/>
          </p:nvSpPr>
          <p:spPr>
            <a:xfrm>
              <a:off x="591177" y="2131155"/>
              <a:ext cx="5055845" cy="15722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28625" indent="-292895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Проведение Ярмарок вакансий в новом формате</a:t>
              </a:r>
            </a:p>
            <a:p>
              <a:pPr marL="428625" indent="-292895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Ярмарки вакансий в разрезе Школ</a:t>
              </a:r>
            </a:p>
            <a:p>
              <a:pPr marL="428625" indent="-292895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Индивидуальные лекции/мастер классы компаний</a:t>
              </a:r>
            </a:p>
            <a:p>
              <a:pPr marL="428625" indent="-292895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Увеличение базы партнеров </a:t>
              </a:r>
            </a:p>
            <a:p>
              <a:pPr marL="428625" indent="-292895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Проект "Сто лучших выпускников </a:t>
              </a:r>
              <a:r>
                <a:rPr lang="ru-RU" sz="1800" err="1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AlmaU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"</a:t>
              </a:r>
            </a:p>
            <a:p>
              <a:pPr marL="428625" indent="-292895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Коммерциализация Центра Планирования Карьеры</a:t>
              </a:r>
            </a:p>
            <a:p>
              <a:pPr marL="428625" indent="-292895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Завтраки с представителями компаний </a:t>
              </a:r>
              <a:r>
                <a:rPr lang="en-US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HR</a:t>
              </a:r>
              <a:endParaRPr lang="ru-RU" sz="1800">
                <a:solidFill>
                  <a:srgbClr val="002060"/>
                </a:solidFill>
                <a:latin typeface="Circe" panose="020B0604020202020204" charset="-52"/>
                <a:ea typeface="Calibri" panose="020F0502020204030204" pitchFamily="34" charset="0"/>
                <a:cs typeface="Times New Roman"/>
              </a:endParaRPr>
            </a:p>
            <a:p>
              <a:pPr marL="428625" indent="-292895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 panose="020F0502020204030204" pitchFamily="34" charset="0"/>
                  <a:cs typeface="Times New Roman"/>
                </a:rPr>
                <a:t>Цифровизация Центра Планирования Карьеры 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61EAEB8-DE0A-57D9-7833-64E76401796C}"/>
              </a:ext>
            </a:extLst>
          </p:cNvPr>
          <p:cNvGrpSpPr/>
          <p:nvPr/>
        </p:nvGrpSpPr>
        <p:grpSpPr>
          <a:xfrm>
            <a:off x="10532777" y="5224752"/>
            <a:ext cx="7583768" cy="2570961"/>
            <a:chOff x="476874" y="1780974"/>
            <a:chExt cx="5055845" cy="171397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C53B1A-6AC3-AD87-232F-4271A29D60BC}"/>
                </a:ext>
              </a:extLst>
            </p:cNvPr>
            <p:cNvSpPr txBox="1"/>
            <p:nvPr/>
          </p:nvSpPr>
          <p:spPr>
            <a:xfrm>
              <a:off x="591177" y="1780974"/>
              <a:ext cx="3882616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b="1">
                  <a:solidFill>
                    <a:srgbClr val="C00000"/>
                  </a:solidFill>
                  <a:latin typeface="Circe Bold" panose="020B0604020202020204" charset="-52"/>
                </a:rPr>
                <a:t>РАБОТА С ВЫПУСКНИКАМИ</a:t>
              </a:r>
            </a:p>
          </p:txBody>
        </p:sp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1163C95-E5BE-D3DC-A51B-0C53820C2B36}"/>
                </a:ext>
              </a:extLst>
            </p:cNvPr>
            <p:cNvSpPr txBox="1"/>
            <p:nvPr/>
          </p:nvSpPr>
          <p:spPr>
            <a:xfrm>
              <a:off x="476874" y="2120341"/>
              <a:ext cx="5055845" cy="13746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5753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Проведение масштабного Форума</a:t>
              </a:r>
              <a:endParaRPr lang="ru-RU" sz="18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endParaRPr>
            </a:p>
            <a:p>
              <a:pPr marL="557530" indent="-28575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kk-KZ" sz="1800">
                  <a:solidFill>
                    <a:srgbClr val="002060"/>
                  </a:solidFill>
                  <a:effectLst/>
                  <a:latin typeface="Circe" panose="020B0604020202020204" charset="-52"/>
                  <a:ea typeface="Calibri"/>
                  <a:cs typeface="Times New Roman"/>
                </a:rPr>
                <a:t>Внедрение модуля СРМ системы</a:t>
              </a:r>
            </a:p>
            <a:p>
              <a:pPr marL="557530" indent="-28575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kk-KZ" sz="1800">
                  <a:solidFill>
                    <a:srgbClr val="002060"/>
                  </a:solidFill>
                  <a:effectLst/>
                  <a:latin typeface="Circe" panose="020B0604020202020204" charset="-52"/>
                  <a:ea typeface="Calibri"/>
                  <a:cs typeface="Times New Roman"/>
                </a:rPr>
                <a:t>Пополннеие и увеличение БД </a:t>
              </a:r>
            </a:p>
            <a:p>
              <a:pPr marL="557530" indent="-28575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kk-KZ" sz="1800">
                  <a:solidFill>
                    <a:srgbClr val="002060"/>
                  </a:solidFill>
                  <a:effectLst/>
                  <a:latin typeface="Circe" panose="020B0604020202020204" charset="-52"/>
                  <a:ea typeface="Calibri"/>
                  <a:cs typeface="Times New Roman"/>
                </a:rPr>
                <a:t>Приглашение на мероприятия в кач</a:t>
              </a:r>
              <a:r>
                <a:rPr lang="kk-KZ" sz="1800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естве спикеров/экпертов</a:t>
              </a:r>
            </a:p>
            <a:p>
              <a:pPr marL="557530" indent="-28575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effectLst/>
                  <a:latin typeface="Circe" panose="020B0604020202020204" charset="-52"/>
                  <a:ea typeface="Calibri"/>
                  <a:cs typeface="Times New Roman"/>
                </a:rPr>
                <a:t>Вебинары и мастер-классы от выпускников</a:t>
              </a:r>
            </a:p>
            <a:p>
              <a:pPr marL="557530" indent="-28575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kk-KZ" sz="1800">
                  <a:solidFill>
                    <a:srgbClr val="002060"/>
                  </a:solidFill>
                  <a:effectLst/>
                  <a:latin typeface="Circe" panose="020B0604020202020204" charset="-52"/>
                  <a:ea typeface="Calibri"/>
                  <a:cs typeface="Times New Roman"/>
                </a:rPr>
                <a:t>Публикации успехов выпускников: сайт, соц сети</a:t>
              </a:r>
            </a:p>
            <a:p>
              <a:pPr marL="557530" indent="-285750">
                <a:lnSpc>
                  <a:spcPct val="107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kk-KZ" sz="1800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Рассылки на постоянной основе</a:t>
              </a:r>
              <a:endParaRPr lang="kk-KZ" sz="1800">
                <a:solidFill>
                  <a:srgbClr val="002060"/>
                </a:solidFill>
                <a:effectLst/>
                <a:latin typeface="Circe" panose="020B0604020202020204" charset="-52"/>
                <a:ea typeface="Calibri"/>
                <a:cs typeface="Times New Roman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EC29B66-C52C-2599-3255-A855EF0BA23D}"/>
              </a:ext>
            </a:extLst>
          </p:cNvPr>
          <p:cNvGrpSpPr/>
          <p:nvPr/>
        </p:nvGrpSpPr>
        <p:grpSpPr>
          <a:xfrm>
            <a:off x="10767914" y="8186659"/>
            <a:ext cx="7583768" cy="1642490"/>
            <a:chOff x="591177" y="1780974"/>
            <a:chExt cx="5055845" cy="109499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A1FBED-521F-0137-06AB-D8B859212D46}"/>
                </a:ext>
              </a:extLst>
            </p:cNvPr>
            <p:cNvSpPr txBox="1"/>
            <p:nvPr/>
          </p:nvSpPr>
          <p:spPr>
            <a:xfrm>
              <a:off x="591177" y="1780974"/>
              <a:ext cx="3882616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>
                  <a:solidFill>
                    <a:srgbClr val="C00000"/>
                  </a:solidFill>
                  <a:latin typeface="Circe Bold" panose="020B0604020202020204" charset="-52"/>
                </a:rPr>
                <a:t>ENDOWMENT FUND</a:t>
              </a:r>
              <a:endParaRPr lang="ru-RU" sz="1800" b="1">
                <a:solidFill>
                  <a:srgbClr val="C00000"/>
                </a:solidFill>
                <a:latin typeface="Circe Bold" panose="020B0604020202020204" charset="-52"/>
              </a:endParaRPr>
            </a:p>
          </p:txBody>
        </p:sp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78DBC5AC-6290-254D-90ED-685D7FC6184A}"/>
                </a:ext>
              </a:extLst>
            </p:cNvPr>
            <p:cNvSpPr txBox="1"/>
            <p:nvPr/>
          </p:nvSpPr>
          <p:spPr>
            <a:xfrm>
              <a:off x="591177" y="2085665"/>
              <a:ext cx="5055845" cy="790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ru-KZ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5753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ea typeface="Calibri"/>
                  <a:cs typeface="Times New Roman"/>
                </a:rPr>
                <a:t>Работа с инвестиционными компаниями</a:t>
              </a:r>
              <a:endParaRPr lang="ru-RU" sz="1800">
                <a:solidFill>
                  <a:srgbClr val="002060"/>
                </a:solidFill>
                <a:latin typeface="Circe" panose="020B0604020202020204" charset="-52"/>
                <a:ea typeface="Calibri"/>
              </a:endParaRPr>
            </a:p>
            <a:p>
              <a:pPr marL="55753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cs typeface="Times New Roman"/>
                </a:rPr>
                <a:t>Формирование списка потенциальных спонсоров Фонда</a:t>
              </a:r>
            </a:p>
            <a:p>
              <a:pPr marL="55753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cs typeface="Times New Roman"/>
                </a:rPr>
                <a:t>Привлечение </a:t>
              </a:r>
              <a:r>
                <a:rPr lang="ru-RU" sz="1800" b="1">
                  <a:solidFill>
                    <a:srgbClr val="C00000"/>
                  </a:solidFill>
                  <a:latin typeface="Circe" panose="020B0604020202020204" charset="-52"/>
                  <a:cs typeface="Times New Roman"/>
                </a:rPr>
                <a:t>500 млн 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cs typeface="Times New Roman"/>
                </a:rPr>
                <a:t>тенге</a:t>
              </a:r>
            </a:p>
            <a:p>
              <a:pPr marL="557530" indent="-285750">
                <a:lnSpc>
                  <a:spcPct val="107000"/>
                </a:lnSpc>
                <a:buFont typeface="Wingdings" panose="05000000000000000000" pitchFamily="2" charset="2"/>
                <a:buChar char="§"/>
              </a:pP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cs typeface="Times New Roman"/>
                </a:rPr>
                <a:t>Создание отдельного </a:t>
              </a:r>
              <a:r>
                <a:rPr lang="ru-RU" sz="1800" err="1">
                  <a:solidFill>
                    <a:srgbClr val="002060"/>
                  </a:solidFill>
                  <a:latin typeface="Circe" panose="020B0604020202020204" charset="-52"/>
                  <a:cs typeface="Times New Roman"/>
                </a:rPr>
                <a:t>юр.лица</a:t>
              </a:r>
              <a:r>
                <a:rPr lang="ru-RU" sz="1800">
                  <a:solidFill>
                    <a:srgbClr val="002060"/>
                  </a:solidFill>
                  <a:latin typeface="Circe" panose="020B0604020202020204" charset="-52"/>
                  <a:cs typeface="Times New Roman"/>
                </a:rPr>
                <a:t> и СД Фонда</a:t>
              </a:r>
              <a:endParaRPr lang="en-US" sz="1800">
                <a:solidFill>
                  <a:srgbClr val="002060"/>
                </a:solidFill>
                <a:latin typeface="Circe" panose="020B0604020202020204" charset="-52"/>
                <a:cs typeface="Times New Roman"/>
              </a:endParaRPr>
            </a:p>
          </p:txBody>
        </p:sp>
      </p:grpSp>
      <p:sp>
        <p:nvSpPr>
          <p:cNvPr id="32" name="Freeform 35">
            <a:extLst>
              <a:ext uri="{FF2B5EF4-FFF2-40B4-BE49-F238E27FC236}">
                <a16:creationId xmlns:a16="http://schemas.microsoft.com/office/drawing/2014/main" id="{6A79BAED-4703-7129-724B-F93E3BA427DA}"/>
              </a:ext>
            </a:extLst>
          </p:cNvPr>
          <p:cNvSpPr/>
          <p:nvPr/>
        </p:nvSpPr>
        <p:spPr>
          <a:xfrm>
            <a:off x="10620226" y="1222229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33" name="Freeform 35">
            <a:extLst>
              <a:ext uri="{FF2B5EF4-FFF2-40B4-BE49-F238E27FC236}">
                <a16:creationId xmlns:a16="http://schemas.microsoft.com/office/drawing/2014/main" id="{3C7794B1-F900-CB26-0252-C05EC5B95406}"/>
              </a:ext>
            </a:extLst>
          </p:cNvPr>
          <p:cNvSpPr/>
          <p:nvPr/>
        </p:nvSpPr>
        <p:spPr>
          <a:xfrm>
            <a:off x="423075" y="1220684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247ECF-B926-E117-A122-CF6D69B8FB86}"/>
              </a:ext>
            </a:extLst>
          </p:cNvPr>
          <p:cNvSpPr txBox="1"/>
          <p:nvPr/>
        </p:nvSpPr>
        <p:spPr>
          <a:xfrm>
            <a:off x="26228" y="1075839"/>
            <a:ext cx="56802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ИТОГИ</a:t>
            </a:r>
            <a:r>
              <a:rPr lang="en-US" sz="2400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2023-2024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F188AF-C047-6877-D08F-C67724077B34}"/>
              </a:ext>
            </a:extLst>
          </p:cNvPr>
          <p:cNvSpPr txBox="1"/>
          <p:nvPr/>
        </p:nvSpPr>
        <p:spPr>
          <a:xfrm>
            <a:off x="10358186" y="1040148"/>
            <a:ext cx="4970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ПЛАН 2024-2025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99630DE3-CD07-B26C-D58F-C0DC1D91EDB1}"/>
              </a:ext>
            </a:extLst>
          </p:cNvPr>
          <p:cNvCxnSpPr>
            <a:cxnSpLocks/>
          </p:cNvCxnSpPr>
          <p:nvPr/>
        </p:nvCxnSpPr>
        <p:spPr>
          <a:xfrm>
            <a:off x="10250979" y="1291735"/>
            <a:ext cx="0" cy="8124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DFC5A-D250-B702-EFF2-24C26A7F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15013" y="98291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7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735539"/>
            <a:ext cx="8572500" cy="1045761"/>
            <a:chOff x="0" y="0"/>
            <a:chExt cx="812800" cy="656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5676"/>
            </a:xfrm>
            <a:custGeom>
              <a:avLst/>
              <a:gdLst/>
              <a:ahLst/>
              <a:cxnLst/>
              <a:rect l="l" t="t" r="r" b="b"/>
              <a:pathLst>
                <a:path w="812800" h="65676">
                  <a:moveTo>
                    <a:pt x="11697" y="0"/>
                  </a:moveTo>
                  <a:lnTo>
                    <a:pt x="801103" y="0"/>
                  </a:lnTo>
                  <a:cubicBezTo>
                    <a:pt x="807563" y="0"/>
                    <a:pt x="812800" y="5237"/>
                    <a:pt x="812800" y="11697"/>
                  </a:cubicBezTo>
                  <a:lnTo>
                    <a:pt x="812800" y="53979"/>
                  </a:lnTo>
                  <a:cubicBezTo>
                    <a:pt x="812800" y="60439"/>
                    <a:pt x="807563" y="65676"/>
                    <a:pt x="801103" y="65676"/>
                  </a:cubicBezTo>
                  <a:lnTo>
                    <a:pt x="11697" y="65676"/>
                  </a:lnTo>
                  <a:cubicBezTo>
                    <a:pt x="5237" y="65676"/>
                    <a:pt x="0" y="60439"/>
                    <a:pt x="0" y="53979"/>
                  </a:cubicBezTo>
                  <a:lnTo>
                    <a:pt x="0" y="11697"/>
                  </a:lnTo>
                  <a:cubicBezTo>
                    <a:pt x="0" y="5237"/>
                    <a:pt x="5237" y="0"/>
                    <a:pt x="11697" y="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113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735539"/>
            <a:ext cx="4743705" cy="1045761"/>
            <a:chOff x="0" y="0"/>
            <a:chExt cx="942148" cy="1375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2148" cy="137573"/>
            </a:xfrm>
            <a:custGeom>
              <a:avLst/>
              <a:gdLst/>
              <a:ahLst/>
              <a:cxnLst/>
              <a:rect l="l" t="t" r="r" b="b"/>
              <a:pathLst>
                <a:path w="942148" h="137573">
                  <a:moveTo>
                    <a:pt x="21138" y="0"/>
                  </a:moveTo>
                  <a:lnTo>
                    <a:pt x="921011" y="0"/>
                  </a:lnTo>
                  <a:cubicBezTo>
                    <a:pt x="926617" y="0"/>
                    <a:pt x="931993" y="2227"/>
                    <a:pt x="935957" y="6191"/>
                  </a:cubicBezTo>
                  <a:cubicBezTo>
                    <a:pt x="939921" y="10155"/>
                    <a:pt x="942148" y="15531"/>
                    <a:pt x="942148" y="21138"/>
                  </a:cubicBezTo>
                  <a:lnTo>
                    <a:pt x="942148" y="116435"/>
                  </a:lnTo>
                  <a:cubicBezTo>
                    <a:pt x="942148" y="128109"/>
                    <a:pt x="932685" y="137573"/>
                    <a:pt x="921011" y="137573"/>
                  </a:cubicBezTo>
                  <a:lnTo>
                    <a:pt x="21138" y="137573"/>
                  </a:lnTo>
                  <a:cubicBezTo>
                    <a:pt x="15531" y="137573"/>
                    <a:pt x="10155" y="135346"/>
                    <a:pt x="6191" y="131382"/>
                  </a:cubicBezTo>
                  <a:cubicBezTo>
                    <a:pt x="2227" y="127418"/>
                    <a:pt x="0" y="122041"/>
                    <a:pt x="0" y="116435"/>
                  </a:cubicBezTo>
                  <a:lnTo>
                    <a:pt x="0" y="21138"/>
                  </a:lnTo>
                  <a:cubicBezTo>
                    <a:pt x="0" y="15531"/>
                    <a:pt x="2227" y="10155"/>
                    <a:pt x="6191" y="6191"/>
                  </a:cubicBezTo>
                  <a:cubicBezTo>
                    <a:pt x="10155" y="2227"/>
                    <a:pt x="15531" y="0"/>
                    <a:pt x="21138" y="0"/>
                  </a:cubicBezTo>
                  <a:close/>
                </a:path>
              </a:pathLst>
            </a:custGeom>
            <a:solidFill>
              <a:srgbClr val="A1000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42148" cy="185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00200" y="2053823"/>
            <a:ext cx="3657600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ru-RU" sz="4000">
                <a:solidFill>
                  <a:srgbClr val="FFFFFF"/>
                </a:solidFill>
                <a:latin typeface="Circe Bold" panose="020B0604020202020204" charset="-52"/>
                <a:ea typeface="Circe Bold"/>
                <a:cs typeface="Circe Bold"/>
                <a:sym typeface="Circe Bold"/>
              </a:rPr>
              <a:t>Содержание</a:t>
            </a:r>
            <a:endParaRPr lang="en-US" sz="4000">
              <a:solidFill>
                <a:srgbClr val="FFFFFF"/>
              </a:solidFill>
              <a:latin typeface="Circe Bold" panose="020B0604020202020204" charset="-52"/>
              <a:ea typeface="Circe Bold"/>
              <a:cs typeface="Circe Bold"/>
              <a:sym typeface="Circe Bold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14813784" y="9029700"/>
            <a:ext cx="244551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" name="Freeform 26"/>
          <p:cNvSpPr/>
          <p:nvPr/>
        </p:nvSpPr>
        <p:spPr>
          <a:xfrm>
            <a:off x="14260136" y="0"/>
            <a:ext cx="4027858" cy="10286994"/>
          </a:xfrm>
          <a:custGeom>
            <a:avLst/>
            <a:gdLst/>
            <a:ahLst/>
            <a:cxnLst/>
            <a:rect l="l" t="t" r="r" b="b"/>
            <a:pathLst>
              <a:path w="4027858" h="10286994">
                <a:moveTo>
                  <a:pt x="0" y="0"/>
                </a:moveTo>
                <a:lnTo>
                  <a:pt x="4027858" y="0"/>
                </a:lnTo>
                <a:lnTo>
                  <a:pt x="4027858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" b="-27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7" name="Group 27"/>
          <p:cNvGrpSpPr/>
          <p:nvPr/>
        </p:nvGrpSpPr>
        <p:grpSpPr>
          <a:xfrm>
            <a:off x="14258638" y="-957"/>
            <a:ext cx="4037647" cy="10287951"/>
            <a:chOff x="0" y="0"/>
            <a:chExt cx="5383530" cy="1371726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383148" cy="13716763"/>
            </a:xfrm>
            <a:custGeom>
              <a:avLst/>
              <a:gdLst/>
              <a:ahLst/>
              <a:cxnLst/>
              <a:rect l="l" t="t" r="r" b="b"/>
              <a:pathLst>
                <a:path w="5383148" h="13716763">
                  <a:moveTo>
                    <a:pt x="5383148" y="0"/>
                  </a:moveTo>
                  <a:lnTo>
                    <a:pt x="0" y="0"/>
                  </a:lnTo>
                  <a:lnTo>
                    <a:pt x="0" y="13716763"/>
                  </a:lnTo>
                  <a:lnTo>
                    <a:pt x="5383148" y="13716763"/>
                  </a:lnTo>
                  <a:lnTo>
                    <a:pt x="5383148" y="0"/>
                  </a:lnTo>
                  <a:close/>
                </a:path>
              </a:pathLst>
            </a:custGeom>
            <a:solidFill>
              <a:srgbClr val="001746">
                <a:alpha val="14902"/>
              </a:srgbClr>
            </a:solidFill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48" name="Table 9">
            <a:extLst>
              <a:ext uri="{FF2B5EF4-FFF2-40B4-BE49-F238E27FC236}">
                <a16:creationId xmlns:a16="http://schemas.microsoft.com/office/drawing/2014/main" id="{CF163394-0650-DA4F-AB8B-F270EBFCB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928735"/>
              </p:ext>
            </p:extLst>
          </p:nvPr>
        </p:nvGraphicFramePr>
        <p:xfrm>
          <a:off x="1525743" y="3574796"/>
          <a:ext cx="5257193" cy="3930904"/>
        </p:xfrm>
        <a:graphic>
          <a:graphicData uri="http://schemas.openxmlformats.org/drawingml/2006/table">
            <a:tbl>
              <a:tblPr/>
              <a:tblGrid>
                <a:gridCol w="1368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198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3</a:t>
                      </a:r>
                      <a:endParaRPr lang="en-US" sz="700"/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ru-RU" sz="1700" b="1">
                          <a:solidFill>
                            <a:srgbClr val="002060"/>
                          </a:solidFill>
                          <a:latin typeface="Helios"/>
                        </a:rPr>
                        <a:t>Основные достижения и приоритеты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4</a:t>
                      </a:r>
                      <a:endParaRPr lang="en-US" sz="700"/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ru-RU" sz="1700" b="1">
                          <a:solidFill>
                            <a:srgbClr val="002060"/>
                          </a:solidFill>
                          <a:latin typeface="Helios"/>
                        </a:rPr>
                        <a:t>Контингент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5</a:t>
                      </a:r>
                      <a:endParaRPr lang="en-US" sz="700"/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ru-RU" sz="1700" b="1">
                          <a:solidFill>
                            <a:srgbClr val="002060"/>
                          </a:solidFill>
                          <a:latin typeface="Helios"/>
                        </a:rPr>
                        <a:t>План набора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6</a:t>
                      </a:r>
                      <a:endParaRPr lang="en-US" sz="700"/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ru" sz="1700" b="1" kern="1200">
                          <a:solidFill>
                            <a:srgbClr val="002060"/>
                          </a:solidFill>
                          <a:latin typeface="Helios"/>
                          <a:ea typeface="+mn-ea"/>
                          <a:cs typeface="+mn-cs"/>
                        </a:rPr>
                        <a:t>Академическое развитие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529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8</a:t>
                      </a:r>
                      <a:endParaRPr lang="en-US" sz="700"/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ru-RU" sz="1700" b="1">
                          <a:solidFill>
                            <a:srgbClr val="002060"/>
                          </a:solidFill>
                          <a:latin typeface="Helios"/>
                        </a:rPr>
                        <a:t>Научная деятельность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700" kern="1200">
                          <a:solidFill>
                            <a:srgbClr val="A20E20"/>
                          </a:solidFill>
                          <a:latin typeface="Helios Bold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>
                          <a:solidFill>
                            <a:srgbClr val="002060"/>
                          </a:solidFill>
                          <a:latin typeface="Helios"/>
                          <a:ea typeface="+mn-ea"/>
                          <a:cs typeface="+mn-cs"/>
                        </a:rPr>
                        <a:t>Центр коммерциализации технологий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094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700" kern="1200">
                          <a:solidFill>
                            <a:srgbClr val="A20E20"/>
                          </a:solidFill>
                          <a:latin typeface="Helios Bold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ru-RU" sz="1700" b="1" kern="1200">
                          <a:solidFill>
                            <a:srgbClr val="002060"/>
                          </a:solidFill>
                          <a:latin typeface="Helios"/>
                          <a:ea typeface="+mn-ea"/>
                          <a:cs typeface="+mn-cs"/>
                        </a:rPr>
                        <a:t>Глобальное партнерство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974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14</a:t>
                      </a:r>
                      <a:endParaRPr lang="en-US" sz="1700" kern="1200">
                        <a:solidFill>
                          <a:srgbClr val="A20E20"/>
                        </a:solidFill>
                        <a:latin typeface="Helios Bold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>
                          <a:solidFill>
                            <a:srgbClr val="002060"/>
                          </a:solidFill>
                          <a:latin typeface="Helios"/>
                        </a:rPr>
                        <a:t>Устойчивое развитие, </a:t>
                      </a:r>
                      <a:r>
                        <a:rPr lang="en-US" sz="1700" b="1">
                          <a:solidFill>
                            <a:srgbClr val="002060"/>
                          </a:solidFill>
                          <a:latin typeface="Helios"/>
                        </a:rPr>
                        <a:t>SDG &amp; ESGHR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107586"/>
                  </a:ext>
                </a:extLst>
              </a:tr>
            </a:tbl>
          </a:graphicData>
        </a:graphic>
      </p:graphicFrame>
      <p:graphicFrame>
        <p:nvGraphicFramePr>
          <p:cNvPr id="49" name="Table 10">
            <a:extLst>
              <a:ext uri="{FF2B5EF4-FFF2-40B4-BE49-F238E27FC236}">
                <a16:creationId xmlns:a16="http://schemas.microsoft.com/office/drawing/2014/main" id="{4AAE0F10-AC52-31A9-A343-1B107D6A7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990462"/>
              </p:ext>
            </p:extLst>
          </p:nvPr>
        </p:nvGraphicFramePr>
        <p:xfrm>
          <a:off x="6545741" y="3571928"/>
          <a:ext cx="7704892" cy="4260705"/>
        </p:xfrm>
        <a:graphic>
          <a:graphicData uri="http://schemas.openxmlformats.org/drawingml/2006/table">
            <a:tbl>
              <a:tblPr/>
              <a:tblGrid>
                <a:gridCol w="2047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6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93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15</a:t>
                      </a:r>
                      <a:endParaRPr lang="en-US" sz="700"/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>
                          <a:solidFill>
                            <a:srgbClr val="002060"/>
                          </a:solidFill>
                          <a:latin typeface="Helios"/>
                        </a:rPr>
                        <a:t>Клуб ректоров: Центральная Азия +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593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16</a:t>
                      </a:r>
                      <a:endParaRPr lang="en-US" sz="700"/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ru-RU" sz="1700" b="1">
                          <a:solidFill>
                            <a:srgbClr val="002060"/>
                          </a:solidFill>
                          <a:latin typeface="Helios"/>
                        </a:rPr>
                        <a:t>Развитие студентов (Карьера, Выпускники, Эндаумент)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593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21</a:t>
                      </a:r>
                      <a:endParaRPr lang="en-US" sz="700"/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ru-RU" sz="1700" b="1" kern="1200">
                          <a:solidFill>
                            <a:srgbClr val="002060"/>
                          </a:solidFill>
                          <a:latin typeface="Helios"/>
                          <a:ea typeface="+mn-ea"/>
                          <a:cs typeface="+mn-cs"/>
                        </a:rPr>
                        <a:t>Маркетинг (Усиление </a:t>
                      </a:r>
                      <a:r>
                        <a:rPr lang="en-US" sz="1700" b="1" kern="1200">
                          <a:solidFill>
                            <a:srgbClr val="002060"/>
                          </a:solidFill>
                          <a:latin typeface="Helios"/>
                          <a:ea typeface="+mn-ea"/>
                          <a:cs typeface="+mn-cs"/>
                        </a:rPr>
                        <a:t>PR)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332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" sz="1700">
                          <a:solidFill>
                            <a:srgbClr val="A20E20"/>
                          </a:solidFill>
                          <a:latin typeface="Helios Bold"/>
                        </a:rPr>
                        <a:t>22</a:t>
                      </a:r>
                      <a:endParaRPr lang="en-US" sz="700"/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2060"/>
                          </a:solidFill>
                          <a:latin typeface="Helios"/>
                        </a:rPr>
                        <a:t>HR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700" kern="1200">
                          <a:solidFill>
                            <a:srgbClr val="A20E20"/>
                          </a:solidFill>
                          <a:latin typeface="Helios Bold"/>
                          <a:ea typeface="+mn-ea"/>
                          <a:cs typeface="+mn-cs"/>
                        </a:rPr>
                        <a:t>24-28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>
                          <a:solidFill>
                            <a:srgbClr val="002060"/>
                          </a:solidFill>
                          <a:latin typeface="Helios"/>
                          <a:ea typeface="+mn-ea"/>
                          <a:cs typeface="+mn-cs"/>
                        </a:rPr>
                        <a:t>Финансовая устойчивость 2023-2024 гг. 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022420"/>
                  </a:ext>
                </a:extLst>
              </a:tr>
              <a:tr h="5723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700" kern="1200">
                          <a:solidFill>
                            <a:srgbClr val="A20E20"/>
                          </a:solidFill>
                          <a:latin typeface="Helios Bold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>
                          <a:solidFill>
                            <a:srgbClr val="002060"/>
                          </a:solidFill>
                          <a:latin typeface="Helios"/>
                          <a:ea typeface="+mn-ea"/>
                          <a:cs typeface="+mn-cs"/>
                        </a:rPr>
                        <a:t>Развитие инфраструктуры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040932"/>
                  </a:ext>
                </a:extLst>
              </a:tr>
              <a:tr h="5723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700" kern="1200">
                          <a:solidFill>
                            <a:srgbClr val="A20E20"/>
                          </a:solidFill>
                          <a:latin typeface="Helios Bold"/>
                          <a:ea typeface="+mn-ea"/>
                          <a:cs typeface="+mn-cs"/>
                        </a:rPr>
                        <a:t>30</a:t>
                      </a:r>
                      <a:endParaRPr lang="en-US" sz="1700" kern="1200">
                        <a:solidFill>
                          <a:srgbClr val="A20E20"/>
                        </a:solidFill>
                        <a:latin typeface="Helios Bold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>
                          <a:solidFill>
                            <a:srgbClr val="002060"/>
                          </a:solidFill>
                          <a:latin typeface="Helios"/>
                          <a:ea typeface="+mn-ea"/>
                          <a:cs typeface="+mn-cs"/>
                        </a:rPr>
                        <a:t>План инвестиций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356332"/>
                  </a:ext>
                </a:extLst>
              </a:tr>
              <a:tr h="5723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>
                          <a:solidFill>
                            <a:srgbClr val="A20E20"/>
                          </a:solidFill>
                          <a:latin typeface="Helios Bold"/>
                          <a:ea typeface="+mn-ea"/>
                          <a:cs typeface="+mn-cs"/>
                        </a:rPr>
                        <a:t>31</a:t>
                      </a:r>
                      <a:endParaRPr lang="en-US" sz="1700" kern="1200">
                        <a:solidFill>
                          <a:srgbClr val="A20E20"/>
                        </a:solidFill>
                        <a:latin typeface="Helios Bold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63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>
                          <a:solidFill>
                            <a:srgbClr val="002060"/>
                          </a:solidFill>
                          <a:latin typeface="Helios"/>
                          <a:ea typeface="+mn-ea"/>
                          <a:cs typeface="+mn-cs"/>
                        </a:rPr>
                        <a:t>Матрица </a:t>
                      </a:r>
                    </a:p>
                  </a:txBody>
                  <a:tcPr marL="45720" marR="45720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558795"/>
                  </a:ext>
                </a:extLst>
              </a:tr>
            </a:tbl>
          </a:graphicData>
        </a:graphic>
      </p:graphicFrame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3BE66E74-51AD-588A-A8AB-963F4FA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36542" y="9739117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5">
            <a:extLst>
              <a:ext uri="{FF2B5EF4-FFF2-40B4-BE49-F238E27FC236}">
                <a16:creationId xmlns:a16="http://schemas.microsoft.com/office/drawing/2014/main" id="{EA7425B5-736E-2A48-0EAE-BC71D6C9A188}"/>
              </a:ext>
            </a:extLst>
          </p:cNvPr>
          <p:cNvSpPr/>
          <p:nvPr/>
        </p:nvSpPr>
        <p:spPr>
          <a:xfrm>
            <a:off x="9828653" y="1549777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Freeform 35">
            <a:extLst>
              <a:ext uri="{FF2B5EF4-FFF2-40B4-BE49-F238E27FC236}">
                <a16:creationId xmlns:a16="http://schemas.microsoft.com/office/drawing/2014/main" id="{4B17218A-480E-AC3E-1C18-A555ED1F727A}"/>
              </a:ext>
            </a:extLst>
          </p:cNvPr>
          <p:cNvSpPr/>
          <p:nvPr/>
        </p:nvSpPr>
        <p:spPr>
          <a:xfrm>
            <a:off x="1232858" y="1549777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РЕКРУТИНГ: ИТОГИ 2023-2024 И ПЛАН НА 2024-2025 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2F84BBC4-CC46-6B5C-8474-B83B44260BE4}"/>
              </a:ext>
            </a:extLst>
          </p:cNvPr>
          <p:cNvSpPr txBox="1"/>
          <p:nvPr/>
        </p:nvSpPr>
        <p:spPr>
          <a:xfrm>
            <a:off x="791991" y="2782686"/>
            <a:ext cx="7929397" cy="513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Набор на бакалавриат - </a:t>
            </a:r>
            <a:r>
              <a:rPr lang="ru-RU" sz="2400" b="1">
                <a:solidFill>
                  <a:srgbClr val="C00000"/>
                </a:solidFill>
                <a:latin typeface="Circe" panose="020B0604020202020204" charset="-52"/>
                <a:cs typeface="Times New Roman"/>
              </a:rPr>
              <a:t>1110</a:t>
            </a: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 </a:t>
            </a:r>
            <a:endParaRPr lang="ru-RU" sz="2400">
              <a:solidFill>
                <a:srgbClr val="002060"/>
              </a:solidFill>
              <a:latin typeface="Circe" panose="020B0604020202020204" charset="-52"/>
              <a:ea typeface="+mn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Набор на магистратуру - </a:t>
            </a:r>
            <a:r>
              <a:rPr lang="ru-RU" sz="2400" b="1">
                <a:solidFill>
                  <a:srgbClr val="C00000"/>
                </a:solidFill>
                <a:latin typeface="Circe" panose="020B0604020202020204" charset="-52"/>
                <a:cs typeface="Times New Roman"/>
              </a:rPr>
              <a:t>90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Абитуриентов из целевых школ страны - </a:t>
            </a:r>
            <a:r>
              <a:rPr lang="ru-RU" sz="2400" b="1">
                <a:solidFill>
                  <a:srgbClr val="C00000"/>
                </a:solidFill>
                <a:latin typeface="Circe" panose="020B0604020202020204" charset="-52"/>
                <a:cs typeface="Times New Roman"/>
              </a:rPr>
              <a:t>48%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Абитуриентов выбрали в конкурсе </a:t>
            </a:r>
            <a:r>
              <a:rPr lang="ru-RU" sz="2400" err="1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гос.грантов</a:t>
            </a: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 </a:t>
            </a:r>
            <a:r>
              <a:rPr lang="ru-RU" sz="2400" err="1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AlmaU</a:t>
            </a:r>
            <a:endParaRPr lang="ru-RU" sz="2400">
              <a:solidFill>
                <a:srgbClr val="002060"/>
              </a:solidFill>
              <a:latin typeface="Circe" panose="020B0604020202020204" charset="-52"/>
              <a:cs typeface="Times New Roman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C00000"/>
                </a:solidFill>
                <a:latin typeface="Circe" panose="020B0604020202020204" charset="-52"/>
                <a:cs typeface="Times New Roman"/>
              </a:rPr>
              <a:t>10</a:t>
            </a: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 Средний балл ЕНТ бакалавриат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C00000"/>
                </a:solidFill>
                <a:latin typeface="Circe" panose="020B0604020202020204" charset="-52"/>
                <a:cs typeface="Times New Roman"/>
              </a:rPr>
              <a:t>93</a:t>
            </a: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 Средний балл КТ магистратура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C00000"/>
                </a:solidFill>
                <a:latin typeface="Circe" panose="020B0604020202020204" charset="-52"/>
                <a:cs typeface="Times New Roman"/>
              </a:rPr>
              <a:t>6900</a:t>
            </a: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- Школьников оставили свои данные для поступления 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 b="1">
                <a:solidFill>
                  <a:srgbClr val="C00000"/>
                </a:solidFill>
                <a:latin typeface="Circe" panose="020B0604020202020204" charset="-52"/>
                <a:cs typeface="Times New Roman"/>
              </a:rPr>
              <a:t>326</a:t>
            </a: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Times New Roman"/>
              </a:rPr>
              <a:t> - Поступили на государственный грант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ru-RU" sz="2400">
              <a:solidFill>
                <a:srgbClr val="FFFFFF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ru-RU" sz="2400">
              <a:solidFill>
                <a:srgbClr val="002060"/>
              </a:solidFill>
              <a:latin typeface="Circe" panose="020B0604020202020204" charset="-52"/>
              <a:ea typeface="Calibri"/>
              <a:cs typeface="Times New Roman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ru-RU" sz="24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ru-RU" sz="2400">
              <a:solidFill>
                <a:srgbClr val="002060"/>
              </a:solidFill>
              <a:latin typeface="Circe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87BD9B-EBEA-12B1-1754-6D53F024FA24}"/>
              </a:ext>
            </a:extLst>
          </p:cNvPr>
          <p:cNvSpPr txBox="1"/>
          <p:nvPr/>
        </p:nvSpPr>
        <p:spPr>
          <a:xfrm>
            <a:off x="9566613" y="2794876"/>
            <a:ext cx="8356004" cy="2766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002060"/>
                </a:solidFill>
                <a:latin typeface="Circe"/>
                <a:cs typeface="Times New Roman"/>
              </a:rPr>
              <a:t>Собрать базу Алматы до 01.11.24 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002060"/>
                </a:solidFill>
                <a:latin typeface="Circe"/>
                <a:cs typeface="Times New Roman"/>
              </a:rPr>
              <a:t>Организовать </a:t>
            </a:r>
            <a:r>
              <a:rPr lang="ru-RU" sz="2400" b="1">
                <a:solidFill>
                  <a:srgbClr val="C00000"/>
                </a:solidFill>
                <a:latin typeface="Circe"/>
                <a:cs typeface="Times New Roman"/>
              </a:rPr>
              <a:t>10</a:t>
            </a:r>
            <a:r>
              <a:rPr lang="ru-RU" sz="2400">
                <a:solidFill>
                  <a:srgbClr val="C00000"/>
                </a:solidFill>
                <a:latin typeface="Circe"/>
                <a:cs typeface="Times New Roman"/>
              </a:rPr>
              <a:t> </a:t>
            </a:r>
            <a:r>
              <a:rPr lang="ru-RU" sz="2400">
                <a:solidFill>
                  <a:srgbClr val="002060"/>
                </a:solidFill>
                <a:latin typeface="Circe"/>
                <a:cs typeface="Times New Roman"/>
              </a:rPr>
              <a:t>крупных </a:t>
            </a:r>
            <a:r>
              <a:rPr lang="ru-RU" sz="2400" err="1">
                <a:solidFill>
                  <a:srgbClr val="002060"/>
                </a:solidFill>
                <a:latin typeface="Circe"/>
                <a:cs typeface="Times New Roman"/>
              </a:rPr>
              <a:t>ДОДа</a:t>
            </a:r>
            <a:endParaRPr lang="ru-RU" sz="2400">
              <a:solidFill>
                <a:srgbClr val="002060"/>
              </a:solidFill>
              <a:latin typeface="Circe"/>
              <a:cs typeface="Times New Roman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002060"/>
                </a:solidFill>
                <a:latin typeface="Circe"/>
                <a:cs typeface="Times New Roman"/>
              </a:rPr>
              <a:t>Олимпиада по малокомплектным ОП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002060"/>
                </a:solidFill>
                <a:latin typeface="Circe"/>
                <a:cs typeface="Times New Roman"/>
              </a:rPr>
              <a:t>Привлечение выпускников </a:t>
            </a:r>
            <a:r>
              <a:rPr lang="ru-RU" sz="2400" err="1">
                <a:solidFill>
                  <a:srgbClr val="002060"/>
                </a:solidFill>
                <a:latin typeface="Circe"/>
                <a:cs typeface="Times New Roman"/>
              </a:rPr>
              <a:t>AlmaU</a:t>
            </a:r>
            <a:r>
              <a:rPr lang="ru-RU" sz="2400">
                <a:solidFill>
                  <a:srgbClr val="002060"/>
                </a:solidFill>
                <a:latin typeface="Circe"/>
                <a:cs typeface="Times New Roman"/>
              </a:rPr>
              <a:t> в отборе абитуриентов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002060"/>
                </a:solidFill>
                <a:latin typeface="Circe"/>
                <a:cs typeface="Times New Roman"/>
              </a:rPr>
              <a:t>Период приемной кампании апрель - июнь, июль - август на малокомплектные ОП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2400">
              <a:solidFill>
                <a:srgbClr val="002060"/>
              </a:solidFill>
              <a:latin typeface="Circe" panose="020B0604020202020204" charset="-52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247ECF-B926-E117-A122-CF6D69B8FB86}"/>
              </a:ext>
            </a:extLst>
          </p:cNvPr>
          <p:cNvSpPr txBox="1"/>
          <p:nvPr/>
        </p:nvSpPr>
        <p:spPr>
          <a:xfrm>
            <a:off x="791991" y="1367696"/>
            <a:ext cx="56802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ИТОГИ</a:t>
            </a:r>
            <a:r>
              <a:rPr lang="en-US" sz="2400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2023-2024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F188AF-C047-6877-D08F-C67724077B34}"/>
              </a:ext>
            </a:extLst>
          </p:cNvPr>
          <p:cNvSpPr txBox="1"/>
          <p:nvPr/>
        </p:nvSpPr>
        <p:spPr>
          <a:xfrm>
            <a:off x="9566613" y="1367696"/>
            <a:ext cx="4970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ПЛАН 2024-2025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4230630-49AF-8038-4E68-FEA86D7EC910}"/>
              </a:ext>
            </a:extLst>
          </p:cNvPr>
          <p:cNvCxnSpPr>
            <a:cxnSpLocks/>
          </p:cNvCxnSpPr>
          <p:nvPr/>
        </p:nvCxnSpPr>
        <p:spPr>
          <a:xfrm>
            <a:off x="8872552" y="1291735"/>
            <a:ext cx="0" cy="8124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03548A9-DB7E-EDCD-08A7-F5D4F2BD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89017" y="9536278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93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МАРКЕТИНГ И </a:t>
            </a:r>
            <a:r>
              <a:rPr lang="en-US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PR</a:t>
            </a: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: ИТОГИ 2023-2024 И ПЛАН НА 2024-2025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CE9B2D-BDC1-0C15-9786-0D4EAD681121}"/>
              </a:ext>
            </a:extLst>
          </p:cNvPr>
          <p:cNvSpPr txBox="1"/>
          <p:nvPr/>
        </p:nvSpPr>
        <p:spPr>
          <a:xfrm>
            <a:off x="8229600" y="1076861"/>
            <a:ext cx="446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400" b="1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andara" panose="020E0502030303020204" pitchFamily="34" charset="0"/>
              </a:rPr>
              <a:t>Н,,,,,,,,,,</a:t>
            </a:r>
            <a:endParaRPr lang="ru-RU" sz="1200" b="1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2F84BBC4-CC46-6B5C-8474-B83B44260BE4}"/>
              </a:ext>
            </a:extLst>
          </p:cNvPr>
          <p:cNvSpPr txBox="1"/>
          <p:nvPr/>
        </p:nvSpPr>
        <p:spPr>
          <a:xfrm>
            <a:off x="659752" y="2559727"/>
            <a:ext cx="7874337" cy="3757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>
                <a:solidFill>
                  <a:srgbClr val="C00000"/>
                </a:solidFill>
                <a:latin typeface="Circe" panose="020B0604020202020204" charset="-52"/>
                <a:ea typeface="Calibri"/>
                <a:cs typeface="Times New Roman"/>
              </a:rPr>
              <a:t>МАРКЕТИНГОВАЯ ПОЛИТИКА</a:t>
            </a:r>
            <a:endParaRPr lang="ru-RU" sz="2000" b="1">
              <a:solidFill>
                <a:srgbClr val="C00000"/>
              </a:solidFill>
              <a:latin typeface="Circe" panose="020B0604020202020204" charset="-52"/>
            </a:endParaRPr>
          </a:p>
          <a:p>
            <a:pPr algn="just"/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Times New Roman"/>
            </a:endParaRPr>
          </a:p>
          <a:p>
            <a:pPr algn="just"/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Совершенствование Digital продвижения и увеличение доли контента на казахском языке </a:t>
            </a:r>
          </a:p>
          <a:p>
            <a:pPr algn="just"/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Times New Roman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  <a:ea typeface="Calibri"/>
                <a:cs typeface="Times New Roman"/>
              </a:rPr>
              <a:t>103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 рекламных кампаний запущено за период </a:t>
            </a:r>
          </a:p>
          <a:p>
            <a:pPr algn="just"/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сентябрь - август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  <a:ea typeface="Calibri"/>
                <a:cs typeface="Times New Roman"/>
              </a:rPr>
              <a:t>4988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лидов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 собрано за счет рекламы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запуск телеграмм канала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AlmaU</a:t>
            </a:r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Times New Roman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2000">
              <a:solidFill>
                <a:srgbClr val="002060"/>
              </a:solidFill>
              <a:latin typeface="Circe" panose="020B0604020202020204" charset="-52"/>
              <a:cs typeface="Times New Roman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87BD9B-EBEA-12B1-1754-6D53F024FA24}"/>
              </a:ext>
            </a:extLst>
          </p:cNvPr>
          <p:cNvSpPr txBox="1"/>
          <p:nvPr/>
        </p:nvSpPr>
        <p:spPr>
          <a:xfrm>
            <a:off x="9415449" y="2499952"/>
            <a:ext cx="8356004" cy="3039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 Смена периода рекламной активности: </a:t>
            </a:r>
          </a:p>
          <a:p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        (ноябрь – апрель)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Запуск рекламных кампаний на регионы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Встраиваемая реклама на узнаваемость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 Упорядочить путь клиента (лидогенерация)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 Репозиционирование процесса приема абитуриентов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Развитие Production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Calibri"/>
                <a:cs typeface="Times New Roman"/>
              </a:rPr>
              <a:t>AlmaU</a:t>
            </a:r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Times New Roman"/>
            </a:endParaRPr>
          </a:p>
        </p:txBody>
      </p:sp>
      <p:sp>
        <p:nvSpPr>
          <p:cNvPr id="7" name="Freeform 35">
            <a:extLst>
              <a:ext uri="{FF2B5EF4-FFF2-40B4-BE49-F238E27FC236}">
                <a16:creationId xmlns:a16="http://schemas.microsoft.com/office/drawing/2014/main" id="{B22A7636-E093-D200-DA3E-F68B19FD317C}"/>
              </a:ext>
            </a:extLst>
          </p:cNvPr>
          <p:cNvSpPr/>
          <p:nvPr/>
        </p:nvSpPr>
        <p:spPr>
          <a:xfrm>
            <a:off x="9951487" y="1577075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8" name="Freeform 35">
            <a:extLst>
              <a:ext uri="{FF2B5EF4-FFF2-40B4-BE49-F238E27FC236}">
                <a16:creationId xmlns:a16="http://schemas.microsoft.com/office/drawing/2014/main" id="{E17A76F8-3924-0685-BCD6-54A65619664A}"/>
              </a:ext>
            </a:extLst>
          </p:cNvPr>
          <p:cNvSpPr/>
          <p:nvPr/>
        </p:nvSpPr>
        <p:spPr>
          <a:xfrm>
            <a:off x="1665025" y="1575530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7B9FE-46D7-6FEF-0414-EDBCC1052424}"/>
              </a:ext>
            </a:extLst>
          </p:cNvPr>
          <p:cNvSpPr txBox="1"/>
          <p:nvPr/>
        </p:nvSpPr>
        <p:spPr>
          <a:xfrm>
            <a:off x="1250019" y="1405276"/>
            <a:ext cx="56802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ИТОГИ</a:t>
            </a:r>
            <a:r>
              <a:rPr lang="en-US" sz="2400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2023-2024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C2441-94D2-B272-D86F-5570EE729F46}"/>
              </a:ext>
            </a:extLst>
          </p:cNvPr>
          <p:cNvSpPr txBox="1"/>
          <p:nvPr/>
        </p:nvSpPr>
        <p:spPr>
          <a:xfrm>
            <a:off x="9689447" y="1394994"/>
            <a:ext cx="4970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ПЛАН 2024-2025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14B100-D163-1506-D469-2C4F09F31BC3}"/>
              </a:ext>
            </a:extLst>
          </p:cNvPr>
          <p:cNvSpPr txBox="1"/>
          <p:nvPr/>
        </p:nvSpPr>
        <p:spPr>
          <a:xfrm>
            <a:off x="837057" y="6671484"/>
            <a:ext cx="92668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>
                <a:solidFill>
                  <a:srgbClr val="C00000"/>
                </a:solidFill>
                <a:latin typeface="Circe" panose="020B0604020202020204" charset="-52"/>
                <a:ea typeface="Calibri"/>
                <a:cs typeface="Times New Roman"/>
              </a:rPr>
              <a:t>УСИЛЕНИЕ </a:t>
            </a:r>
            <a:r>
              <a:rPr lang="en-US" sz="2000" b="1">
                <a:solidFill>
                  <a:srgbClr val="C00000"/>
                </a:solidFill>
                <a:latin typeface="Circe" panose="020B0604020202020204" charset="-52"/>
                <a:ea typeface="Calibri"/>
                <a:cs typeface="Times New Roman"/>
              </a:rPr>
              <a:t>PR-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  <a:ea typeface="Calibri"/>
                <a:cs typeface="Times New Roman"/>
              </a:rPr>
              <a:t>ФУНКЦИИ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8A4C08-C981-12D0-4AEC-C69CB5B20B10}"/>
              </a:ext>
            </a:extLst>
          </p:cNvPr>
          <p:cNvSpPr txBox="1"/>
          <p:nvPr/>
        </p:nvSpPr>
        <p:spPr>
          <a:xfrm>
            <a:off x="358277" y="7110554"/>
            <a:ext cx="8175812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 Создание и продвижение книги «Секреты успеха 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Jūrttyñ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balasy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»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PR-сопровождение «Первого лыжного перехода тропой Самата Мусина»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PR-сопровождение первого эко-волонтерского проекта «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Syr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qorǵany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 –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sekseýil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Организация пункта приема гуманитарной помощи пострадавшим от паводков</a:t>
            </a:r>
          </a:p>
          <a:p>
            <a:pPr algn="just"/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 algn="just">
              <a:buFont typeface="Calibri"/>
              <a:buChar char="-"/>
            </a:pPr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 algn="just">
              <a:buFont typeface="Calibri"/>
              <a:buChar char="-"/>
            </a:pPr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 algn="just">
              <a:buFont typeface="Calibri"/>
              <a:buChar char="-"/>
            </a:pPr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algn="just"/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algn="just"/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algn="just"/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F9803-A859-5642-8FFB-11207F0B038E}"/>
              </a:ext>
            </a:extLst>
          </p:cNvPr>
          <p:cNvSpPr txBox="1"/>
          <p:nvPr/>
        </p:nvSpPr>
        <p:spPr>
          <a:xfrm>
            <a:off x="9211016" y="7048061"/>
            <a:ext cx="8987507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Трансформация PR-службы и разработка PR-стратегии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+mn-lt"/>
                <a:cs typeface="+mn-lt"/>
              </a:rPr>
              <a:t>Трансформация PR-службы и усиление ее роли в  формировании имиджа, а также  взаимодействия с ключевыми стейкхолдерами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Движение в сторону создания своих медиапродуктов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+mn-lt"/>
                <a:cs typeface="+mn-lt"/>
              </a:rPr>
              <a:t>Разработка концепций  бренд-медиа и продюсирование собственных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+mn-lt"/>
                <a:cs typeface="+mn-lt"/>
              </a:rPr>
              <a:t>инфлюенсеров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+mn-lt"/>
                <a:cs typeface="+mn-lt"/>
              </a:rPr>
              <a:t> не только как инструмента продвижения, но и влияния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Расширение PR-функций </a:t>
            </a:r>
            <a:endParaRPr lang="en-US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PR-консалтинг для Школ и Центров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AlmaU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Calibri"/>
                <a:cs typeface="Calibri"/>
              </a:rPr>
              <a:t>, синхронизация их стратегий продвижения с PR-стратегией университета</a:t>
            </a:r>
            <a:endParaRPr lang="en-US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  <a:p>
            <a:endParaRPr lang="ru-RU" sz="2000">
              <a:solidFill>
                <a:srgbClr val="002060"/>
              </a:solidFill>
              <a:latin typeface="Circe" panose="020B0604020202020204" charset="-52"/>
              <a:ea typeface="Calibri"/>
              <a:cs typeface="Calibri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CCF917D6-EC0C-C57C-60AD-BF5DB83B9E16}"/>
              </a:ext>
            </a:extLst>
          </p:cNvPr>
          <p:cNvSpPr/>
          <p:nvPr/>
        </p:nvSpPr>
        <p:spPr>
          <a:xfrm>
            <a:off x="10103887" y="5782866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21" name="Freeform 35">
            <a:extLst>
              <a:ext uri="{FF2B5EF4-FFF2-40B4-BE49-F238E27FC236}">
                <a16:creationId xmlns:a16="http://schemas.microsoft.com/office/drawing/2014/main" id="{5898F53C-9C69-70E8-858F-4D4E83DE4AD1}"/>
              </a:ext>
            </a:extLst>
          </p:cNvPr>
          <p:cNvSpPr/>
          <p:nvPr/>
        </p:nvSpPr>
        <p:spPr>
          <a:xfrm>
            <a:off x="1817425" y="5781321"/>
            <a:ext cx="4817659" cy="625537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5AED2D-22F9-9F72-058E-6F6ABBD5D162}"/>
              </a:ext>
            </a:extLst>
          </p:cNvPr>
          <p:cNvSpPr txBox="1"/>
          <p:nvPr/>
        </p:nvSpPr>
        <p:spPr>
          <a:xfrm>
            <a:off x="1429715" y="5611070"/>
            <a:ext cx="56802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ИТОГИ</a:t>
            </a:r>
            <a:r>
              <a:rPr lang="en-US" sz="2400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2023-2024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F1F546-A4DC-F275-4D9E-F297EFEDC317}"/>
              </a:ext>
            </a:extLst>
          </p:cNvPr>
          <p:cNvSpPr txBox="1"/>
          <p:nvPr/>
        </p:nvSpPr>
        <p:spPr>
          <a:xfrm>
            <a:off x="9869143" y="5600788"/>
            <a:ext cx="49706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400" b="1">
                <a:solidFill>
                  <a:schemeClr val="bg1"/>
                </a:solidFill>
                <a:latin typeface="Circe Bold" panose="020B0604020202020204" charset="-52"/>
              </a:rPr>
              <a:t>ПЛАН 2024-2025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FCDB17-8502-A201-6031-31BDFDFB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860" y="979558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2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HR: ИТОГИ ЗА 2023-2024  И  ПЛАНЫ НА  2024-2025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3D2B7-FAC4-5BFC-035B-A35891B0733B}"/>
              </a:ext>
            </a:extLst>
          </p:cNvPr>
          <p:cNvSpPr txBox="1"/>
          <p:nvPr/>
        </p:nvSpPr>
        <p:spPr>
          <a:xfrm>
            <a:off x="1220789" y="1311799"/>
            <a:ext cx="3965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>
                <a:solidFill>
                  <a:srgbClr val="C00000"/>
                </a:solidFill>
                <a:latin typeface="Circe" panose="020B0604020202020204" charset="-52"/>
              </a:rPr>
              <a:t>ЧИСЛЕННОСТЬ НА 1 СЕНТЯБРЯ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5A5A87-2D4B-7E9A-9B5E-80AC4ECBE663}"/>
              </a:ext>
            </a:extLst>
          </p:cNvPr>
          <p:cNvSpPr txBox="1"/>
          <p:nvPr/>
        </p:nvSpPr>
        <p:spPr>
          <a:xfrm>
            <a:off x="2159723" y="3642068"/>
            <a:ext cx="24246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C00000"/>
                </a:solidFill>
                <a:latin typeface="Circe" panose="020B0604020202020204" charset="-52"/>
              </a:defRPr>
            </a:lvl1pPr>
          </a:lstStyle>
          <a:p>
            <a:r>
              <a:rPr lang="ru-RU" sz="1800"/>
              <a:t>ТЕКУЧЕСТЬ, % 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1D57F-09B1-CBDC-A31B-3D4043A86369}"/>
              </a:ext>
            </a:extLst>
          </p:cNvPr>
          <p:cNvSpPr txBox="1"/>
          <p:nvPr/>
        </p:nvSpPr>
        <p:spPr>
          <a:xfrm>
            <a:off x="1804447" y="5823450"/>
            <a:ext cx="2839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>
                <a:solidFill>
                  <a:srgbClr val="C00000"/>
                </a:solidFill>
                <a:latin typeface="Circe" panose="020B0604020202020204" charset="-52"/>
              </a:rPr>
              <a:t>ВОВЛЕЧЕННОСТЬ</a:t>
            </a:r>
            <a:r>
              <a:rPr lang="ru-RU" b="1">
                <a:solidFill>
                  <a:srgbClr val="C00000"/>
                </a:solidFill>
                <a:latin typeface="Candara" panose="020E0502030303020204" pitchFamily="34" charset="0"/>
              </a:rPr>
              <a:t>, % </a:t>
            </a:r>
          </a:p>
        </p:txBody>
      </p:sp>
      <p:graphicFrame>
        <p:nvGraphicFramePr>
          <p:cNvPr id="24" name="Таблица 9">
            <a:extLst>
              <a:ext uri="{FF2B5EF4-FFF2-40B4-BE49-F238E27FC236}">
                <a16:creationId xmlns:a16="http://schemas.microsoft.com/office/drawing/2014/main" id="{409B1AC4-6C11-7631-C854-3607C5A84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121222"/>
              </p:ext>
            </p:extLst>
          </p:nvPr>
        </p:nvGraphicFramePr>
        <p:xfrm>
          <a:off x="266100" y="1688370"/>
          <a:ext cx="5577455" cy="1859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4364">
                  <a:extLst>
                    <a:ext uri="{9D8B030D-6E8A-4147-A177-3AD203B41FA5}">
                      <a16:colId xmlns:a16="http://schemas.microsoft.com/office/drawing/2014/main" val="2519308900"/>
                    </a:ext>
                  </a:extLst>
                </a:gridCol>
                <a:gridCol w="1363110">
                  <a:extLst>
                    <a:ext uri="{9D8B030D-6E8A-4147-A177-3AD203B41FA5}">
                      <a16:colId xmlns:a16="http://schemas.microsoft.com/office/drawing/2014/main" val="2789869840"/>
                    </a:ext>
                  </a:extLst>
                </a:gridCol>
                <a:gridCol w="1553162">
                  <a:extLst>
                    <a:ext uri="{9D8B030D-6E8A-4147-A177-3AD203B41FA5}">
                      <a16:colId xmlns:a16="http://schemas.microsoft.com/office/drawing/2014/main" val="3813056413"/>
                    </a:ext>
                  </a:extLst>
                </a:gridCol>
                <a:gridCol w="1266819">
                  <a:extLst>
                    <a:ext uri="{9D8B030D-6E8A-4147-A177-3AD203B41FA5}">
                      <a16:colId xmlns:a16="http://schemas.microsoft.com/office/drawing/2014/main" val="279503999"/>
                    </a:ext>
                  </a:extLst>
                </a:gridCol>
              </a:tblGrid>
              <a:tr h="490706">
                <a:tc>
                  <a:txBody>
                    <a:bodyPr/>
                    <a:lstStyle/>
                    <a:p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01441"/>
                  </a:ext>
                </a:extLst>
              </a:tr>
              <a:tr h="438856">
                <a:tc>
                  <a:txBody>
                    <a:bodyPr/>
                    <a:lstStyle/>
                    <a:p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АУП 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473705"/>
                  </a:ext>
                </a:extLst>
              </a:tr>
              <a:tr h="438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ППС 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850536"/>
                  </a:ext>
                </a:extLst>
              </a:tr>
              <a:tr h="490706">
                <a:tc>
                  <a:txBody>
                    <a:bodyPr/>
                    <a:lstStyle/>
                    <a:p>
                      <a:r>
                        <a:rPr lang="ru-RU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427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444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821901"/>
                  </a:ext>
                </a:extLst>
              </a:tr>
            </a:tbl>
          </a:graphicData>
        </a:graphic>
      </p:graphicFrame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D8D338CB-D901-9C4A-B1F9-97193E16E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141735"/>
              </p:ext>
            </p:extLst>
          </p:nvPr>
        </p:nvGraphicFramePr>
        <p:xfrm>
          <a:off x="262858" y="4008645"/>
          <a:ext cx="5577455" cy="1715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0670">
                  <a:extLst>
                    <a:ext uri="{9D8B030D-6E8A-4147-A177-3AD203B41FA5}">
                      <a16:colId xmlns:a16="http://schemas.microsoft.com/office/drawing/2014/main" val="2519308900"/>
                    </a:ext>
                  </a:extLst>
                </a:gridCol>
                <a:gridCol w="1246086">
                  <a:extLst>
                    <a:ext uri="{9D8B030D-6E8A-4147-A177-3AD203B41FA5}">
                      <a16:colId xmlns:a16="http://schemas.microsoft.com/office/drawing/2014/main" val="2789869840"/>
                    </a:ext>
                  </a:extLst>
                </a:gridCol>
                <a:gridCol w="1519624">
                  <a:extLst>
                    <a:ext uri="{9D8B030D-6E8A-4147-A177-3AD203B41FA5}">
                      <a16:colId xmlns:a16="http://schemas.microsoft.com/office/drawing/2014/main" val="3813056413"/>
                    </a:ext>
                  </a:extLst>
                </a:gridCol>
                <a:gridCol w="1441075">
                  <a:extLst>
                    <a:ext uri="{9D8B030D-6E8A-4147-A177-3AD203B41FA5}">
                      <a16:colId xmlns:a16="http://schemas.microsoft.com/office/drawing/2014/main" val="279503999"/>
                    </a:ext>
                  </a:extLst>
                </a:gridCol>
              </a:tblGrid>
              <a:tr h="5293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2021-2022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2022-2023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2023-2024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01441"/>
                  </a:ext>
                </a:extLst>
              </a:tr>
              <a:tr h="31761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АУП 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41,6</a:t>
                      </a:r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 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27</a:t>
                      </a:r>
                      <a:r>
                        <a:rPr lang="en-US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,</a:t>
                      </a:r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18 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16,74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473705"/>
                  </a:ext>
                </a:extLst>
              </a:tr>
              <a:tr h="31761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ППС 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10,8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22</a:t>
                      </a:r>
                      <a:r>
                        <a:rPr lang="en-US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,</a:t>
                      </a:r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17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3,97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188733"/>
                  </a:ext>
                </a:extLst>
              </a:tr>
              <a:tr h="4547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Итого: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30,1 </a:t>
                      </a:r>
                      <a:endParaRPr lang="en-US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3</a:t>
                      </a:r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1</a:t>
                      </a:r>
                      <a:r>
                        <a:rPr lang="en-US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,</a:t>
                      </a:r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7</a:t>
                      </a:r>
                      <a:r>
                        <a:rPr lang="en-US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1 </a:t>
                      </a:r>
                      <a:endParaRPr lang="en-US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20,71</a:t>
                      </a:r>
                      <a:endParaRPr lang="en-US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98743"/>
                  </a:ext>
                </a:extLst>
              </a:tr>
            </a:tbl>
          </a:graphicData>
        </a:graphic>
      </p:graphicFrame>
      <p:graphicFrame>
        <p:nvGraphicFramePr>
          <p:cNvPr id="26" name="Таблица 9">
            <a:extLst>
              <a:ext uri="{FF2B5EF4-FFF2-40B4-BE49-F238E27FC236}">
                <a16:creationId xmlns:a16="http://schemas.microsoft.com/office/drawing/2014/main" id="{76B7183A-33D0-F857-DD60-1FE55C282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685657"/>
              </p:ext>
            </p:extLst>
          </p:nvPr>
        </p:nvGraphicFramePr>
        <p:xfrm>
          <a:off x="314375" y="6149765"/>
          <a:ext cx="5512381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1029">
                  <a:extLst>
                    <a:ext uri="{9D8B030D-6E8A-4147-A177-3AD203B41FA5}">
                      <a16:colId xmlns:a16="http://schemas.microsoft.com/office/drawing/2014/main" val="2519308900"/>
                    </a:ext>
                  </a:extLst>
                </a:gridCol>
                <a:gridCol w="1308386">
                  <a:extLst>
                    <a:ext uri="{9D8B030D-6E8A-4147-A177-3AD203B41FA5}">
                      <a16:colId xmlns:a16="http://schemas.microsoft.com/office/drawing/2014/main" val="2789869840"/>
                    </a:ext>
                  </a:extLst>
                </a:gridCol>
                <a:gridCol w="1443273">
                  <a:extLst>
                    <a:ext uri="{9D8B030D-6E8A-4147-A177-3AD203B41FA5}">
                      <a16:colId xmlns:a16="http://schemas.microsoft.com/office/drawing/2014/main" val="3813056413"/>
                    </a:ext>
                  </a:extLst>
                </a:gridCol>
                <a:gridCol w="1479693">
                  <a:extLst>
                    <a:ext uri="{9D8B030D-6E8A-4147-A177-3AD203B41FA5}">
                      <a16:colId xmlns:a16="http://schemas.microsoft.com/office/drawing/2014/main" val="279503999"/>
                    </a:ext>
                  </a:extLst>
                </a:gridCol>
              </a:tblGrid>
              <a:tr h="243164">
                <a:tc>
                  <a:txBody>
                    <a:bodyPr/>
                    <a:lstStyle/>
                    <a:p>
                      <a:endParaRPr lang="ru-RU" sz="1800" b="0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2021-2022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2022-2023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2023-2024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01441"/>
                  </a:ext>
                </a:extLst>
              </a:tr>
              <a:tr h="243164">
                <a:tc>
                  <a:txBody>
                    <a:bodyPr/>
                    <a:lstStyle/>
                    <a:p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АУП 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71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67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473705"/>
                  </a:ext>
                </a:extLst>
              </a:tr>
              <a:tr h="243164">
                <a:tc>
                  <a:txBody>
                    <a:bodyPr/>
                    <a:lstStyle/>
                    <a:p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ППС 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33</a:t>
                      </a:r>
                      <a:endParaRPr lang="kk-KZ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188733"/>
                  </a:ext>
                </a:extLst>
              </a:tr>
              <a:tr h="243164">
                <a:tc>
                  <a:txBody>
                    <a:bodyPr/>
                    <a:lstStyle/>
                    <a:p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Общий уровень</a:t>
                      </a:r>
                      <a:r>
                        <a:rPr lang="ru-RU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77</a:t>
                      </a:r>
                      <a:r>
                        <a:rPr lang="kk-KZ" sz="1800" b="1">
                          <a:solidFill>
                            <a:srgbClr val="C00000"/>
                          </a:solidFill>
                          <a:latin typeface="Circe" panose="020B0604020202020204" charset="-52"/>
                        </a:rPr>
                        <a:t>*</a:t>
                      </a:r>
                      <a:endParaRPr lang="ru-RU" sz="1800" b="1">
                        <a:solidFill>
                          <a:srgbClr val="C0000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45</a:t>
                      </a:r>
                      <a:endParaRPr lang="ru-RU" sz="1800" b="1">
                        <a:solidFill>
                          <a:srgbClr val="002060"/>
                        </a:solidFill>
                        <a:latin typeface="Circe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98743"/>
                  </a:ext>
                </a:extLst>
              </a:tr>
              <a:tr h="2574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Охват 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84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69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kk-KZ" sz="1800" b="1" kern="1200">
                          <a:solidFill>
                            <a:srgbClr val="002060"/>
                          </a:solidFill>
                          <a:latin typeface="Circe" panose="020B0604020202020204" charset="-52"/>
                        </a:rPr>
                        <a:t>75</a:t>
                      </a:r>
                      <a:endParaRPr lang="ru-RU" sz="1800" b="1" kern="1200">
                        <a:solidFill>
                          <a:srgbClr val="002060"/>
                        </a:solidFill>
                        <a:latin typeface="Circe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850536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CA00CB51-14E6-AEE5-D677-4BBE59BE5309}"/>
              </a:ext>
            </a:extLst>
          </p:cNvPr>
          <p:cNvSpPr txBox="1"/>
          <p:nvPr/>
        </p:nvSpPr>
        <p:spPr>
          <a:xfrm>
            <a:off x="6575338" y="1311799"/>
            <a:ext cx="4811932" cy="888448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  <a:latin typeface="Circe"/>
              </a:rPr>
              <a:t>ИНДЕКС ВОВЛЕЧЕННОСТИ</a:t>
            </a:r>
            <a:endParaRPr lang="en-US" sz="2000">
              <a:solidFill>
                <a:srgbClr val="002060"/>
              </a:solidFill>
              <a:latin typeface="Circe"/>
              <a:sym typeface="Arimo"/>
            </a:endParaRPr>
          </a:p>
          <a:p>
            <a:pPr>
              <a:lnSpc>
                <a:spcPts val="2200"/>
              </a:lnSpc>
              <a:defRPr/>
            </a:pPr>
            <a:endParaRPr lang="ru-RU" sz="2000">
              <a:solidFill>
                <a:srgbClr val="002060"/>
              </a:solidFill>
              <a:latin typeface="Circe"/>
              <a:sym typeface="Arimo Bold"/>
            </a:endParaRPr>
          </a:p>
          <a:p>
            <a:pPr>
              <a:lnSpc>
                <a:spcPts val="2200"/>
              </a:lnSpc>
              <a:defRPr/>
            </a:pPr>
            <a:endParaRPr lang="ru-RU" sz="2000">
              <a:solidFill>
                <a:srgbClr val="002060"/>
              </a:solidFill>
              <a:latin typeface="Circe"/>
              <a:sym typeface="Arimo Bold"/>
            </a:endParaRPr>
          </a:p>
          <a:p>
            <a:pPr>
              <a:lnSpc>
                <a:spcPts val="2200"/>
              </a:lnSpc>
              <a:defRPr/>
            </a:pPr>
            <a:endParaRPr lang="ru-RU" sz="2000">
              <a:solidFill>
                <a:srgbClr val="002060"/>
              </a:solidFill>
              <a:latin typeface="Circe"/>
              <a:sym typeface="Arimo Bold"/>
            </a:endParaRPr>
          </a:p>
          <a:p>
            <a:pPr>
              <a:lnSpc>
                <a:spcPts val="2200"/>
              </a:lnSpc>
              <a:defRPr/>
            </a:pPr>
            <a:endParaRPr lang="ru-RU" sz="2000">
              <a:solidFill>
                <a:srgbClr val="002060"/>
              </a:solidFill>
              <a:latin typeface="Circe"/>
              <a:sym typeface="Arimo Bold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kk-KZ" sz="2000" b="1">
              <a:solidFill>
                <a:srgbClr val="00206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  <a:p>
            <a:pPr lvl="0">
              <a:defRPr/>
            </a:pPr>
            <a:endParaRPr lang="ru-RU" sz="2000" b="1">
              <a:solidFill>
                <a:srgbClr val="C00000"/>
              </a:solidFill>
              <a:latin typeface="Circe"/>
            </a:endParaRPr>
          </a:p>
        </p:txBody>
      </p:sp>
      <p:pic>
        <p:nvPicPr>
          <p:cNvPr id="30" name="object 7">
            <a:extLst>
              <a:ext uri="{FF2B5EF4-FFF2-40B4-BE49-F238E27FC236}">
                <a16:creationId xmlns:a16="http://schemas.microsoft.com/office/drawing/2014/main" id="{A76B5568-27A6-E442-0453-33A71316B3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4731" y="1723634"/>
            <a:ext cx="938327" cy="9534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4D20D85-E476-ADD9-569F-F78C92C7D385}"/>
              </a:ext>
            </a:extLst>
          </p:cNvPr>
          <p:cNvSpPr txBox="1"/>
          <p:nvPr/>
        </p:nvSpPr>
        <p:spPr>
          <a:xfrm>
            <a:off x="6740141" y="1897546"/>
            <a:ext cx="91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Circe" panose="020B0604020202020204" charset="-52"/>
              </a:rPr>
              <a:t>55%</a:t>
            </a:r>
          </a:p>
        </p:txBody>
      </p:sp>
      <p:sp>
        <p:nvSpPr>
          <p:cNvPr id="32" name="Скругленный прямоугольник 11">
            <a:extLst>
              <a:ext uri="{FF2B5EF4-FFF2-40B4-BE49-F238E27FC236}">
                <a16:creationId xmlns:a16="http://schemas.microsoft.com/office/drawing/2014/main" id="{5B5B7B0B-E11B-F5CC-A87F-266F7C989A94}"/>
              </a:ext>
            </a:extLst>
          </p:cNvPr>
          <p:cNvSpPr/>
          <p:nvPr/>
        </p:nvSpPr>
        <p:spPr>
          <a:xfrm>
            <a:off x="7808739" y="1731451"/>
            <a:ext cx="2702267" cy="97025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09120A-362A-169A-C201-8709FC3155B2}"/>
              </a:ext>
            </a:extLst>
          </p:cNvPr>
          <p:cNvSpPr txBox="1"/>
          <p:nvPr/>
        </p:nvSpPr>
        <p:spPr>
          <a:xfrm>
            <a:off x="7766308" y="1781140"/>
            <a:ext cx="2823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tx2">
                    <a:lumMod val="75000"/>
                  </a:schemeClr>
                </a:solidFill>
                <a:latin typeface="Circe" panose="020B0604020202020204" charset="-52"/>
              </a:rPr>
              <a:t>Индекс вовлеченности персонала сектор «Образование»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1F267C-5B3B-4AB7-8A17-5273681DC08B}"/>
              </a:ext>
            </a:extLst>
          </p:cNvPr>
          <p:cNvSpPr txBox="1"/>
          <p:nvPr/>
        </p:nvSpPr>
        <p:spPr>
          <a:xfrm>
            <a:off x="9574280" y="2234343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>
                <a:solidFill>
                  <a:srgbClr val="272598"/>
                </a:solidFill>
                <a:latin typeface="Circe" panose="020B0604020202020204" charset="-52"/>
              </a:rPr>
              <a:t>51%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F73F2204-D4F8-1000-F656-0C53EFE5F92B}"/>
              </a:ext>
            </a:extLst>
          </p:cNvPr>
          <p:cNvSpPr/>
          <p:nvPr/>
        </p:nvSpPr>
        <p:spPr>
          <a:xfrm>
            <a:off x="6683121" y="2848079"/>
            <a:ext cx="978531" cy="953425"/>
          </a:xfrm>
          <a:prstGeom prst="ellipse">
            <a:avLst/>
          </a:prstGeom>
          <a:solidFill>
            <a:srgbClr val="272598"/>
          </a:solidFill>
          <a:ln>
            <a:solidFill>
              <a:srgbClr val="272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n>
                <a:solidFill>
                  <a:srgbClr val="27259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234F85-7766-882C-3760-F8351F172EB8}"/>
              </a:ext>
            </a:extLst>
          </p:cNvPr>
          <p:cNvSpPr txBox="1"/>
          <p:nvPr/>
        </p:nvSpPr>
        <p:spPr>
          <a:xfrm>
            <a:off x="6714505" y="3068236"/>
            <a:ext cx="1295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Circe" panose="020B0604020202020204" charset="-52"/>
              </a:rPr>
              <a:t>67%</a:t>
            </a: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98C14FBF-CAC5-A7C3-1084-64B5FEE32051}"/>
              </a:ext>
            </a:extLst>
          </p:cNvPr>
          <p:cNvSpPr txBox="1"/>
          <p:nvPr/>
        </p:nvSpPr>
        <p:spPr>
          <a:xfrm>
            <a:off x="7828027" y="4082593"/>
            <a:ext cx="279519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индекс </a:t>
            </a:r>
            <a:r>
              <a:rPr lang="en-US" err="1">
                <a:solidFill>
                  <a:srgbClr val="002060"/>
                </a:solidFill>
                <a:latin typeface="Circe"/>
                <a:sym typeface="Arimo Bold"/>
              </a:rPr>
              <a:t>удовлетворе</a:t>
            </a:r>
            <a:r>
              <a:rPr lang="ru-RU" err="1">
                <a:solidFill>
                  <a:srgbClr val="002060"/>
                </a:solidFill>
                <a:latin typeface="Circe"/>
                <a:sym typeface="Arimo Bold"/>
              </a:rPr>
              <a:t>ности</a:t>
            </a: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 </a:t>
            </a:r>
          </a:p>
          <a:p>
            <a:pPr>
              <a:defRPr/>
            </a:pPr>
            <a:r>
              <a:rPr lang="ru-RU" b="1">
                <a:solidFill>
                  <a:srgbClr val="C00000"/>
                </a:solidFill>
                <a:latin typeface="Circe"/>
                <a:sym typeface="Arimo Bold"/>
              </a:rPr>
              <a:t>БИЗНЕС-ПРОЦЕССАМИ</a:t>
            </a:r>
            <a:endParaRPr lang="ru-RU" sz="2000" b="1">
              <a:solidFill>
                <a:srgbClr val="C00000"/>
              </a:solidFill>
              <a:latin typeface="Circe"/>
              <a:sym typeface="Arimo Bold"/>
            </a:endParaRP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373CE783-A189-B1E0-2082-9BD2EDC9171A}"/>
              </a:ext>
            </a:extLst>
          </p:cNvPr>
          <p:cNvSpPr txBox="1"/>
          <p:nvPr/>
        </p:nvSpPr>
        <p:spPr>
          <a:xfrm>
            <a:off x="7814902" y="3127155"/>
            <a:ext cx="269610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индекс </a:t>
            </a:r>
            <a:r>
              <a:rPr lang="en-US" err="1">
                <a:solidFill>
                  <a:srgbClr val="002060"/>
                </a:solidFill>
                <a:latin typeface="Circe"/>
                <a:sym typeface="Arimo Bold"/>
              </a:rPr>
              <a:t>удовлетворе</a:t>
            </a:r>
            <a:r>
              <a:rPr lang="ru-RU" err="1">
                <a:solidFill>
                  <a:srgbClr val="002060"/>
                </a:solidFill>
                <a:latin typeface="Circe"/>
                <a:sym typeface="Arimo Bold"/>
              </a:rPr>
              <a:t>ности</a:t>
            </a: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 </a:t>
            </a:r>
          </a:p>
          <a:p>
            <a:pPr>
              <a:defRPr/>
            </a:pPr>
            <a:r>
              <a:rPr lang="ru-RU" b="1">
                <a:solidFill>
                  <a:srgbClr val="C00000"/>
                </a:solidFill>
                <a:latin typeface="Circe"/>
                <a:sym typeface="Arimo Bold"/>
              </a:rPr>
              <a:t>УСЛОВИЯМИ ТРУДА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23967D4E-E684-0166-6284-B293D039606A}"/>
              </a:ext>
            </a:extLst>
          </p:cNvPr>
          <p:cNvSpPr/>
          <p:nvPr/>
        </p:nvSpPr>
        <p:spPr>
          <a:xfrm>
            <a:off x="6719331" y="3973946"/>
            <a:ext cx="940714" cy="912740"/>
          </a:xfrm>
          <a:prstGeom prst="ellipse">
            <a:avLst/>
          </a:prstGeom>
          <a:solidFill>
            <a:srgbClr val="272598"/>
          </a:solidFill>
          <a:ln>
            <a:solidFill>
              <a:srgbClr val="272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n>
                <a:solidFill>
                  <a:srgbClr val="27259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008152-0738-0AA2-E114-1AE51ABF5D6A}"/>
              </a:ext>
            </a:extLst>
          </p:cNvPr>
          <p:cNvSpPr txBox="1"/>
          <p:nvPr/>
        </p:nvSpPr>
        <p:spPr>
          <a:xfrm>
            <a:off x="6721664" y="4172529"/>
            <a:ext cx="872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Circe" panose="020B0604020202020204" charset="-52"/>
              </a:rPr>
              <a:t>6</a:t>
            </a:r>
            <a:r>
              <a:rPr lang="en-US" sz="2800" b="1">
                <a:solidFill>
                  <a:schemeClr val="bg1"/>
                </a:solidFill>
                <a:latin typeface="Circe" panose="020B0604020202020204" charset="-52"/>
              </a:rPr>
              <a:t>5</a:t>
            </a:r>
            <a:r>
              <a:rPr lang="ru-RU" sz="2800" b="1">
                <a:solidFill>
                  <a:schemeClr val="bg1"/>
                </a:solidFill>
                <a:latin typeface="Circe" panose="020B0604020202020204" charset="-52"/>
              </a:rPr>
              <a:t>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51FDE4-9C90-A9C7-44F4-25475FA7ED55}"/>
              </a:ext>
            </a:extLst>
          </p:cNvPr>
          <p:cNvSpPr txBox="1"/>
          <p:nvPr/>
        </p:nvSpPr>
        <p:spPr>
          <a:xfrm>
            <a:off x="6703301" y="6482964"/>
            <a:ext cx="714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solidFill>
                  <a:schemeClr val="bg1"/>
                </a:solidFill>
                <a:latin typeface="Circe" panose="020B0604020202020204" charset="-52"/>
              </a:rPr>
              <a:t>69%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0EE3D8-031F-7216-2804-AAA6DE58DE93}"/>
              </a:ext>
            </a:extLst>
          </p:cNvPr>
          <p:cNvSpPr txBox="1"/>
          <p:nvPr/>
        </p:nvSpPr>
        <p:spPr>
          <a:xfrm>
            <a:off x="6692397" y="7683206"/>
            <a:ext cx="714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solidFill>
                  <a:schemeClr val="bg1"/>
                </a:solidFill>
                <a:latin typeface="Circe" panose="020B0604020202020204" charset="-52"/>
              </a:rPr>
              <a:t>87</a:t>
            </a:r>
          </a:p>
        </p:txBody>
      </p:sp>
      <p:sp>
        <p:nvSpPr>
          <p:cNvPr id="43" name="TextBox 14">
            <a:extLst>
              <a:ext uri="{FF2B5EF4-FFF2-40B4-BE49-F238E27FC236}">
                <a16:creationId xmlns:a16="http://schemas.microsoft.com/office/drawing/2014/main" id="{E4EF60F1-A55D-D604-D18A-62AE73DB39A1}"/>
              </a:ext>
            </a:extLst>
          </p:cNvPr>
          <p:cNvSpPr txBox="1"/>
          <p:nvPr/>
        </p:nvSpPr>
        <p:spPr>
          <a:xfrm>
            <a:off x="7813702" y="6354143"/>
            <a:ext cx="365222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индекс </a:t>
            </a:r>
            <a:r>
              <a:rPr lang="en-US" err="1">
                <a:solidFill>
                  <a:srgbClr val="002060"/>
                </a:solidFill>
                <a:latin typeface="Circe"/>
                <a:sym typeface="Arimo Bold"/>
              </a:rPr>
              <a:t>удовлетворе</a:t>
            </a:r>
            <a:r>
              <a:rPr lang="ru-RU" err="1">
                <a:solidFill>
                  <a:srgbClr val="002060"/>
                </a:solidFill>
                <a:latin typeface="Circe"/>
                <a:sym typeface="Arimo Bold"/>
              </a:rPr>
              <a:t>ности</a:t>
            </a: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 </a:t>
            </a:r>
          </a:p>
          <a:p>
            <a:pPr>
              <a:defRPr/>
            </a:pPr>
            <a:r>
              <a:rPr lang="ru-RU" b="1">
                <a:solidFill>
                  <a:srgbClr val="C00000"/>
                </a:solidFill>
                <a:latin typeface="Circe"/>
                <a:sym typeface="Arimo Bold"/>
              </a:rPr>
              <a:t>БРЕНДОМ </a:t>
            </a:r>
            <a:r>
              <a:rPr lang="en-US" b="1">
                <a:solidFill>
                  <a:srgbClr val="C00000"/>
                </a:solidFill>
                <a:latin typeface="Circe"/>
                <a:sym typeface="Arimo Bold"/>
              </a:rPr>
              <a:t>ALMAU</a:t>
            </a:r>
            <a:endParaRPr lang="ru-RU" b="1">
              <a:solidFill>
                <a:srgbClr val="C00000"/>
              </a:solidFill>
              <a:latin typeface="Circe"/>
              <a:sym typeface="Arimo Bold"/>
            </a:endParaRPr>
          </a:p>
        </p:txBody>
      </p:sp>
      <p:sp>
        <p:nvSpPr>
          <p:cNvPr id="44" name="TextBox 14">
            <a:extLst>
              <a:ext uri="{FF2B5EF4-FFF2-40B4-BE49-F238E27FC236}">
                <a16:creationId xmlns:a16="http://schemas.microsoft.com/office/drawing/2014/main" id="{F9BAB391-2C23-9F22-4F81-2BBC6122A3BA}"/>
              </a:ext>
            </a:extLst>
          </p:cNvPr>
          <p:cNvSpPr txBox="1"/>
          <p:nvPr/>
        </p:nvSpPr>
        <p:spPr>
          <a:xfrm>
            <a:off x="7766308" y="7320103"/>
            <a:ext cx="418101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индекс совпадения</a:t>
            </a:r>
          </a:p>
          <a:p>
            <a:pPr>
              <a:defRPr/>
            </a:pPr>
            <a:r>
              <a:rPr lang="ru-RU" b="1">
                <a:solidFill>
                  <a:srgbClr val="C00000"/>
                </a:solidFill>
                <a:latin typeface="Circe"/>
                <a:sym typeface="Arimo Bold"/>
              </a:rPr>
              <a:t>ЛИЧНЫХ и КОРПОРАТИВНЫХ ЦЕННОСТЕЙ</a:t>
            </a:r>
          </a:p>
        </p:txBody>
      </p:sp>
      <p:sp>
        <p:nvSpPr>
          <p:cNvPr id="47" name="TextBox 14">
            <a:extLst>
              <a:ext uri="{FF2B5EF4-FFF2-40B4-BE49-F238E27FC236}">
                <a16:creationId xmlns:a16="http://schemas.microsoft.com/office/drawing/2014/main" id="{9BCF8741-3B6C-EC1C-5F61-BCF0254E03AD}"/>
              </a:ext>
            </a:extLst>
          </p:cNvPr>
          <p:cNvSpPr txBox="1"/>
          <p:nvPr/>
        </p:nvSpPr>
        <p:spPr>
          <a:xfrm>
            <a:off x="7813702" y="8552883"/>
            <a:ext cx="365222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индекс</a:t>
            </a:r>
          </a:p>
          <a:p>
            <a:pPr>
              <a:defRPr/>
            </a:pPr>
            <a:r>
              <a:rPr lang="kk-KZ" b="1">
                <a:solidFill>
                  <a:srgbClr val="C00000"/>
                </a:solidFill>
                <a:latin typeface="Circe"/>
                <a:sym typeface="Arimo Bold"/>
              </a:rPr>
              <a:t>ЛОЯЛЬНОСТИ</a:t>
            </a:r>
            <a:endParaRPr lang="ru-RU" sz="2000" b="1">
              <a:solidFill>
                <a:srgbClr val="C00000"/>
              </a:solidFill>
              <a:latin typeface="Circe"/>
              <a:sym typeface="Arimo 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37D270-4D91-2A14-059F-0DE33C98298D}"/>
              </a:ext>
            </a:extLst>
          </p:cNvPr>
          <p:cNvSpPr txBox="1"/>
          <p:nvPr/>
        </p:nvSpPr>
        <p:spPr>
          <a:xfrm>
            <a:off x="162684" y="8375036"/>
            <a:ext cx="6454425" cy="120032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ОПРОС ВОВЛЕЧЕННОСТИ</a:t>
            </a:r>
            <a:r>
              <a:rPr kumimoji="0" lang="ru-RU" b="1" i="0" u="none" strike="noStrike" kern="1200" cap="none" spc="0" normalizeH="0" baseline="0" noProof="0">
                <a:ln>
                  <a:noFill/>
                </a:ln>
                <a:solidFill>
                  <a:srgbClr val="2708C0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: </a:t>
            </a:r>
            <a:r>
              <a:rPr lang="ru-RU" b="1">
                <a:solidFill>
                  <a:srgbClr val="002060"/>
                </a:solidFill>
                <a:latin typeface="Circe" panose="020B0604020202020204" charset="-52"/>
              </a:rPr>
              <a:t>5 марта – 2 апреля 2024г.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irc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>
              <a:solidFill>
                <a:srgbClr val="2708C0"/>
              </a:solidFill>
              <a:latin typeface="Circ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>
              <a:ln>
                <a:noFill/>
              </a:ln>
              <a:solidFill>
                <a:srgbClr val="2708C0"/>
              </a:solidFill>
              <a:effectLst/>
              <a:uLnTx/>
              <a:uFillTx/>
              <a:latin typeface="Circe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FEA87912-C51B-6CD8-1F21-7BCE293FA9F9}"/>
              </a:ext>
            </a:extLst>
          </p:cNvPr>
          <p:cNvSpPr/>
          <p:nvPr/>
        </p:nvSpPr>
        <p:spPr>
          <a:xfrm>
            <a:off x="6721664" y="5095704"/>
            <a:ext cx="940714" cy="912740"/>
          </a:xfrm>
          <a:prstGeom prst="ellipse">
            <a:avLst/>
          </a:prstGeom>
          <a:solidFill>
            <a:srgbClr val="272598"/>
          </a:solidFill>
          <a:ln>
            <a:solidFill>
              <a:srgbClr val="272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n>
                <a:solidFill>
                  <a:srgbClr val="27259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605448-7C29-0EE8-7676-7CC0858E2B9F}"/>
              </a:ext>
            </a:extLst>
          </p:cNvPr>
          <p:cNvSpPr txBox="1"/>
          <p:nvPr/>
        </p:nvSpPr>
        <p:spPr>
          <a:xfrm>
            <a:off x="6723996" y="5294287"/>
            <a:ext cx="106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Circe" panose="020B0604020202020204" charset="-52"/>
              </a:rPr>
              <a:t>69%</a:t>
            </a: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CA292F79-9986-E937-5A70-355D4E91C018}"/>
              </a:ext>
            </a:extLst>
          </p:cNvPr>
          <p:cNvSpPr txBox="1"/>
          <p:nvPr/>
        </p:nvSpPr>
        <p:spPr>
          <a:xfrm>
            <a:off x="7834886" y="5034615"/>
            <a:ext cx="27052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индекс </a:t>
            </a:r>
            <a:r>
              <a:rPr lang="en-US" err="1">
                <a:solidFill>
                  <a:srgbClr val="002060"/>
                </a:solidFill>
                <a:latin typeface="Circe"/>
                <a:sym typeface="Arimo Bold"/>
              </a:rPr>
              <a:t>удовлетворе</a:t>
            </a:r>
            <a:r>
              <a:rPr lang="ru-RU" err="1">
                <a:solidFill>
                  <a:srgbClr val="002060"/>
                </a:solidFill>
                <a:latin typeface="Circe"/>
                <a:sym typeface="Arimo Bold"/>
              </a:rPr>
              <a:t>ности</a:t>
            </a:r>
            <a:r>
              <a:rPr lang="ru-RU">
                <a:solidFill>
                  <a:srgbClr val="002060"/>
                </a:solidFill>
                <a:latin typeface="Circe"/>
                <a:sym typeface="Arimo Bold"/>
              </a:rPr>
              <a:t> </a:t>
            </a:r>
          </a:p>
          <a:p>
            <a:pPr>
              <a:defRPr/>
            </a:pPr>
            <a:r>
              <a:rPr lang="ru-RU" b="1">
                <a:solidFill>
                  <a:srgbClr val="C00000"/>
                </a:solidFill>
                <a:latin typeface="Circe"/>
                <a:sym typeface="Arimo Bold"/>
              </a:rPr>
              <a:t>ВНУТРЕННИМ ВЗАИМОДЕЙСТВИЕМ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4024CBD8-CA10-19BB-2258-258EA7B26DC9}"/>
              </a:ext>
            </a:extLst>
          </p:cNvPr>
          <p:cNvSpPr/>
          <p:nvPr/>
        </p:nvSpPr>
        <p:spPr>
          <a:xfrm>
            <a:off x="6740141" y="6202515"/>
            <a:ext cx="940714" cy="912740"/>
          </a:xfrm>
          <a:prstGeom prst="ellipse">
            <a:avLst/>
          </a:prstGeom>
          <a:solidFill>
            <a:srgbClr val="272598"/>
          </a:solidFill>
          <a:ln>
            <a:solidFill>
              <a:srgbClr val="272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n>
                <a:solidFill>
                  <a:srgbClr val="27259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4634D3-FDAF-5B5B-9CFD-3B4913818487}"/>
              </a:ext>
            </a:extLst>
          </p:cNvPr>
          <p:cNvSpPr txBox="1"/>
          <p:nvPr/>
        </p:nvSpPr>
        <p:spPr>
          <a:xfrm>
            <a:off x="6797065" y="6442042"/>
            <a:ext cx="106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Circe" panose="020B0604020202020204" charset="-52"/>
              </a:rPr>
              <a:t>68%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DC94C2CD-CC79-1EF0-5F5A-A93B55409EB9}"/>
              </a:ext>
            </a:extLst>
          </p:cNvPr>
          <p:cNvSpPr/>
          <p:nvPr/>
        </p:nvSpPr>
        <p:spPr>
          <a:xfrm>
            <a:off x="6739668" y="7323760"/>
            <a:ext cx="940714" cy="912740"/>
          </a:xfrm>
          <a:prstGeom prst="ellipse">
            <a:avLst/>
          </a:prstGeom>
          <a:solidFill>
            <a:srgbClr val="272598"/>
          </a:solidFill>
          <a:ln>
            <a:solidFill>
              <a:srgbClr val="272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n>
                <a:solidFill>
                  <a:srgbClr val="27259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F4DD06-2EC6-E6AC-4EB5-98E4CD734782}"/>
              </a:ext>
            </a:extLst>
          </p:cNvPr>
          <p:cNvSpPr txBox="1"/>
          <p:nvPr/>
        </p:nvSpPr>
        <p:spPr>
          <a:xfrm>
            <a:off x="6808865" y="7549359"/>
            <a:ext cx="106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Circe" panose="020B0604020202020204" charset="-52"/>
              </a:rPr>
              <a:t>87%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4FA5C676-B62D-BA92-3CCC-9B4F4B4FA482}"/>
              </a:ext>
            </a:extLst>
          </p:cNvPr>
          <p:cNvSpPr/>
          <p:nvPr/>
        </p:nvSpPr>
        <p:spPr>
          <a:xfrm>
            <a:off x="6739668" y="8404812"/>
            <a:ext cx="940714" cy="912740"/>
          </a:xfrm>
          <a:prstGeom prst="ellipse">
            <a:avLst/>
          </a:prstGeom>
          <a:solidFill>
            <a:srgbClr val="272598"/>
          </a:solidFill>
          <a:ln>
            <a:solidFill>
              <a:srgbClr val="272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n>
                <a:solidFill>
                  <a:srgbClr val="272598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CBA5E4-2E25-DD17-0A34-8235CA7066D5}"/>
              </a:ext>
            </a:extLst>
          </p:cNvPr>
          <p:cNvSpPr txBox="1"/>
          <p:nvPr/>
        </p:nvSpPr>
        <p:spPr>
          <a:xfrm>
            <a:off x="6808865" y="8630411"/>
            <a:ext cx="106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chemeClr val="bg1"/>
                </a:solidFill>
                <a:latin typeface="Circe" panose="020B0604020202020204" charset="-52"/>
              </a:rPr>
              <a:t>67%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A608AE5-2CA2-724F-1959-59F720984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32" y="8744368"/>
            <a:ext cx="5498824" cy="145191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6B53CD2-48EC-F5D7-9E06-A14523D5CE25}"/>
              </a:ext>
            </a:extLst>
          </p:cNvPr>
          <p:cNvSpPr txBox="1"/>
          <p:nvPr/>
        </p:nvSpPr>
        <p:spPr>
          <a:xfrm>
            <a:off x="11598775" y="1311799"/>
            <a:ext cx="6495216" cy="911788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РЕАЛИЗОВАННЫЕ ПРОЕКТЫ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irce"/>
              <a:ea typeface="+mn-ea"/>
              <a:cs typeface="+mn-cs"/>
            </a:endParaRPr>
          </a:p>
          <a:p>
            <a:pPr marL="81915" lvl="0" indent="-285750">
              <a:buFont typeface="Wingdings" panose="05000000000000000000" pitchFamily="2" charset="2"/>
              <a:buChar char="§"/>
              <a:defRPr/>
            </a:pPr>
            <a:r>
              <a:rPr lang="en-US" b="1">
                <a:solidFill>
                  <a:srgbClr val="002060"/>
                </a:solidFill>
                <a:latin typeface="Circe"/>
              </a:rPr>
              <a:t>HR-Hour</a:t>
            </a:r>
            <a:r>
              <a:rPr lang="ru-RU" b="1">
                <a:solidFill>
                  <a:srgbClr val="002060"/>
                </a:solidFill>
                <a:latin typeface="Circe"/>
              </a:rPr>
              <a:t>:</a:t>
            </a:r>
            <a:r>
              <a:rPr lang="ru-RU">
                <a:solidFill>
                  <a:srgbClr val="002060"/>
                </a:solidFill>
                <a:latin typeface="Circe"/>
              </a:rPr>
              <a:t> </a:t>
            </a:r>
            <a:r>
              <a:rPr lang="en-US">
                <a:solidFill>
                  <a:srgbClr val="002060"/>
                </a:solidFill>
                <a:latin typeface="Circe"/>
              </a:rPr>
              <a:t>10</a:t>
            </a:r>
            <a:r>
              <a:rPr lang="ru-RU">
                <a:solidFill>
                  <a:srgbClr val="002060"/>
                </a:solidFill>
                <a:latin typeface="Circe"/>
              </a:rPr>
              <a:t> часов внутреннего обучения линейных руководителей  </a:t>
            </a:r>
            <a:r>
              <a:rPr lang="en-US">
                <a:solidFill>
                  <a:srgbClr val="002060"/>
                </a:solidFill>
                <a:latin typeface="Circe"/>
              </a:rPr>
              <a:t>HR</a:t>
            </a:r>
            <a:r>
              <a:rPr lang="ru-RU">
                <a:solidFill>
                  <a:srgbClr val="002060"/>
                </a:solidFill>
                <a:latin typeface="Circe"/>
              </a:rPr>
              <a:t>-процесса</a:t>
            </a:r>
            <a:r>
              <a:rPr lang="kk-KZ">
                <a:solidFill>
                  <a:srgbClr val="002060"/>
                </a:solidFill>
                <a:latin typeface="Circe"/>
              </a:rPr>
              <a:t>м</a:t>
            </a:r>
            <a:endParaRPr lang="ru-RU">
              <a:solidFill>
                <a:srgbClr val="002060"/>
              </a:solidFill>
              <a:latin typeface="Circe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ru-RU" b="1">
                <a:solidFill>
                  <a:srgbClr val="002060"/>
                </a:solidFill>
                <a:latin typeface="Circe"/>
              </a:rPr>
              <a:t>Школа деканов </a:t>
            </a:r>
            <a:r>
              <a:rPr lang="en-US" b="1" err="1">
                <a:solidFill>
                  <a:srgbClr val="002060"/>
                </a:solidFill>
                <a:latin typeface="Circe"/>
              </a:rPr>
              <a:t>AlmaU</a:t>
            </a:r>
            <a:r>
              <a:rPr lang="en-US" b="1">
                <a:solidFill>
                  <a:srgbClr val="002060"/>
                </a:solidFill>
                <a:latin typeface="Circe"/>
              </a:rPr>
              <a:t>: </a:t>
            </a:r>
            <a:r>
              <a:rPr lang="ru-RU">
                <a:solidFill>
                  <a:srgbClr val="002060"/>
                </a:solidFill>
                <a:latin typeface="Circe"/>
              </a:rPr>
              <a:t>34 сессии по наращиванию </a:t>
            </a:r>
            <a:r>
              <a:rPr lang="en-US">
                <a:solidFill>
                  <a:srgbClr val="002060"/>
                </a:solidFill>
                <a:latin typeface="Circe"/>
              </a:rPr>
              <a:t>soft-skills</a:t>
            </a:r>
            <a:r>
              <a:rPr lang="kk-KZ">
                <a:solidFill>
                  <a:srgbClr val="002060"/>
                </a:solidFill>
                <a:latin typeface="Circe"/>
              </a:rPr>
              <a:t> персонала</a:t>
            </a:r>
          </a:p>
          <a:p>
            <a:pPr marL="81915" lvl="0" indent="-285750">
              <a:buFont typeface="Wingdings" panose="05000000000000000000" pitchFamily="2" charset="2"/>
              <a:buChar char="§"/>
              <a:defRPr/>
            </a:pPr>
            <a:r>
              <a:rPr lang="ru-RU" b="1">
                <a:solidFill>
                  <a:srgbClr val="002060"/>
                </a:solidFill>
                <a:latin typeface="Circe"/>
              </a:rPr>
              <a:t>Совет молодежи </a:t>
            </a:r>
            <a:r>
              <a:rPr lang="en-US" b="1" err="1">
                <a:solidFill>
                  <a:srgbClr val="002060"/>
                </a:solidFill>
                <a:latin typeface="Circe"/>
              </a:rPr>
              <a:t>AlmaU</a:t>
            </a:r>
            <a:r>
              <a:rPr lang="ru-RU" b="1">
                <a:solidFill>
                  <a:srgbClr val="002060"/>
                </a:solidFill>
                <a:latin typeface="Circe"/>
              </a:rPr>
              <a:t>: </a:t>
            </a:r>
            <a:r>
              <a:rPr lang="ru-RU">
                <a:solidFill>
                  <a:srgbClr val="002060"/>
                </a:solidFill>
                <a:latin typeface="Circe"/>
              </a:rPr>
              <a:t> реализованы проекты «Эко-тимбилдинг», «Кино под открытым небом»</a:t>
            </a:r>
            <a:endParaRPr lang="kk-KZ">
              <a:solidFill>
                <a:srgbClr val="002060"/>
              </a:solidFill>
              <a:latin typeface="Circe"/>
            </a:endParaRPr>
          </a:p>
          <a:p>
            <a:pPr marL="8191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>
                <a:solidFill>
                  <a:srgbClr val="002060"/>
                </a:solidFill>
                <a:latin typeface="Circe"/>
              </a:rPr>
              <a:t>HR-</a:t>
            </a:r>
            <a:r>
              <a:rPr lang="ru-RU" b="1">
                <a:solidFill>
                  <a:srgbClr val="002060"/>
                </a:solidFill>
                <a:latin typeface="Circe"/>
              </a:rPr>
              <a:t>платформа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Peop</a:t>
            </a:r>
            <a:r>
              <a:rPr lang="en-US" b="1" err="1">
                <a:solidFill>
                  <a:srgbClr val="002060"/>
                </a:solidFill>
                <a:latin typeface="Circe"/>
              </a:rPr>
              <a:t>leForce</a:t>
            </a:r>
            <a:r>
              <a:rPr lang="en-US" b="1">
                <a:solidFill>
                  <a:srgbClr val="002060"/>
                </a:solidFill>
                <a:latin typeface="Circe"/>
              </a:rPr>
              <a:t>: </a:t>
            </a:r>
            <a:r>
              <a:rPr lang="kk-KZ">
                <a:solidFill>
                  <a:srgbClr val="002060"/>
                </a:solidFill>
                <a:latin typeface="Circe"/>
              </a:rPr>
              <a:t>л</a:t>
            </a:r>
            <a:r>
              <a:rPr lang="ru-RU" err="1">
                <a:solidFill>
                  <a:srgbClr val="002060"/>
                </a:solidFill>
                <a:latin typeface="Circe"/>
              </a:rPr>
              <a:t>ичный</a:t>
            </a:r>
            <a:r>
              <a:rPr lang="ru-RU">
                <a:solidFill>
                  <a:srgbClr val="002060"/>
                </a:solidFill>
                <a:latin typeface="Circe"/>
              </a:rPr>
              <a:t> кабинет, автоматизация </a:t>
            </a:r>
            <a:r>
              <a:rPr lang="en-US">
                <a:solidFill>
                  <a:srgbClr val="002060"/>
                </a:solidFill>
                <a:latin typeface="Circe"/>
              </a:rPr>
              <a:t>HR</a:t>
            </a:r>
            <a:r>
              <a:rPr lang="ru-RU">
                <a:solidFill>
                  <a:srgbClr val="002060"/>
                </a:solidFill>
                <a:latin typeface="Circe"/>
              </a:rPr>
              <a:t>-процессов, библиотека знаний, единый информационный  и коммуникационный портал</a:t>
            </a:r>
          </a:p>
          <a:p>
            <a:pPr marL="8191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irce"/>
                <a:ea typeface="+mn-ea"/>
                <a:cs typeface="+mn-cs"/>
              </a:rPr>
              <a:t>Грейдирование </a:t>
            </a:r>
            <a:r>
              <a:rPr lang="ru-RU" b="1">
                <a:solidFill>
                  <a:srgbClr val="002060"/>
                </a:solidFill>
                <a:latin typeface="Circe"/>
              </a:rPr>
              <a:t>должностей АУП: </a:t>
            </a:r>
            <a:r>
              <a:rPr lang="ru-RU">
                <a:solidFill>
                  <a:srgbClr val="002060"/>
                </a:solidFill>
                <a:latin typeface="Circe"/>
              </a:rPr>
              <a:t>устранена внутренняя несправедливость заработных плат</a:t>
            </a:r>
          </a:p>
          <a:p>
            <a:pPr marL="8191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b="1" err="1">
                <a:solidFill>
                  <a:srgbClr val="002060"/>
                </a:solidFill>
                <a:latin typeface="Circe"/>
              </a:rPr>
              <a:t>AlmaU</a:t>
            </a:r>
            <a:r>
              <a:rPr lang="en-US" b="1">
                <a:solidFill>
                  <a:srgbClr val="002060"/>
                </a:solidFill>
                <a:latin typeface="Circe"/>
              </a:rPr>
              <a:t> Talent Pool</a:t>
            </a:r>
            <a:r>
              <a:rPr lang="ru-RU" b="1">
                <a:solidFill>
                  <a:srgbClr val="002060"/>
                </a:solidFill>
                <a:latin typeface="Circe"/>
              </a:rPr>
              <a:t>: </a:t>
            </a:r>
            <a:r>
              <a:rPr lang="ru-RU">
                <a:solidFill>
                  <a:srgbClr val="002060"/>
                </a:solidFill>
                <a:latin typeface="Circe"/>
              </a:rPr>
              <a:t>отобрано 24 резервиста</a:t>
            </a:r>
          </a:p>
          <a:p>
            <a:pPr marL="8191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b="1" err="1">
                <a:solidFill>
                  <a:srgbClr val="002060"/>
                </a:solidFill>
                <a:latin typeface="Circe"/>
              </a:rPr>
              <a:t>Менторинг</a:t>
            </a:r>
            <a:r>
              <a:rPr lang="ru-RU" b="1">
                <a:solidFill>
                  <a:srgbClr val="002060"/>
                </a:solidFill>
                <a:latin typeface="Circe"/>
              </a:rPr>
              <a:t>: </a:t>
            </a:r>
            <a:r>
              <a:rPr lang="kk-KZ">
                <a:solidFill>
                  <a:srgbClr val="002060"/>
                </a:solidFill>
                <a:latin typeface="Circe"/>
              </a:rPr>
              <a:t>проведено обучение и сфо</a:t>
            </a:r>
            <a:r>
              <a:rPr lang="ru-RU" err="1">
                <a:solidFill>
                  <a:srgbClr val="002060"/>
                </a:solidFill>
                <a:latin typeface="Circe"/>
              </a:rPr>
              <a:t>рмировано</a:t>
            </a:r>
            <a:r>
              <a:rPr lang="ru-RU">
                <a:solidFill>
                  <a:srgbClr val="002060"/>
                </a:solidFill>
                <a:latin typeface="Circe"/>
              </a:rPr>
              <a:t> 24 пары </a:t>
            </a:r>
            <a:r>
              <a:rPr lang="ru-RU" err="1">
                <a:solidFill>
                  <a:srgbClr val="002060"/>
                </a:solidFill>
                <a:latin typeface="Circe"/>
              </a:rPr>
              <a:t>менти</a:t>
            </a:r>
            <a:r>
              <a:rPr lang="ru-RU">
                <a:solidFill>
                  <a:srgbClr val="002060"/>
                </a:solidFill>
                <a:latin typeface="Circe"/>
              </a:rPr>
              <a:t>-ментор, организованы супервизия и Клуб менторов  </a:t>
            </a:r>
          </a:p>
          <a:p>
            <a:pPr marL="8191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b="1">
                <a:solidFill>
                  <a:srgbClr val="002060"/>
                </a:solidFill>
                <a:latin typeface="Circe"/>
              </a:rPr>
              <a:t>Аттестация персонала: </a:t>
            </a:r>
            <a:r>
              <a:rPr lang="ru-RU">
                <a:solidFill>
                  <a:srgbClr val="002060"/>
                </a:solidFill>
                <a:latin typeface="Circe"/>
              </a:rPr>
              <a:t>95% персонала успешно прошли аттестацию</a:t>
            </a:r>
          </a:p>
          <a:p>
            <a:pPr marL="81915" lvl="0" indent="-285750">
              <a:buFont typeface="Wingdings" panose="05000000000000000000" pitchFamily="2" charset="2"/>
              <a:buChar char="§"/>
              <a:defRPr/>
            </a:pPr>
            <a:r>
              <a:rPr lang="ru-RU" b="1">
                <a:solidFill>
                  <a:srgbClr val="002060"/>
                </a:solidFill>
                <a:latin typeface="Circe"/>
              </a:rPr>
              <a:t>ККК: </a:t>
            </a:r>
            <a:r>
              <a:rPr lang="ru-RU">
                <a:solidFill>
                  <a:srgbClr val="002060"/>
                </a:solidFill>
                <a:latin typeface="Circe"/>
              </a:rPr>
              <a:t>июль-август 2024г.</a:t>
            </a:r>
          </a:p>
          <a:p>
            <a:pPr lvl="0">
              <a:defRPr/>
            </a:pPr>
            <a:r>
              <a:rPr lang="ru-RU" sz="1050" b="1">
                <a:solidFill>
                  <a:srgbClr val="C00000"/>
                </a:solidFill>
                <a:latin typeface="Circe"/>
              </a:rPr>
              <a:t>   </a:t>
            </a:r>
          </a:p>
          <a:p>
            <a:pPr lvl="0">
              <a:defRPr/>
            </a:pPr>
            <a:r>
              <a:rPr lang="ru-RU" b="1">
                <a:solidFill>
                  <a:srgbClr val="C00000"/>
                </a:solidFill>
                <a:latin typeface="Circe"/>
              </a:rPr>
              <a:t>ПЛАНЫ НА 2024-2025 УЧЕБНЫЙ ГОД: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>
                <a:solidFill>
                  <a:srgbClr val="002060"/>
                </a:solidFill>
                <a:latin typeface="Circe"/>
              </a:rPr>
              <a:t>Культура социального благополучия сотрудников: </a:t>
            </a:r>
            <a:r>
              <a:rPr lang="ru-RU">
                <a:solidFill>
                  <a:srgbClr val="002060"/>
                </a:solidFill>
                <a:latin typeface="Circe"/>
              </a:rPr>
              <a:t>разработка и реализация проекта по </a:t>
            </a:r>
            <a:r>
              <a:rPr lang="en-US">
                <a:solidFill>
                  <a:srgbClr val="002060"/>
                </a:solidFill>
                <a:latin typeface="Circe"/>
              </a:rPr>
              <a:t>Wellbeing</a:t>
            </a:r>
            <a:endParaRPr lang="ru-RU">
              <a:solidFill>
                <a:srgbClr val="002060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>
                <a:solidFill>
                  <a:srgbClr val="002060"/>
                </a:solidFill>
                <a:latin typeface="Circe"/>
              </a:rPr>
              <a:t>Мотивация: </a:t>
            </a:r>
            <a:r>
              <a:rPr lang="ru-RU">
                <a:solidFill>
                  <a:srgbClr val="002060"/>
                </a:solidFill>
                <a:latin typeface="Circe"/>
              </a:rPr>
              <a:t>ежегодное участие в Обзоре заработных плат, концепция по укреплению </a:t>
            </a:r>
            <a:r>
              <a:rPr lang="en-US">
                <a:solidFill>
                  <a:srgbClr val="002060"/>
                </a:solidFill>
                <a:latin typeface="Circe"/>
              </a:rPr>
              <a:t>HR</a:t>
            </a:r>
            <a:r>
              <a:rPr lang="ru-RU">
                <a:solidFill>
                  <a:srgbClr val="002060"/>
                </a:solidFill>
                <a:latin typeface="Circe"/>
              </a:rPr>
              <a:t>-бренда, о</a:t>
            </a:r>
            <a:r>
              <a:rPr lang="ru-RU" sz="1800">
                <a:solidFill>
                  <a:srgbClr val="002060"/>
                </a:solidFill>
                <a:latin typeface="Circe"/>
              </a:rPr>
              <a:t>ценка и </a:t>
            </a:r>
            <a:r>
              <a:rPr lang="en-US" sz="1800">
                <a:solidFill>
                  <a:srgbClr val="002060"/>
                </a:solidFill>
                <a:latin typeface="Circe"/>
              </a:rPr>
              <a:t>KPI</a:t>
            </a:r>
            <a:r>
              <a:rPr lang="ru-RU">
                <a:solidFill>
                  <a:srgbClr val="002060"/>
                </a:solidFill>
                <a:latin typeface="Circe"/>
              </a:rPr>
              <a:t> (</a:t>
            </a:r>
            <a:r>
              <a:rPr lang="ru-RU" sz="1800">
                <a:solidFill>
                  <a:srgbClr val="002060"/>
                </a:solidFill>
                <a:latin typeface="Circe"/>
              </a:rPr>
              <a:t>обучение постановке целей по </a:t>
            </a:r>
            <a:r>
              <a:rPr lang="en-US" sz="1800">
                <a:solidFill>
                  <a:srgbClr val="002060"/>
                </a:solidFill>
                <a:latin typeface="Circe"/>
              </a:rPr>
              <a:t>SMART</a:t>
            </a:r>
            <a:r>
              <a:rPr lang="ru-RU" sz="1800">
                <a:solidFill>
                  <a:srgbClr val="002060"/>
                </a:solidFill>
                <a:latin typeface="Circe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>
                <a:solidFill>
                  <a:srgbClr val="002060"/>
                </a:solidFill>
                <a:latin typeface="Circe"/>
              </a:rPr>
              <a:t>Обучение и развитие персонала: </a:t>
            </a:r>
          </a:p>
          <a:p>
            <a:pPr>
              <a:defRPr/>
            </a:pPr>
            <a:r>
              <a:rPr lang="kk-KZ">
                <a:solidFill>
                  <a:srgbClr val="002060"/>
                </a:solidFill>
                <a:latin typeface="Circe"/>
              </a:rPr>
              <a:t>       специалисты:</a:t>
            </a:r>
            <a:r>
              <a:rPr lang="kk-KZ" b="1">
                <a:solidFill>
                  <a:srgbClr val="002060"/>
                </a:solidFill>
                <a:latin typeface="Circe"/>
              </a:rPr>
              <a:t> </a:t>
            </a:r>
            <a:r>
              <a:rPr lang="kk-KZ">
                <a:solidFill>
                  <a:srgbClr val="002060"/>
                </a:solidFill>
                <a:latin typeface="Circe"/>
              </a:rPr>
              <a:t>формирование </a:t>
            </a:r>
            <a:r>
              <a:rPr lang="ru-RU">
                <a:solidFill>
                  <a:srgbClr val="002060"/>
                </a:solidFill>
                <a:latin typeface="Circe"/>
              </a:rPr>
              <a:t>Плана по обучению в</a:t>
            </a:r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</a:rPr>
              <a:t>       соответствии с корпоративной Моделью компетенций и</a:t>
            </a:r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</a:rPr>
              <a:t>      Индивидуальными планами развития</a:t>
            </a:r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</a:rPr>
              <a:t>      топ-менеджмент и линейные руководители: программа</a:t>
            </a:r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Circe"/>
              </a:rPr>
              <a:t>       развития лидерства, ключевых компетенций и </a:t>
            </a:r>
            <a:r>
              <a:rPr lang="en-US">
                <a:solidFill>
                  <a:srgbClr val="002060"/>
                </a:solidFill>
                <a:latin typeface="Circe"/>
              </a:rPr>
              <a:t>HR</a:t>
            </a:r>
            <a:r>
              <a:rPr lang="ru-RU">
                <a:solidFill>
                  <a:srgbClr val="002060"/>
                </a:solidFill>
                <a:latin typeface="Circe"/>
              </a:rPr>
              <a:t>-  навыков</a:t>
            </a:r>
            <a:endParaRPr lang="en-US">
              <a:solidFill>
                <a:srgbClr val="002060"/>
              </a:solidFill>
              <a:latin typeface="Circe"/>
            </a:endParaRPr>
          </a:p>
          <a:p>
            <a:pPr>
              <a:defRPr/>
            </a:pPr>
            <a:endParaRPr kumimoji="0" lang="ru-RU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irce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48841B-DA83-44F6-D4AF-A1B13243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60391" y="983909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68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FAEDEB-F2F9-0EC3-BBD9-CE0FEDAD3D80}"/>
              </a:ext>
            </a:extLst>
          </p:cNvPr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A1660C1-F43C-EA17-2555-8AE90F8530A3}"/>
                </a:ext>
              </a:extLst>
            </p:cNvPr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24CCD2D-EC07-756A-BD3E-B35E58B4AFA3}"/>
                </a:ext>
              </a:extLst>
            </p:cNvPr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F5E3BFB-06E1-95E4-D7B5-6DDD9933B296}"/>
              </a:ext>
            </a:extLst>
          </p:cNvPr>
          <p:cNvSpPr txBox="1"/>
          <p:nvPr/>
        </p:nvSpPr>
        <p:spPr>
          <a:xfrm>
            <a:off x="255488" y="-131842"/>
            <a:ext cx="18549160" cy="12323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611"/>
              </a:lnSpc>
            </a:pPr>
            <a:r>
              <a:rPr lang="ru-RU" sz="28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РАЗВИТИЕ ППС – Программы ИРО: </a:t>
            </a:r>
          </a:p>
          <a:p>
            <a:pPr>
              <a:lnSpc>
                <a:spcPts val="4611"/>
              </a:lnSpc>
            </a:pPr>
            <a:r>
              <a:rPr lang="ru-RU" sz="2800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ИТОГИ ЗА 2023-2024  И  ПЛАНЫ НА  2024-2025 </a:t>
            </a:r>
          </a:p>
        </p:txBody>
      </p:sp>
      <p:pic>
        <p:nvPicPr>
          <p:cNvPr id="8" name="Рисунок 7" descr="Изображение выглядит как одежда, человек, в помещении, люди&#10;&#10;Автоматически созданное описание">
            <a:extLst>
              <a:ext uri="{FF2B5EF4-FFF2-40B4-BE49-F238E27FC236}">
                <a16:creationId xmlns:a16="http://schemas.microsoft.com/office/drawing/2014/main" id="{188F9688-8F2C-666A-316D-CAB62E851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7" y="1183773"/>
            <a:ext cx="3982871" cy="2330050"/>
          </a:xfrm>
          <a:prstGeom prst="rect">
            <a:avLst/>
          </a:prstGeom>
        </p:spPr>
      </p:pic>
      <p:sp>
        <p:nvSpPr>
          <p:cNvPr id="12" name="TextBox 21">
            <a:extLst>
              <a:ext uri="{FF2B5EF4-FFF2-40B4-BE49-F238E27FC236}">
                <a16:creationId xmlns:a16="http://schemas.microsoft.com/office/drawing/2014/main" id="{DB3051EB-DD58-7ABE-CBC9-90C4F5304CB8}"/>
              </a:ext>
            </a:extLst>
          </p:cNvPr>
          <p:cNvSpPr txBox="1"/>
          <p:nvPr/>
        </p:nvSpPr>
        <p:spPr>
          <a:xfrm>
            <a:off x="-82756" y="3749634"/>
            <a:ext cx="4583532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ORIENTATION WEEK </a:t>
            </a:r>
            <a:b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</a:br>
            <a: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21-24 </a:t>
            </a:r>
            <a:r>
              <a:rPr lang="en-US" sz="2000" b="1" err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августа</a:t>
            </a:r>
            <a: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 2023 г. </a:t>
            </a:r>
            <a:endParaRPr lang="en-US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  <a:sym typeface="Circe Bold"/>
            </a:endParaRPr>
          </a:p>
        </p:txBody>
      </p:sp>
      <p:pic>
        <p:nvPicPr>
          <p:cNvPr id="17" name="Рисунок 16" descr="Изображение выглядит как одежда, человек, женщина, джинсы&#10;&#10;Автоматически созданное описание">
            <a:extLst>
              <a:ext uri="{FF2B5EF4-FFF2-40B4-BE49-F238E27FC236}">
                <a16:creationId xmlns:a16="http://schemas.microsoft.com/office/drawing/2014/main" id="{BABFBAD3-5468-6E83-8EEB-FFEDF23E2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69" y="1184848"/>
            <a:ext cx="2783575" cy="2328974"/>
          </a:xfrm>
          <a:prstGeom prst="rect">
            <a:avLst/>
          </a:prstGeom>
        </p:spPr>
      </p:pic>
      <p:sp>
        <p:nvSpPr>
          <p:cNvPr id="20" name="TextBox 21">
            <a:extLst>
              <a:ext uri="{FF2B5EF4-FFF2-40B4-BE49-F238E27FC236}">
                <a16:creationId xmlns:a16="http://schemas.microsoft.com/office/drawing/2014/main" id="{5F15BF69-08C9-9CA2-D792-A26EF48CA122}"/>
              </a:ext>
            </a:extLst>
          </p:cNvPr>
          <p:cNvSpPr txBox="1"/>
          <p:nvPr/>
        </p:nvSpPr>
        <p:spPr>
          <a:xfrm>
            <a:off x="3269784" y="3766952"/>
            <a:ext cx="540414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ППС </a:t>
            </a:r>
            <a:r>
              <a:rPr lang="en-US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PARTY</a:t>
            </a:r>
            <a:b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</a:br>
            <a: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8 </a:t>
            </a: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ноябрь</a:t>
            </a:r>
            <a:r>
              <a:rPr lang="en-US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 2023 г.</a:t>
            </a:r>
            <a:endParaRPr lang="en-US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</a:endParaRPr>
          </a:p>
        </p:txBody>
      </p:sp>
      <p:pic>
        <p:nvPicPr>
          <p:cNvPr id="24" name="Picture 2" descr=" О результатах внутривузовского этапа конкурса на присвоение звания «Лучший преподаватель вуза-2023»">
            <a:extLst>
              <a:ext uri="{FF2B5EF4-FFF2-40B4-BE49-F238E27FC236}">
                <a16:creationId xmlns:a16="http://schemas.microsoft.com/office/drawing/2014/main" id="{10722C87-354F-0F9A-CE64-9EDB9B7A2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47" y="1183772"/>
            <a:ext cx="4444372" cy="23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1">
            <a:extLst>
              <a:ext uri="{FF2B5EF4-FFF2-40B4-BE49-F238E27FC236}">
                <a16:creationId xmlns:a16="http://schemas.microsoft.com/office/drawing/2014/main" id="{DB3BC2AC-3536-857B-B024-DF8D858D1CBB}"/>
              </a:ext>
            </a:extLst>
          </p:cNvPr>
          <p:cNvSpPr txBox="1"/>
          <p:nvPr/>
        </p:nvSpPr>
        <p:spPr>
          <a:xfrm>
            <a:off x="7442939" y="3753785"/>
            <a:ext cx="5404147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Конкурс «Лучший преподаватель вуза-2023» </a:t>
            </a:r>
          </a:p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(внутривузовский этап) </a:t>
            </a:r>
            <a:b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</a:b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1-10 ноября 2023 г.</a:t>
            </a:r>
          </a:p>
          <a:p>
            <a:pPr algn="ctr">
              <a:lnSpc>
                <a:spcPts val="2000"/>
              </a:lnSpc>
            </a:pPr>
            <a:endParaRPr lang="ru-RU" sz="800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</a:endParaRPr>
          </a:p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Конкурс «Лучший преподаватель </a:t>
            </a:r>
            <a:endParaRPr lang="ru-RU" sz="2000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  <a:sym typeface="Circe Bold"/>
            </a:endParaRPr>
          </a:p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ALMAU-2023»</a:t>
            </a:r>
            <a:b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</a:b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1 ноября-10 декабря 2023 г.</a:t>
            </a:r>
            <a:endParaRPr lang="ru-RU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EC27F4F8-69EC-AB63-C6C2-A730777AA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344" y="1190739"/>
            <a:ext cx="4664165" cy="232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21">
            <a:extLst>
              <a:ext uri="{FF2B5EF4-FFF2-40B4-BE49-F238E27FC236}">
                <a16:creationId xmlns:a16="http://schemas.microsoft.com/office/drawing/2014/main" id="{8DD3B91D-AA88-5BC0-0366-4BBFB1DCAFD3}"/>
              </a:ext>
            </a:extLst>
          </p:cNvPr>
          <p:cNvSpPr txBox="1"/>
          <p:nvPr/>
        </p:nvSpPr>
        <p:spPr>
          <a:xfrm>
            <a:off x="12653891" y="3770949"/>
            <a:ext cx="5404147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Научная Зимняя школа AlmaU-2024: «Экспериментальные методы в общественных науках» </a:t>
            </a: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8-13 января 2024 г.</a:t>
            </a:r>
            <a:endParaRPr lang="ru-RU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  <a:sym typeface="Circe Bold"/>
            </a:endParaRPr>
          </a:p>
        </p:txBody>
      </p:sp>
      <p:pic>
        <p:nvPicPr>
          <p:cNvPr id="34" name="Рисунок 33" descr="Изображение выглядит как одежда, в помещении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1E5D374-601A-9114-7050-D64DFDDE7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3" y="5741865"/>
            <a:ext cx="4116816" cy="2853476"/>
          </a:xfrm>
          <a:prstGeom prst="rect">
            <a:avLst/>
          </a:prstGeom>
        </p:spPr>
      </p:pic>
      <p:sp>
        <p:nvSpPr>
          <p:cNvPr id="36" name="TextBox 21">
            <a:extLst>
              <a:ext uri="{FF2B5EF4-FFF2-40B4-BE49-F238E27FC236}">
                <a16:creationId xmlns:a16="http://schemas.microsoft.com/office/drawing/2014/main" id="{F7FAD7D5-8F21-A038-6F24-D8FF2A493AAD}"/>
              </a:ext>
            </a:extLst>
          </p:cNvPr>
          <p:cNvSpPr txBox="1"/>
          <p:nvPr/>
        </p:nvSpPr>
        <p:spPr>
          <a:xfrm>
            <a:off x="90628" y="8819554"/>
            <a:ext cx="458596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Весенней школы AlmaU-2024: «Инклюзивное образование: от основ к продвинутым методам»</a:t>
            </a:r>
            <a:b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</a:b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20-25 мая 2024 г.</a:t>
            </a:r>
            <a:endParaRPr lang="ru-RU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</a:endParaRPr>
          </a:p>
        </p:txBody>
      </p:sp>
      <p:pic>
        <p:nvPicPr>
          <p:cNvPr id="38" name="Picture 2" descr=" Летняя школа AlmaU-2024: Powered by research – как исследования меняют образование?">
            <a:extLst>
              <a:ext uri="{FF2B5EF4-FFF2-40B4-BE49-F238E27FC236}">
                <a16:creationId xmlns:a16="http://schemas.microsoft.com/office/drawing/2014/main" id="{2DCEC4D1-EF8F-69AE-A75D-16740BAB8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80" y="5730435"/>
            <a:ext cx="4319767" cy="28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21">
            <a:extLst>
              <a:ext uri="{FF2B5EF4-FFF2-40B4-BE49-F238E27FC236}">
                <a16:creationId xmlns:a16="http://schemas.microsoft.com/office/drawing/2014/main" id="{7E895E79-C488-40A8-2BB7-7D09BE9AFA97}"/>
              </a:ext>
            </a:extLst>
          </p:cNvPr>
          <p:cNvSpPr txBox="1"/>
          <p:nvPr/>
        </p:nvSpPr>
        <p:spPr>
          <a:xfrm>
            <a:off x="4516690" y="8763804"/>
            <a:ext cx="540414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Летняя школа AlmaU-2024: </a:t>
            </a:r>
            <a:r>
              <a:rPr lang="ru-RU" sz="2000" err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Powered</a:t>
            </a: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 </a:t>
            </a:r>
            <a:r>
              <a:rPr lang="ru-RU" sz="2000" err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by</a:t>
            </a: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 </a:t>
            </a:r>
            <a:r>
              <a:rPr lang="ru-RU" sz="2000" err="1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research</a:t>
            </a:r>
            <a:r>
              <a:rPr lang="ru-RU" sz="2000">
                <a:solidFill>
                  <a:srgbClr val="004282"/>
                </a:solidFill>
                <a:latin typeface="Circe"/>
                <a:ea typeface="Circe Bold"/>
                <a:cs typeface="Circe Bold"/>
                <a:sym typeface="Circe Bold"/>
              </a:rPr>
              <a:t> – как исследования меняют образование? </a:t>
            </a:r>
          </a:p>
          <a:p>
            <a:pPr algn="ctr">
              <a:lnSpc>
                <a:spcPts val="2000"/>
              </a:lnSpc>
            </a:pPr>
            <a:r>
              <a:rPr lang="ru-RU" sz="2000" b="1">
                <a:solidFill>
                  <a:srgbClr val="004282"/>
                </a:solidFill>
                <a:latin typeface="Circe"/>
                <a:ea typeface="Circe Bold"/>
                <a:cs typeface="Circe Bold"/>
              </a:rPr>
              <a:t>27 июля-3 августа 2024 г.</a:t>
            </a:r>
            <a:endParaRPr lang="ru-RU" sz="2000" b="1">
              <a:solidFill>
                <a:srgbClr val="004282"/>
              </a:solidFill>
              <a:latin typeface="Circe" panose="020B0604020202020204" charset="-52"/>
              <a:ea typeface="Circe Bold"/>
              <a:cs typeface="Circe Bold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1CD6203D-B82B-17D4-F5DE-9602D4BDE738}"/>
              </a:ext>
            </a:extLst>
          </p:cNvPr>
          <p:cNvCxnSpPr>
            <a:cxnSpLocks/>
          </p:cNvCxnSpPr>
          <p:nvPr/>
        </p:nvCxnSpPr>
        <p:spPr>
          <a:xfrm flipH="1">
            <a:off x="9878942" y="5731850"/>
            <a:ext cx="14654" cy="4534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35">
            <a:extLst>
              <a:ext uri="{FF2B5EF4-FFF2-40B4-BE49-F238E27FC236}">
                <a16:creationId xmlns:a16="http://schemas.microsoft.com/office/drawing/2014/main" id="{BA5C0D28-FC0A-6299-412E-AA565456482C}"/>
              </a:ext>
            </a:extLst>
          </p:cNvPr>
          <p:cNvSpPr/>
          <p:nvPr/>
        </p:nvSpPr>
        <p:spPr>
          <a:xfrm>
            <a:off x="10383698" y="5652502"/>
            <a:ext cx="6198331" cy="742767"/>
          </a:xfrm>
          <a:prstGeom prst="rect">
            <a:avLst/>
          </a:prstGeom>
          <a:solidFill>
            <a:srgbClr val="014282"/>
          </a:solidFill>
        </p:spPr>
        <p:txBody>
          <a:bodyPr lIns="91440" tIns="45720" rIns="91440" bIns="45720" anchor="t"/>
          <a:lstStyle/>
          <a:p>
            <a:pPr algn="ctr"/>
            <a:r>
              <a:rPr lang="ru-RU" sz="2800" b="1">
                <a:solidFill>
                  <a:schemeClr val="bg1"/>
                </a:solidFill>
                <a:ea typeface="Calibri"/>
                <a:cs typeface="Calibri"/>
              </a:rPr>
              <a:t>    </a:t>
            </a:r>
            <a:r>
              <a:rPr lang="ru-RU" sz="2600" b="1">
                <a:solidFill>
                  <a:schemeClr val="bg1"/>
                </a:solidFill>
                <a:latin typeface="Circe Bold" panose="020B0604020202020204" charset="-52"/>
                <a:ea typeface="Calibri"/>
                <a:cs typeface="Calibri"/>
              </a:rPr>
              <a:t>План на 2024-2025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BC73AC-D3CB-C990-5E42-6C3EDE20F3F3}"/>
              </a:ext>
            </a:extLst>
          </p:cNvPr>
          <p:cNvSpPr txBox="1"/>
          <p:nvPr/>
        </p:nvSpPr>
        <p:spPr>
          <a:xfrm>
            <a:off x="10470527" y="6485799"/>
            <a:ext cx="7608658" cy="3289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>
                <a:solidFill>
                  <a:srgbClr val="002060"/>
                </a:solidFill>
                <a:latin typeface="Circe"/>
                <a:ea typeface="Calibri"/>
                <a:cs typeface="Times New Roman"/>
              </a:rPr>
              <a:t>Ориентационная неделя для ППС;</a:t>
            </a:r>
            <a:endParaRPr lang="ru-RU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>
                <a:solidFill>
                  <a:srgbClr val="002060"/>
                </a:solidFill>
                <a:latin typeface="Circe"/>
                <a:ea typeface="Calibri"/>
                <a:cs typeface="Times New Roman"/>
              </a:rPr>
              <a:t>Школы (осенняя, зимняя, весенняя, летняя);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>
                <a:solidFill>
                  <a:srgbClr val="002060"/>
                </a:solidFill>
                <a:latin typeface="Circe"/>
                <a:ea typeface="Calibri"/>
                <a:cs typeface="Times New Roman"/>
              </a:rPr>
              <a:t>Конкурсы (Лучший преподаватель вуза-2024; </a:t>
            </a:r>
            <a:br>
              <a:rPr lang="ru-RU">
                <a:solidFill>
                  <a:srgbClr val="002060"/>
                </a:solidFill>
                <a:latin typeface="Circe"/>
                <a:ea typeface="Calibri"/>
                <a:cs typeface="Times New Roman"/>
              </a:rPr>
            </a:br>
            <a:r>
              <a:rPr lang="ru-RU">
                <a:solidFill>
                  <a:srgbClr val="002060"/>
                </a:solidFill>
                <a:latin typeface="Circe"/>
                <a:ea typeface="Calibri"/>
                <a:cs typeface="Times New Roman"/>
              </a:rPr>
              <a:t>Лучший преподаватель AlmaU-2024);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>
                <a:solidFill>
                  <a:srgbClr val="002060"/>
                </a:solidFill>
                <a:latin typeface="Circe"/>
                <a:ea typeface="Calibri"/>
                <a:cs typeface="Times New Roman"/>
              </a:rPr>
              <a:t>Школа деканов;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>
                <a:solidFill>
                  <a:srgbClr val="002060"/>
                </a:solidFill>
                <a:latin typeface="Circe"/>
                <a:ea typeface="Calibri"/>
                <a:cs typeface="Times New Roman"/>
              </a:rPr>
              <a:t>ППС PARTY;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>
                <a:solidFill>
                  <a:srgbClr val="002060"/>
                </a:solidFill>
                <a:latin typeface="Circe"/>
                <a:ea typeface="Calibri"/>
                <a:cs typeface="Times New Roman"/>
              </a:rPr>
              <a:t>Клуб ректоров (4-е заседание в г. Бишкек, 5-е заседание в г. Душанбе);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>
                <a:solidFill>
                  <a:srgbClr val="002060"/>
                </a:solidFill>
                <a:latin typeface="Circe"/>
                <a:ea typeface="Calibri"/>
                <a:cs typeface="Times New Roman"/>
              </a:rPr>
              <a:t>МВА "Менеджмент в образовании"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0D19E7-5FAA-00B6-9567-E5DA46AE2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85909" y="9683128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98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ФИНАНСОВАЯ УСТОЙЧИВОСТЬ 2023-2024 ГГ. </a:t>
            </a:r>
            <a:endParaRPr lang="en-US" sz="3293" spc="-138">
              <a:solidFill>
                <a:srgbClr val="FFFFFF"/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F96B945-05B0-643B-A723-0DD0443D111E}"/>
              </a:ext>
            </a:extLst>
          </p:cNvPr>
          <p:cNvGrpSpPr/>
          <p:nvPr/>
        </p:nvGrpSpPr>
        <p:grpSpPr>
          <a:xfrm>
            <a:off x="986828" y="1539990"/>
            <a:ext cx="16058160" cy="8459117"/>
            <a:chOff x="657885" y="1026660"/>
            <a:chExt cx="9490955" cy="5639411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761EC90A-2047-C9F8-E1A0-42426F0693C6}"/>
                </a:ext>
              </a:extLst>
            </p:cNvPr>
            <p:cNvGrpSpPr/>
            <p:nvPr/>
          </p:nvGrpSpPr>
          <p:grpSpPr>
            <a:xfrm>
              <a:off x="1585865" y="1026660"/>
              <a:ext cx="8562975" cy="5482782"/>
              <a:chOff x="-516841" y="1278566"/>
              <a:chExt cx="7399885" cy="4500044"/>
            </a:xfrm>
          </p:grpSpPr>
          <p:graphicFrame>
            <p:nvGraphicFramePr>
              <p:cNvPr id="10" name="Диаграмма 9">
                <a:extLst>
                  <a:ext uri="{FF2B5EF4-FFF2-40B4-BE49-F238E27FC236}">
                    <a16:creationId xmlns:a16="http://schemas.microsoft.com/office/drawing/2014/main" id="{AE4F0273-6226-1263-D436-E0521485EC0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20108407"/>
                  </p:ext>
                </p:extLst>
              </p:nvPr>
            </p:nvGraphicFramePr>
            <p:xfrm>
              <a:off x="-516841" y="1278566"/>
              <a:ext cx="7399885" cy="450004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B897FEEB-0602-702D-8C85-21D12BE6B8CC}"/>
                  </a:ext>
                </a:extLst>
              </p:cNvPr>
              <p:cNvSpPr/>
              <p:nvPr/>
            </p:nvSpPr>
            <p:spPr>
              <a:xfrm>
                <a:off x="4438401" y="1876426"/>
                <a:ext cx="2314825" cy="3902184"/>
              </a:xfrm>
              <a:prstGeom prst="roundRect">
                <a:avLst/>
              </a:prstGeom>
              <a:solidFill>
                <a:schemeClr val="accent1">
                  <a:alpha val="0"/>
                </a:schemeClr>
              </a:solidFill>
              <a:ln w="9525"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7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378C53-8EC0-B4D9-C659-81409B02644F}"/>
                  </a:ext>
                </a:extLst>
              </p:cNvPr>
              <p:cNvSpPr txBox="1"/>
              <p:nvPr/>
            </p:nvSpPr>
            <p:spPr>
              <a:xfrm>
                <a:off x="2980576" y="4765091"/>
                <a:ext cx="1675618" cy="1852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ru-RU" sz="1600" i="1">
                    <a:solidFill>
                      <a:srgbClr val="4D9563"/>
                    </a:solidFill>
                    <a:latin typeface="Circe" panose="020B0604020202020204" charset="-52"/>
                  </a:rPr>
                  <a:t>(</a:t>
                </a:r>
                <a:r>
                  <a:rPr lang="en-US" sz="1600" i="1">
                    <a:solidFill>
                      <a:srgbClr val="4D9563"/>
                    </a:solidFill>
                    <a:latin typeface="Circe" panose="020B0604020202020204" charset="-52"/>
                  </a:rPr>
                  <a:t>300+ </a:t>
                </a:r>
                <a:r>
                  <a:rPr lang="ru-RU" sz="1600" i="1">
                    <a:solidFill>
                      <a:srgbClr val="4D9563"/>
                    </a:solidFill>
                    <a:latin typeface="Circe" panose="020B0604020202020204" charset="-52"/>
                  </a:rPr>
                  <a:t>млн </a:t>
                </a:r>
                <a:r>
                  <a:rPr lang="en-US" sz="1600" i="1">
                    <a:solidFill>
                      <a:srgbClr val="4D9563"/>
                    </a:solidFill>
                    <a:latin typeface="Circe" panose="020B0604020202020204" charset="-52"/>
                  </a:rPr>
                  <a:t>TB</a:t>
                </a:r>
                <a:r>
                  <a:rPr lang="ru-RU" sz="1600" i="1">
                    <a:solidFill>
                      <a:srgbClr val="4D9563"/>
                    </a:solidFill>
                    <a:latin typeface="Circe" panose="020B0604020202020204" charset="-52"/>
                  </a:rPr>
                  <a:t>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4C8EBC-FCC6-A05A-EBEB-134141F68710}"/>
                  </a:ext>
                </a:extLst>
              </p:cNvPr>
              <p:cNvSpPr txBox="1"/>
              <p:nvPr/>
            </p:nvSpPr>
            <p:spPr>
              <a:xfrm>
                <a:off x="5382419" y="1876426"/>
                <a:ext cx="751461" cy="202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ru-RU" i="1">
                    <a:solidFill>
                      <a:srgbClr val="4D9563"/>
                    </a:solidFill>
                  </a:rPr>
                  <a:t>(+18%)</a:t>
                </a:r>
                <a:endParaRPr lang="ru-RU" i="1">
                  <a:solidFill>
                    <a:srgbClr val="4D9563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CB0990-17C3-E97B-F6B4-80C7FB8292E8}"/>
                  </a:ext>
                </a:extLst>
              </p:cNvPr>
              <p:cNvSpPr txBox="1"/>
              <p:nvPr/>
            </p:nvSpPr>
            <p:spPr>
              <a:xfrm>
                <a:off x="6066674" y="4765091"/>
                <a:ext cx="751461" cy="467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ru-RU" sz="1650" i="1">
                    <a:solidFill>
                      <a:srgbClr val="4D9563"/>
                    </a:solidFill>
                  </a:rPr>
                  <a:t>(+18%)</a:t>
                </a:r>
                <a:endParaRPr lang="en-US" sz="1650" i="1">
                  <a:solidFill>
                    <a:srgbClr val="4D9563"/>
                  </a:solidFill>
                </a:endParaRPr>
              </a:p>
              <a:p>
                <a:pPr algn="ctr" fontAlgn="b"/>
                <a:r>
                  <a:rPr lang="ru-RU" sz="1650" i="1">
                    <a:solidFill>
                      <a:srgbClr val="4D9563"/>
                    </a:solidFill>
                    <a:latin typeface="Calibri" panose="020F0502020204030204" pitchFamily="34" charset="0"/>
                  </a:rPr>
                  <a:t>проектная </a:t>
                </a:r>
                <a:r>
                  <a:rPr lang="ru-RU" sz="1650" i="1" err="1">
                    <a:solidFill>
                      <a:srgbClr val="4D9563"/>
                    </a:solidFill>
                    <a:latin typeface="Calibri" panose="020F0502020204030204" pitchFamily="34" charset="0"/>
                  </a:rPr>
                  <a:t>деят-ть</a:t>
                </a:r>
                <a:endParaRPr lang="ru-RU" sz="1650" i="1">
                  <a:solidFill>
                    <a:srgbClr val="4D9563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AB431D-BFA6-A69C-E517-0699A3079CC5}"/>
                </a:ext>
              </a:extLst>
            </p:cNvPr>
            <p:cNvSpPr txBox="1"/>
            <p:nvPr/>
          </p:nvSpPr>
          <p:spPr>
            <a:xfrm>
              <a:off x="657885" y="6419850"/>
              <a:ext cx="21018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solidFill>
                    <a:schemeClr val="bg1">
                      <a:lumMod val="75000"/>
                    </a:schemeClr>
                  </a:solidFill>
                </a:rPr>
                <a:t>* </a:t>
              </a:r>
              <a:r>
                <a:rPr lang="ru-RU" i="1">
                  <a:solidFill>
                    <a:schemeClr val="bg1">
                      <a:lumMod val="75000"/>
                    </a:schemeClr>
                  </a:solidFill>
                </a:rPr>
                <a:t>Предварительные результаты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FB9871F-1C02-C083-EF10-8AAE0279F95D}"/>
              </a:ext>
            </a:extLst>
          </p:cNvPr>
          <p:cNvSpPr txBox="1"/>
          <p:nvPr/>
        </p:nvSpPr>
        <p:spPr>
          <a:xfrm>
            <a:off x="9740962" y="3590053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(+19%)</a:t>
            </a:r>
            <a:endParaRPr lang="ru-RU" i="1">
              <a:solidFill>
                <a:srgbClr val="4D9563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50452C01-C138-A320-2590-AEC4AD10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51104" y="976416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18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ФИНАНСОВЫЕ РЕЗУЛЬТАТЫ 2023-2024 ГГ. </a:t>
            </a:r>
            <a:endParaRPr lang="en-US" sz="3293" spc="-138">
              <a:solidFill>
                <a:srgbClr val="FFFFFF"/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1B49122-37F7-CE31-1841-96BF8F4F3FBE}"/>
              </a:ext>
            </a:extLst>
          </p:cNvPr>
          <p:cNvGrpSpPr/>
          <p:nvPr/>
        </p:nvGrpSpPr>
        <p:grpSpPr>
          <a:xfrm>
            <a:off x="1020974" y="1195330"/>
            <a:ext cx="14680064" cy="7344672"/>
            <a:chOff x="747720" y="1084999"/>
            <a:chExt cx="9786709" cy="4896448"/>
          </a:xfrm>
        </p:grpSpPr>
        <p:graphicFrame>
          <p:nvGraphicFramePr>
            <p:cNvPr id="6" name="Диаграмма 5">
              <a:extLst>
                <a:ext uri="{FF2B5EF4-FFF2-40B4-BE49-F238E27FC236}">
                  <a16:creationId xmlns:a16="http://schemas.microsoft.com/office/drawing/2014/main" id="{5F3F0EF0-8855-C969-C709-88AA1E86C80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42335365"/>
                </p:ext>
              </p:extLst>
            </p:nvPr>
          </p:nvGraphicFramePr>
          <p:xfrm>
            <a:off x="747720" y="1084999"/>
            <a:ext cx="9786709" cy="48964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2E6D5B70-E136-6092-4A54-B0502E582B7B}"/>
                </a:ext>
              </a:extLst>
            </p:cNvPr>
            <p:cNvSpPr/>
            <p:nvPr/>
          </p:nvSpPr>
          <p:spPr>
            <a:xfrm>
              <a:off x="7511115" y="1968639"/>
              <a:ext cx="3023314" cy="3804362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solidFill>
                  <a:srgbClr val="002060"/>
                </a:solidFill>
                <a:latin typeface="Circe Bold" panose="020B0604020202020204" charset="-5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22B4F3-70C6-EF51-4E56-7E9434DE4888}"/>
                </a:ext>
              </a:extLst>
            </p:cNvPr>
            <p:cNvSpPr txBox="1"/>
            <p:nvPr/>
          </p:nvSpPr>
          <p:spPr>
            <a:xfrm>
              <a:off x="6368869" y="5424196"/>
              <a:ext cx="170132" cy="205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ru-RU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4BB7E5-1BD8-CFA4-AFCB-2A0386D2C305}"/>
                </a:ext>
              </a:extLst>
            </p:cNvPr>
            <p:cNvSpPr txBox="1"/>
            <p:nvPr/>
          </p:nvSpPr>
          <p:spPr>
            <a:xfrm>
              <a:off x="10050217" y="5442126"/>
              <a:ext cx="176544" cy="225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ru-RU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02AB49B-BDAE-70BD-A2C1-D1D3508D9749}"/>
              </a:ext>
            </a:extLst>
          </p:cNvPr>
          <p:cNvSpPr txBox="1"/>
          <p:nvPr/>
        </p:nvSpPr>
        <p:spPr>
          <a:xfrm>
            <a:off x="667410" y="9875363"/>
            <a:ext cx="355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* </a:t>
            </a:r>
            <a:r>
              <a:rPr lang="ru-RU" i="1">
                <a:solidFill>
                  <a:schemeClr val="bg1">
                    <a:lumMod val="75000"/>
                  </a:schemeClr>
                </a:solidFill>
              </a:rPr>
              <a:t>Предварительные результаты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74601D-F919-3E02-40C2-A7935FD3914A}"/>
              </a:ext>
            </a:extLst>
          </p:cNvPr>
          <p:cNvSpPr txBox="1"/>
          <p:nvPr/>
        </p:nvSpPr>
        <p:spPr>
          <a:xfrm>
            <a:off x="12234605" y="2503933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(+18%)</a:t>
            </a:r>
            <a:endParaRPr lang="ru-RU" i="1">
              <a:solidFill>
                <a:srgbClr val="4D9563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BECEC-352B-68E0-4EF5-1BBF91BA5EB2}"/>
              </a:ext>
            </a:extLst>
          </p:cNvPr>
          <p:cNvSpPr txBox="1"/>
          <p:nvPr/>
        </p:nvSpPr>
        <p:spPr>
          <a:xfrm>
            <a:off x="13310981" y="3100668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(+20%)</a:t>
            </a:r>
            <a:endParaRPr lang="ru-RU" i="1">
              <a:solidFill>
                <a:srgbClr val="4D9563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99917-C4E5-2696-EBE5-B61361587FFE}"/>
              </a:ext>
            </a:extLst>
          </p:cNvPr>
          <p:cNvSpPr txBox="1"/>
          <p:nvPr/>
        </p:nvSpPr>
        <p:spPr>
          <a:xfrm>
            <a:off x="14229769" y="6892703"/>
            <a:ext cx="1471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(-8%)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F388E1-D5BE-7EEB-D4D6-0BD91F5C04BB}"/>
              </a:ext>
            </a:extLst>
          </p:cNvPr>
          <p:cNvSpPr txBox="1"/>
          <p:nvPr/>
        </p:nvSpPr>
        <p:spPr>
          <a:xfrm>
            <a:off x="7672731" y="3214595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(+18%)</a:t>
            </a:r>
            <a:endParaRPr lang="ru-RU" i="1">
              <a:solidFill>
                <a:srgbClr val="4D9563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083F69-745E-940D-0975-04BCD2BC6F98}"/>
              </a:ext>
            </a:extLst>
          </p:cNvPr>
          <p:cNvSpPr txBox="1"/>
          <p:nvPr/>
        </p:nvSpPr>
        <p:spPr>
          <a:xfrm>
            <a:off x="8864445" y="3844650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(+2</a:t>
            </a:r>
            <a:r>
              <a:rPr lang="en-US" i="1">
                <a:solidFill>
                  <a:srgbClr val="4D9563"/>
                </a:solidFill>
              </a:rPr>
              <a:t>3</a:t>
            </a:r>
            <a:r>
              <a:rPr lang="ru-RU" i="1">
                <a:solidFill>
                  <a:srgbClr val="4D9563"/>
                </a:solidFill>
              </a:rPr>
              <a:t>%)</a:t>
            </a:r>
            <a:endParaRPr lang="ru-RU" i="1">
              <a:solidFill>
                <a:srgbClr val="4D9563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8DB6B9-EE23-0708-20F1-E00D8115AB48}"/>
              </a:ext>
            </a:extLst>
          </p:cNvPr>
          <p:cNvSpPr txBox="1"/>
          <p:nvPr/>
        </p:nvSpPr>
        <p:spPr>
          <a:xfrm>
            <a:off x="9611810" y="6872407"/>
            <a:ext cx="1471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(-13%)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023831-EEF9-67C5-9C59-B76E6F95234A}"/>
              </a:ext>
            </a:extLst>
          </p:cNvPr>
          <p:cNvSpPr txBox="1"/>
          <p:nvPr/>
        </p:nvSpPr>
        <p:spPr>
          <a:xfrm>
            <a:off x="2010097" y="8605579"/>
            <a:ext cx="3657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Факторы, влияющие на тренд показателей чистой прибыли:</a:t>
            </a:r>
            <a:endParaRPr lang="ru-RU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7D82E4-D0E2-349E-250E-78C7C2B989FF}"/>
              </a:ext>
            </a:extLst>
          </p:cNvPr>
          <p:cNvSpPr txBox="1"/>
          <p:nvPr/>
        </p:nvSpPr>
        <p:spPr>
          <a:xfrm>
            <a:off x="6471165" y="8706632"/>
            <a:ext cx="4611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2023-2024 уч. год </a:t>
            </a: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– реинвестирование на развитие инфраструктуры и кампуса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C14320-3999-9C35-8D2E-82C9448A04FF}"/>
              </a:ext>
            </a:extLst>
          </p:cNvPr>
          <p:cNvSpPr txBox="1"/>
          <p:nvPr/>
        </p:nvSpPr>
        <p:spPr>
          <a:xfrm>
            <a:off x="11376543" y="8706632"/>
            <a:ext cx="6911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2024-2025 уч. год </a:t>
            </a: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– планируется корректировка заработных плат АУП и ППС, включая надбавки по лимитам </a:t>
            </a:r>
            <a:r>
              <a:rPr lang="ru-RU" sz="2400" err="1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МНиВО</a:t>
            </a:r>
            <a:r>
              <a:rPr lang="en-US" sz="24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, </a:t>
            </a:r>
            <a:r>
              <a:rPr lang="ru-RU" sz="24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доплаты </a:t>
            </a:r>
            <a:r>
              <a:rPr lang="en-US" sz="24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KPI</a:t>
            </a:r>
            <a:endParaRPr lang="ru-RU" sz="2400"/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3B4AA1FF-ACA2-2A28-6F5C-2A71A573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15564" y="979428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52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ФИНАНСОВЫЕ РЕЗУЛЬТАТЫ 2023-2024 ГГ. </a:t>
            </a:r>
            <a:endParaRPr lang="en-US" sz="3293" spc="-138">
              <a:solidFill>
                <a:srgbClr val="FFFFFF"/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D16A20C-D3E8-8360-13C0-A5A201D35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449989"/>
              </p:ext>
            </p:extLst>
          </p:nvPr>
        </p:nvGraphicFramePr>
        <p:xfrm>
          <a:off x="428626" y="1697527"/>
          <a:ext cx="17216438" cy="825486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42003">
                  <a:extLst>
                    <a:ext uri="{9D8B030D-6E8A-4147-A177-3AD203B41FA5}">
                      <a16:colId xmlns:a16="http://schemas.microsoft.com/office/drawing/2014/main" val="1917567491"/>
                    </a:ext>
                  </a:extLst>
                </a:gridCol>
                <a:gridCol w="1611085">
                  <a:extLst>
                    <a:ext uri="{9D8B030D-6E8A-4147-A177-3AD203B41FA5}">
                      <a16:colId xmlns:a16="http://schemas.microsoft.com/office/drawing/2014/main" val="1285507586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336552239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896595110"/>
                    </a:ext>
                  </a:extLst>
                </a:gridCol>
                <a:gridCol w="2249714">
                  <a:extLst>
                    <a:ext uri="{9D8B030D-6E8A-4147-A177-3AD203B41FA5}">
                      <a16:colId xmlns:a16="http://schemas.microsoft.com/office/drawing/2014/main" val="2542472574"/>
                    </a:ext>
                  </a:extLst>
                </a:gridCol>
                <a:gridCol w="2351314">
                  <a:extLst>
                    <a:ext uri="{9D8B030D-6E8A-4147-A177-3AD203B41FA5}">
                      <a16:colId xmlns:a16="http://schemas.microsoft.com/office/drawing/2014/main" val="4040419168"/>
                    </a:ext>
                  </a:extLst>
                </a:gridCol>
                <a:gridCol w="2055005">
                  <a:extLst>
                    <a:ext uri="{9D8B030D-6E8A-4147-A177-3AD203B41FA5}">
                      <a16:colId xmlns:a16="http://schemas.microsoft.com/office/drawing/2014/main" val="1196155656"/>
                    </a:ext>
                  </a:extLst>
                </a:gridCol>
                <a:gridCol w="2919088">
                  <a:extLst>
                    <a:ext uri="{9D8B030D-6E8A-4147-A177-3AD203B41FA5}">
                      <a16:colId xmlns:a16="http://schemas.microsoft.com/office/drawing/2014/main" val="1632925749"/>
                    </a:ext>
                  </a:extLst>
                </a:gridCol>
              </a:tblGrid>
              <a:tr h="2071497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>
                          <a:solidFill>
                            <a:srgbClr val="00206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2022-2023 факт, </a:t>
                      </a:r>
                    </a:p>
                    <a:p>
                      <a:pPr algn="ctr" fontAlgn="b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млн тенге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2023-2024 </a:t>
                      </a:r>
                    </a:p>
                    <a:p>
                      <a:pPr algn="ctr" fontAlgn="b"/>
                      <a:r>
                        <a:rPr lang="ru-RU" sz="2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факт, </a:t>
                      </a:r>
                    </a:p>
                    <a:p>
                      <a:pPr algn="ctr" fontAlgn="b"/>
                      <a:r>
                        <a:rPr lang="ru-RU" sz="2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млн тенге</a:t>
                      </a:r>
                      <a:endParaRPr lang="ru-RU" sz="24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отклонение факт 2023-2024 к факту </a:t>
                      </a:r>
                      <a:endParaRPr lang="en-US" sz="2200" b="0" i="1" u="none" strike="noStrike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irce 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2200" b="0" i="1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2022-2023, 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отклонение исполнения</a:t>
                      </a:r>
                      <a:r>
                        <a:rPr lang="en-US" sz="2200" b="0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 -</a:t>
                      </a:r>
                      <a:r>
                        <a:rPr lang="ru-RU" sz="2200" b="0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0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план-факт </a:t>
                      </a:r>
                    </a:p>
                    <a:p>
                      <a:pPr algn="ctr" fontAlgn="b"/>
                      <a:r>
                        <a:rPr lang="ru-RU" sz="2200" b="0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2023-2024, % 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solidFill>
                            <a:srgbClr val="7030A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2024-2025</a:t>
                      </a:r>
                      <a:r>
                        <a:rPr lang="en-US" sz="2400" b="1" u="none" strike="noStrike">
                          <a:solidFill>
                            <a:srgbClr val="7030A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*</a:t>
                      </a:r>
                      <a:r>
                        <a:rPr lang="ru-RU" sz="2400" b="1" u="none" strike="noStrike">
                          <a:solidFill>
                            <a:srgbClr val="7030A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  предварит</a:t>
                      </a:r>
                      <a:r>
                        <a:rPr lang="en-US" sz="2400" b="1" u="none" strike="noStrike">
                          <a:solidFill>
                            <a:srgbClr val="7030A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400" b="1" u="none" strike="noStrike">
                          <a:solidFill>
                            <a:srgbClr val="7030A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 план, </a:t>
                      </a:r>
                    </a:p>
                    <a:p>
                      <a:pPr algn="ctr" fontAlgn="b"/>
                      <a:r>
                        <a:rPr lang="ru-RU" sz="2400" b="1" u="none" strike="noStrike">
                          <a:solidFill>
                            <a:srgbClr val="7030A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млн тенге</a:t>
                      </a:r>
                      <a:endParaRPr lang="ru-RU" sz="2400" b="1" i="0" u="none" strike="noStrike">
                        <a:solidFill>
                          <a:srgbClr val="7030A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отклонение</a:t>
                      </a:r>
                      <a:r>
                        <a:rPr lang="en-US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 -</a:t>
                      </a:r>
                      <a:r>
                        <a:rPr lang="ru-RU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 факт 2023-2024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к плану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2024-2025</a:t>
                      </a:r>
                      <a:r>
                        <a:rPr lang="en-US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ru-RU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  <a:cs typeface="Arial" panose="020B0604020202020204" pitchFamily="34" charset="0"/>
                        </a:rPr>
                        <a:t>Некоторые факторы влияния</a:t>
                      </a:r>
                      <a:endParaRPr lang="ru-RU" sz="24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extLst>
                  <a:ext uri="{0D108BD9-81ED-4DB2-BD59-A6C34878D82A}">
                    <a16:rowId xmlns:a16="http://schemas.microsoft.com/office/drawing/2014/main" val="2178772485"/>
                  </a:ext>
                </a:extLst>
              </a:tr>
              <a:tr h="1111377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ДОХОДЫ ВСЕГО, в т.ч.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6 057  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7 227  </a:t>
                      </a:r>
                      <a:endParaRPr lang="ru-RU" sz="2400" b="1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119%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97%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solidFill>
                            <a:srgbClr val="7030A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8 550  </a:t>
                      </a:r>
                      <a:endParaRPr lang="ru-RU" sz="2400" b="1" i="0" u="none" strike="noStrike">
                        <a:solidFill>
                          <a:srgbClr val="7030A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118%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  <a:cs typeface="Arial" panose="020B0604020202020204" pitchFamily="34" charset="0"/>
                        </a:rPr>
                        <a:t>Повышение стоимости услуг программ бакалавриата, развитие научно-проектной деятельности и другие</a:t>
                      </a:r>
                      <a:endParaRPr lang="ru-RU" sz="18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extLst>
                  <a:ext uri="{0D108BD9-81ED-4DB2-BD59-A6C34878D82A}">
                    <a16:rowId xmlns:a16="http://schemas.microsoft.com/office/drawing/2014/main" val="4124693446"/>
                  </a:ext>
                </a:extLst>
              </a:tr>
              <a:tr h="974217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b="0" i="0" u="none" strike="noStrike">
                          <a:solidFill>
                            <a:srgbClr val="002060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Доходы от образовательных услуг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>
                          <a:solidFill>
                            <a:srgbClr val="002060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5 417  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6 802  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126%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>
                          <a:solidFill>
                            <a:srgbClr val="7030A0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8 050  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118%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700" b="0" i="1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extLst>
                  <a:ext uri="{0D108BD9-81ED-4DB2-BD59-A6C34878D82A}">
                    <a16:rowId xmlns:a16="http://schemas.microsoft.com/office/drawing/2014/main" val="1237923018"/>
                  </a:ext>
                </a:extLst>
              </a:tr>
              <a:tr h="869183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b="0" i="0" u="none" strike="noStrike">
                          <a:solidFill>
                            <a:srgbClr val="002060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Доходы прочие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>
                          <a:solidFill>
                            <a:srgbClr val="002060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640  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424  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79%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i="0" u="none" strike="noStrike">
                          <a:solidFill>
                            <a:srgbClr val="7030A0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500  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118%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700" b="0" i="1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extLst>
                  <a:ext uri="{0D108BD9-81ED-4DB2-BD59-A6C34878D82A}">
                    <a16:rowId xmlns:a16="http://schemas.microsoft.com/office/drawing/2014/main" val="1365281083"/>
                  </a:ext>
                </a:extLst>
              </a:tr>
              <a:tr h="2208657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РАСХОДЫ ВСЕГО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solidFill>
                            <a:srgbClr val="00206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5 434  </a:t>
                      </a:r>
                      <a:endParaRPr lang="ru-RU" sz="2400" b="0" i="0" u="none" strike="noStrike">
                        <a:solidFill>
                          <a:srgbClr val="00206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6 685  </a:t>
                      </a:r>
                      <a:endParaRPr lang="ru-RU" sz="24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123%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0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solidFill>
                            <a:srgbClr val="7030A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8 050  </a:t>
                      </a:r>
                      <a:endParaRPr lang="ru-RU" sz="2400" b="1" i="0" u="none" strike="noStrike">
                        <a:solidFill>
                          <a:srgbClr val="7030A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200" b="0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120%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  <a:cs typeface="Arial" panose="020B0604020202020204" pitchFamily="34" charset="0"/>
                        </a:rPr>
                        <a:t>Переход на систему ставок академ блока и надбавки за остепененность, строительно-ремонтные работы на кампусе, цифровизация, повышение стоимости коммунальных услуг и аренды и другие</a:t>
                      </a:r>
                      <a:endParaRPr lang="ru-RU" sz="18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extLst>
                  <a:ext uri="{0D108BD9-81ED-4DB2-BD59-A6C34878D82A}">
                    <a16:rowId xmlns:a16="http://schemas.microsoft.com/office/drawing/2014/main" val="1859356272"/>
                  </a:ext>
                </a:extLst>
              </a:tr>
              <a:tr h="745617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ЧИСТАЯ ПРИБЫЛЬ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solidFill>
                            <a:srgbClr val="00206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623  </a:t>
                      </a:r>
                      <a:endParaRPr lang="ru-RU" sz="2400" b="0" i="0" u="none" strike="noStrike">
                        <a:solidFill>
                          <a:srgbClr val="00206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542  </a:t>
                      </a:r>
                      <a:endParaRPr lang="ru-RU" sz="2400" b="0" i="0" u="none" strike="noStrike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>
                          <a:solidFill>
                            <a:srgbClr val="4D9563"/>
                          </a:solidFill>
                          <a:effectLst/>
                          <a:latin typeface="Circe 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solidFill>
                            <a:srgbClr val="7030A0"/>
                          </a:solidFill>
                          <a:effectLst/>
                          <a:latin typeface="Circe Bold" panose="020B0604020202020204" charset="-52"/>
                          <a:cs typeface="Arial" panose="020B0604020202020204" pitchFamily="34" charset="0"/>
                        </a:rPr>
                        <a:t>500  </a:t>
                      </a:r>
                      <a:endParaRPr lang="ru-RU" sz="2400" b="1" i="0" u="none" strike="noStrike">
                        <a:solidFill>
                          <a:srgbClr val="7030A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200" b="1" i="1" u="none" strike="noStrike" kern="1200">
                          <a:solidFill>
                            <a:srgbClr val="00B050"/>
                          </a:solidFill>
                          <a:effectLst/>
                          <a:latin typeface="Circe "/>
                          <a:ea typeface="+mn-ea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 marL="14097" marR="14097" marT="1409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2060"/>
                        </a:solidFill>
                        <a:effectLst/>
                        <a:latin typeface="Circe Bold" panose="020B0604020202020204" charset="-52"/>
                        <a:cs typeface="Arial" panose="020B0604020202020204" pitchFamily="34" charset="0"/>
                      </a:endParaRPr>
                    </a:p>
                  </a:txBody>
                  <a:tcPr marL="14097" marR="14097" marT="14097" marB="0" anchor="ctr"/>
                </a:tc>
                <a:extLst>
                  <a:ext uri="{0D108BD9-81ED-4DB2-BD59-A6C34878D82A}">
                    <a16:rowId xmlns:a16="http://schemas.microsoft.com/office/drawing/2014/main" val="26511740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FCA38C-BAB7-6B42-2567-221D19381E70}"/>
              </a:ext>
            </a:extLst>
          </p:cNvPr>
          <p:cNvSpPr txBox="1"/>
          <p:nvPr/>
        </p:nvSpPr>
        <p:spPr>
          <a:xfrm>
            <a:off x="667410" y="9875363"/>
            <a:ext cx="355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bg1">
                    <a:lumMod val="75000"/>
                  </a:schemeClr>
                </a:solidFill>
              </a:rPr>
              <a:t>* </a:t>
            </a:r>
            <a:r>
              <a:rPr lang="ru-RU" i="1">
                <a:solidFill>
                  <a:schemeClr val="bg1">
                    <a:lumMod val="75000"/>
                  </a:schemeClr>
                </a:solidFill>
              </a:rPr>
              <a:t>Предварительные результаты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5959680-D8C2-2257-5C70-22F42070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15564" y="969490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74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ПРИВЛЕЧЕНИЕ КРЕДИТНЫХ РЕСУРСОВ</a:t>
            </a:r>
            <a:endParaRPr lang="en-US" sz="3293" spc="-138">
              <a:solidFill>
                <a:srgbClr val="FFFFFF"/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28C238D-D560-72A0-7A58-25587EEB13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433349"/>
              </p:ext>
            </p:extLst>
          </p:nvPr>
        </p:nvGraphicFramePr>
        <p:xfrm>
          <a:off x="1207871" y="2599063"/>
          <a:ext cx="16016288" cy="665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F22281D-8597-EFA2-774C-934761D15059}"/>
              </a:ext>
            </a:extLst>
          </p:cNvPr>
          <p:cNvSpPr txBox="1"/>
          <p:nvPr/>
        </p:nvSpPr>
        <p:spPr>
          <a:xfrm>
            <a:off x="5937271" y="4373825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</a:t>
            </a:r>
            <a:r>
              <a:rPr lang="en-US" i="1">
                <a:solidFill>
                  <a:srgbClr val="4D9563"/>
                </a:solidFill>
              </a:rPr>
              <a:t>-12</a:t>
            </a:r>
            <a:r>
              <a:rPr lang="ru-RU" i="1">
                <a:solidFill>
                  <a:srgbClr val="4D9563"/>
                </a:solidFill>
              </a:rPr>
              <a:t>%)</a:t>
            </a:r>
            <a:endParaRPr lang="ru-RU" i="1">
              <a:solidFill>
                <a:srgbClr val="4D9563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55571-9505-38A7-4102-AEBA5B7FA745}"/>
              </a:ext>
            </a:extLst>
          </p:cNvPr>
          <p:cNvSpPr txBox="1"/>
          <p:nvPr/>
        </p:nvSpPr>
        <p:spPr>
          <a:xfrm>
            <a:off x="8480380" y="5096941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</a:t>
            </a:r>
            <a:r>
              <a:rPr lang="en-US" i="1">
                <a:solidFill>
                  <a:srgbClr val="4D9563"/>
                </a:solidFill>
              </a:rPr>
              <a:t>-20</a:t>
            </a:r>
            <a:r>
              <a:rPr lang="ru-RU" i="1">
                <a:solidFill>
                  <a:srgbClr val="4D9563"/>
                </a:solidFill>
              </a:rPr>
              <a:t>%)</a:t>
            </a:r>
            <a:endParaRPr lang="ru-RU" i="1">
              <a:solidFill>
                <a:srgbClr val="4D9563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27BB9-EB6D-7A89-AC4B-CEFE888F12B9}"/>
              </a:ext>
            </a:extLst>
          </p:cNvPr>
          <p:cNvSpPr txBox="1"/>
          <p:nvPr/>
        </p:nvSpPr>
        <p:spPr>
          <a:xfrm>
            <a:off x="10911523" y="5928681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i="1">
                <a:solidFill>
                  <a:srgbClr val="4D9563"/>
                </a:solidFill>
              </a:rPr>
              <a:t>(</a:t>
            </a:r>
            <a:r>
              <a:rPr lang="en-US" i="1">
                <a:solidFill>
                  <a:srgbClr val="4D9563"/>
                </a:solidFill>
              </a:rPr>
              <a:t>-2</a:t>
            </a:r>
            <a:r>
              <a:rPr lang="ru-RU" i="1">
                <a:solidFill>
                  <a:srgbClr val="4D9563"/>
                </a:solidFill>
              </a:rPr>
              <a:t>7%)</a:t>
            </a:r>
            <a:endParaRPr lang="ru-RU" i="1">
              <a:solidFill>
                <a:srgbClr val="4D9563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9669A-0F87-17CD-54D0-B747D8745556}"/>
              </a:ext>
            </a:extLst>
          </p:cNvPr>
          <p:cNvSpPr txBox="1"/>
          <p:nvPr/>
        </p:nvSpPr>
        <p:spPr>
          <a:xfrm>
            <a:off x="13332206" y="5729501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b="1" i="1">
                <a:solidFill>
                  <a:srgbClr val="00B050"/>
                </a:solidFill>
              </a:rPr>
              <a:t>(+8%)</a:t>
            </a:r>
            <a:endParaRPr lang="ru-RU" b="1" i="1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9CBCFE-E294-17CB-9878-8B93A14614F0}"/>
              </a:ext>
            </a:extLst>
          </p:cNvPr>
          <p:cNvSpPr txBox="1"/>
          <p:nvPr/>
        </p:nvSpPr>
        <p:spPr>
          <a:xfrm>
            <a:off x="15864949" y="5216070"/>
            <a:ext cx="1471269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ru-RU" b="1" i="1">
                <a:solidFill>
                  <a:srgbClr val="00B050"/>
                </a:solidFill>
              </a:rPr>
              <a:t>(+21%)</a:t>
            </a:r>
            <a:endParaRPr lang="ru-RU" b="1" i="1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3265FFFE-BF67-52E8-11DC-C604DEA86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64949" y="974099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87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РАЗВИТИЕ ИНФРАСТРУКТУРЫ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1C807-8B66-35CD-DCD7-1C3251752625}"/>
              </a:ext>
            </a:extLst>
          </p:cNvPr>
          <p:cNvSpPr txBox="1"/>
          <p:nvPr/>
        </p:nvSpPr>
        <p:spPr>
          <a:xfrm>
            <a:off x="1281885" y="7866660"/>
            <a:ext cx="159422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ru-RU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Ремонт кампуса и обновление оборудования</a:t>
            </a:r>
            <a:r>
              <a:rPr lang="en-US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 </a:t>
            </a:r>
            <a:r>
              <a:rPr lang="ru-RU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в </a:t>
            </a:r>
            <a:r>
              <a:rPr lang="en-US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2023-2024</a:t>
            </a:r>
            <a:r>
              <a:rPr lang="ru-RU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 уч. году:</a:t>
            </a:r>
          </a:p>
          <a:p>
            <a:pPr algn="ctr" defTabSz="1371600">
              <a:defRPr/>
            </a:pPr>
            <a:r>
              <a:rPr lang="ru-RU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кредитные ресурсы - </a:t>
            </a:r>
            <a:r>
              <a:rPr lang="en-US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777</a:t>
            </a:r>
            <a:r>
              <a:rPr lang="ru-RU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 млн тенге, </a:t>
            </a:r>
          </a:p>
          <a:p>
            <a:pPr algn="ctr" defTabSz="1371600">
              <a:defRPr/>
            </a:pPr>
            <a:r>
              <a:rPr lang="ru-RU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собственные ресурсы - </a:t>
            </a:r>
            <a:r>
              <a:rPr lang="en-US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457</a:t>
            </a:r>
            <a:r>
              <a:rPr lang="ru-RU" sz="2800">
                <a:solidFill>
                  <a:srgbClr val="002060"/>
                </a:solidFill>
                <a:latin typeface="Circe" panose="020B0604020202020204" charset="-52"/>
                <a:cs typeface="Arial" panose="020B0604020202020204" pitchFamily="34" charset="0"/>
              </a:rPr>
              <a:t> млн тенге</a:t>
            </a:r>
          </a:p>
          <a:p>
            <a:pPr algn="ctr" defTabSz="1371600">
              <a:defRPr/>
            </a:pPr>
            <a:r>
              <a:rPr lang="ru-RU" sz="240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604020202020204" charset="-52"/>
                <a:cs typeface="Arial" panose="020B0604020202020204" pitchFamily="34" charset="0"/>
              </a:rPr>
              <a:t>(1-й и 3-й этажи, входная группа, отдельные аудитории 2-го и 4-го этажей)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67DA7-E9A6-4CD4-03F5-19AD5FB16365}"/>
              </a:ext>
            </a:extLst>
          </p:cNvPr>
          <p:cNvSpPr txBox="1"/>
          <p:nvPr/>
        </p:nvSpPr>
        <p:spPr>
          <a:xfrm>
            <a:off x="1986549" y="9664255"/>
            <a:ext cx="15019566" cy="646331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ru-RU" sz="3600" b="1">
                <a:solidFill>
                  <a:srgbClr val="002060"/>
                </a:solidFill>
                <a:latin typeface="Circe Bold" panose="020B0604020202020204" charset="-52"/>
                <a:cs typeface="Arial" panose="020B0604020202020204" pitchFamily="34" charset="0"/>
              </a:rPr>
              <a:t>Общий объем инвестиций за период – более </a:t>
            </a:r>
            <a:r>
              <a:rPr lang="ru-RU" sz="3600" b="1">
                <a:solidFill>
                  <a:srgbClr val="C00000"/>
                </a:solidFill>
                <a:latin typeface="Circe Bold" panose="020B0604020202020204" charset="-52"/>
                <a:cs typeface="Arial" panose="020B0604020202020204" pitchFamily="34" charset="0"/>
              </a:rPr>
              <a:t>1,3 млрд тенге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049E6F-ED88-4F7A-E911-9C83F7158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9" y="4861304"/>
            <a:ext cx="3898162" cy="292362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 помещении, стул, мебель, стол&#10;&#10;Автоматически созданное описание">
            <a:extLst>
              <a:ext uri="{FF2B5EF4-FFF2-40B4-BE49-F238E27FC236}">
                <a16:creationId xmlns:a16="http://schemas.microsoft.com/office/drawing/2014/main" id="{B5550BEB-B793-8B5C-7196-A6F02CCD2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1240248"/>
            <a:ext cx="3898162" cy="332096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 помещении, крепление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37450CBA-5239-4AB9-B25D-2365E6B65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244" y="1264068"/>
            <a:ext cx="5101064" cy="34398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D1E482-1FBE-6D54-7567-96F115E6C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919" y="1265239"/>
            <a:ext cx="5484704" cy="3438657"/>
          </a:xfrm>
          <a:prstGeom prst="rect">
            <a:avLst/>
          </a:prstGeom>
        </p:spPr>
      </p:pic>
      <p:pic>
        <p:nvPicPr>
          <p:cNvPr id="2054" name="Picture 6" descr="AlmaU Open library">
            <a:extLst>
              <a:ext uri="{FF2B5EF4-FFF2-40B4-BE49-F238E27FC236}">
                <a16:creationId xmlns:a16="http://schemas.microsoft.com/office/drawing/2014/main" id="{5B1DD4FE-E4DB-F757-F486-23388331D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45" y="4961736"/>
            <a:ext cx="5101063" cy="286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lmaU Open Library">
            <a:extLst>
              <a:ext uri="{FF2B5EF4-FFF2-40B4-BE49-F238E27FC236}">
                <a16:creationId xmlns:a16="http://schemas.microsoft.com/office/drawing/2014/main" id="{FF803805-97B4-EEC0-F9B6-ABC15E957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919" y="4832343"/>
            <a:ext cx="5484704" cy="303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B71116D-32A8-A8B5-913C-1707D31B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48337" y="991804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77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ПЛАН ИНВЕСТИЦИЙ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A6D300C-8754-04E5-2509-FADB544D3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22037"/>
              </p:ext>
            </p:extLst>
          </p:nvPr>
        </p:nvGraphicFramePr>
        <p:xfrm>
          <a:off x="19028185" y="1052398"/>
          <a:ext cx="8163200" cy="745810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69167">
                  <a:extLst>
                    <a:ext uri="{9D8B030D-6E8A-4147-A177-3AD203B41FA5}">
                      <a16:colId xmlns:a16="http://schemas.microsoft.com/office/drawing/2014/main" val="3962967827"/>
                    </a:ext>
                  </a:extLst>
                </a:gridCol>
                <a:gridCol w="1164041">
                  <a:extLst>
                    <a:ext uri="{9D8B030D-6E8A-4147-A177-3AD203B41FA5}">
                      <a16:colId xmlns:a16="http://schemas.microsoft.com/office/drawing/2014/main" val="2566054254"/>
                    </a:ext>
                  </a:extLst>
                </a:gridCol>
                <a:gridCol w="1011618">
                  <a:extLst>
                    <a:ext uri="{9D8B030D-6E8A-4147-A177-3AD203B41FA5}">
                      <a16:colId xmlns:a16="http://schemas.microsoft.com/office/drawing/2014/main" val="347753161"/>
                    </a:ext>
                  </a:extLst>
                </a:gridCol>
                <a:gridCol w="1376927">
                  <a:extLst>
                    <a:ext uri="{9D8B030D-6E8A-4147-A177-3AD203B41FA5}">
                      <a16:colId xmlns:a16="http://schemas.microsoft.com/office/drawing/2014/main" val="3941427592"/>
                    </a:ext>
                  </a:extLst>
                </a:gridCol>
                <a:gridCol w="1292621">
                  <a:extLst>
                    <a:ext uri="{9D8B030D-6E8A-4147-A177-3AD203B41FA5}">
                      <a16:colId xmlns:a16="http://schemas.microsoft.com/office/drawing/2014/main" val="1800221814"/>
                    </a:ext>
                  </a:extLst>
                </a:gridCol>
                <a:gridCol w="1348826">
                  <a:extLst>
                    <a:ext uri="{9D8B030D-6E8A-4147-A177-3AD203B41FA5}">
                      <a16:colId xmlns:a16="http://schemas.microsoft.com/office/drawing/2014/main" val="2526222395"/>
                    </a:ext>
                  </a:extLst>
                </a:gridCol>
              </a:tblGrid>
              <a:tr h="1906892">
                <a:tc>
                  <a:txBody>
                    <a:bodyPr/>
                    <a:lstStyle/>
                    <a:p>
                      <a:pPr algn="l" fontAlgn="b"/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2022-2023 факт/</a:t>
                      </a:r>
                      <a:r>
                        <a:rPr lang="en-US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 fact</a:t>
                      </a:r>
                      <a:endParaRPr lang="en-US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2023-2024 факт/ </a:t>
                      </a:r>
                      <a:r>
                        <a:rPr lang="en-US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fact</a:t>
                      </a:r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US" sz="2100" b="1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2024-2025 предвари-тельный / </a:t>
                      </a:r>
                      <a:r>
                        <a:rPr lang="en-US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preliminary plan</a:t>
                      </a:r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US" sz="2100" b="1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2025-2026 прогноз/ </a:t>
                      </a:r>
                      <a:r>
                        <a:rPr lang="en-US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forecast</a:t>
                      </a:r>
                      <a:endParaRPr lang="en-US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Всего за 4 учебных года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171570905"/>
                  </a:ext>
                </a:extLst>
              </a:tr>
              <a:tr h="974408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Ремонт и обновление</a:t>
                      </a:r>
                      <a:r>
                        <a:rPr lang="en-US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 </a:t>
                      </a:r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кампуса (в том числе, переезд одной из Школ)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106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795  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u="none" strike="noStrike">
                          <a:solidFill>
                            <a:srgbClr val="0070C0"/>
                          </a:solidFill>
                          <a:effectLst/>
                          <a:latin typeface="Circe" panose="020B0604020202020204" charset="-52"/>
                        </a:rPr>
                        <a:t>4</a:t>
                      </a:r>
                      <a:r>
                        <a:rPr lang="ru-RU" sz="2100" b="1" u="none" strike="noStrike">
                          <a:solidFill>
                            <a:srgbClr val="0070C0"/>
                          </a:solidFill>
                          <a:effectLst/>
                          <a:latin typeface="Circe" panose="020B0604020202020204" charset="-52"/>
                        </a:rPr>
                        <a:t>00  </a:t>
                      </a:r>
                      <a:endParaRPr lang="ru-RU" sz="2100" b="1" i="0" u="none" strike="noStrike">
                        <a:solidFill>
                          <a:srgbClr val="0070C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300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 </a:t>
                      </a:r>
                      <a:r>
                        <a:rPr lang="en-US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6</a:t>
                      </a:r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01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246826162"/>
                  </a:ext>
                </a:extLst>
              </a:tr>
              <a:tr h="1152705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Цифровая трансформация и оборудование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170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402  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70C0"/>
                          </a:solidFill>
                          <a:effectLst/>
                          <a:latin typeface="Circe" panose="020B0604020202020204" charset="-52"/>
                        </a:rPr>
                        <a:t>260  </a:t>
                      </a:r>
                      <a:endParaRPr lang="ru-RU" sz="2100" b="1" i="0" u="none" strike="noStrike">
                        <a:solidFill>
                          <a:srgbClr val="0070C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300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1 132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77851955"/>
                  </a:ext>
                </a:extLst>
              </a:tr>
              <a:tr h="775613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Наука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300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120  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70C0"/>
                          </a:solidFill>
                          <a:effectLst/>
                          <a:latin typeface="Circe" panose="020B0604020202020204" charset="-52"/>
                        </a:rPr>
                        <a:t>236  </a:t>
                      </a:r>
                      <a:endParaRPr lang="ru-RU" sz="2100" b="1" i="0" u="none" strike="noStrike">
                        <a:solidFill>
                          <a:srgbClr val="0070C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250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906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102364249"/>
                  </a:ext>
                </a:extLst>
              </a:tr>
              <a:tr h="40709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HR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50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76  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70C0"/>
                          </a:solidFill>
                          <a:effectLst/>
                          <a:latin typeface="Circe" panose="020B0604020202020204" charset="-52"/>
                        </a:rPr>
                        <a:t>95  </a:t>
                      </a:r>
                      <a:endParaRPr lang="ru-RU" sz="2100" b="1" i="0" u="none" strike="noStrike">
                        <a:solidFill>
                          <a:srgbClr val="0070C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110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330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3345251460"/>
                  </a:ext>
                </a:extLst>
              </a:tr>
              <a:tr h="814179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Строительство нового кампуса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2100" b="1" i="0" u="none" strike="noStrike">
                        <a:solidFill>
                          <a:srgbClr val="0070C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2 000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2 000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007585274"/>
                  </a:ext>
                </a:extLst>
              </a:tr>
              <a:tr h="407090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Другие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40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100</a:t>
                      </a:r>
                      <a:r>
                        <a:rPr lang="en-US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+</a:t>
                      </a:r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  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70C0"/>
                          </a:solidFill>
                          <a:effectLst/>
                          <a:latin typeface="Circe" panose="020B0604020202020204" charset="-52"/>
                        </a:rPr>
                        <a:t>150  </a:t>
                      </a:r>
                      <a:endParaRPr lang="ru-RU" sz="2100" b="1" i="0" u="none" strike="noStrike">
                        <a:solidFill>
                          <a:srgbClr val="0070C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200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490  </a:t>
                      </a:r>
                      <a:endParaRPr lang="ru-RU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847300615"/>
                  </a:ext>
                </a:extLst>
              </a:tr>
              <a:tr h="380048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ВСЕГО</a:t>
                      </a:r>
                      <a:endParaRPr lang="en-US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666  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1 492  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 </a:t>
                      </a:r>
                      <a:r>
                        <a:rPr lang="en-US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1</a:t>
                      </a:r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41  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3 160  </a:t>
                      </a:r>
                      <a:endParaRPr lang="ru-RU" sz="21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6 </a:t>
                      </a:r>
                      <a:r>
                        <a:rPr lang="en-US" sz="24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4</a:t>
                      </a:r>
                      <a:r>
                        <a:rPr lang="ru-RU" sz="2400" b="1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60  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26832371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98CB3BBB-EBC6-4DA4-8586-BEC496F416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409596"/>
              </p:ext>
            </p:extLst>
          </p:nvPr>
        </p:nvGraphicFramePr>
        <p:xfrm>
          <a:off x="810379" y="6141486"/>
          <a:ext cx="6832642" cy="3982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03B9D93-E1FD-E891-6314-0C8A24F15577}"/>
              </a:ext>
            </a:extLst>
          </p:cNvPr>
          <p:cNvSpPr txBox="1"/>
          <p:nvPr/>
        </p:nvSpPr>
        <p:spPr>
          <a:xfrm>
            <a:off x="14024155" y="9851422"/>
            <a:ext cx="355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bg1">
                    <a:lumMod val="75000"/>
                  </a:schemeClr>
                </a:solidFill>
                <a:latin typeface="Circe Bold" panose="020B0604020202020204" charset="-52"/>
              </a:rPr>
              <a:t>* </a:t>
            </a:r>
            <a:r>
              <a:rPr lang="ru-RU" i="1">
                <a:solidFill>
                  <a:schemeClr val="bg1">
                    <a:lumMod val="75000"/>
                  </a:schemeClr>
                </a:solidFill>
                <a:latin typeface="Circe Bold" panose="020B0604020202020204" charset="-52"/>
              </a:rPr>
              <a:t>Предварительные результаты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861B0-DD9D-0820-41E1-96F225DE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32585" y="9814441"/>
            <a:ext cx="2895600" cy="365125"/>
          </a:xfrm>
        </p:spPr>
        <p:txBody>
          <a:bodyPr/>
          <a:lstStyle/>
          <a:p>
            <a:r>
              <a:rPr lang="en-US"/>
              <a:t>29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4878B02-6FE0-480C-ABC5-0168BD5BE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417335"/>
              </p:ext>
            </p:extLst>
          </p:nvPr>
        </p:nvGraphicFramePr>
        <p:xfrm>
          <a:off x="424501" y="1300693"/>
          <a:ext cx="17155884" cy="45723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280849">
                  <a:extLst>
                    <a:ext uri="{9D8B030D-6E8A-4147-A177-3AD203B41FA5}">
                      <a16:colId xmlns:a16="http://schemas.microsoft.com/office/drawing/2014/main" val="2075332344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930995474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965091784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3357402919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2524502595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164956078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553892540"/>
                    </a:ext>
                  </a:extLst>
                </a:gridCol>
                <a:gridCol w="1654585">
                  <a:extLst>
                    <a:ext uri="{9D8B030D-6E8A-4147-A177-3AD203B41FA5}">
                      <a16:colId xmlns:a16="http://schemas.microsoft.com/office/drawing/2014/main" val="166820992"/>
                    </a:ext>
                  </a:extLst>
                </a:gridCol>
              </a:tblGrid>
              <a:tr h="1395329">
                <a:tc>
                  <a:txBody>
                    <a:bodyPr/>
                    <a:lstStyle/>
                    <a:p>
                      <a:pPr algn="ctr" fontAlgn="ctr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2022-2023 факт/</a:t>
                      </a:r>
                      <a:r>
                        <a:rPr lang="en-US" sz="2400" u="none" strike="noStrike">
                          <a:effectLst/>
                          <a:latin typeface="Circe" panose="020B0604020202020204" charset="-52"/>
                        </a:rPr>
                        <a:t>fact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irce" panose="020B0604020202020204" charset="-52"/>
                        </a:rPr>
                        <a:t>2023-2024 факт/</a:t>
                      </a:r>
                      <a:r>
                        <a:rPr lang="en-US" sz="2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irce" panose="020B0604020202020204" charset="-52"/>
                        </a:rPr>
                        <a:t>fact</a:t>
                      </a:r>
                      <a:endParaRPr lang="en-US" sz="2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отклонение 2023-2024 к 2022-2023, 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rgbClr val="7030A0"/>
                          </a:solidFill>
                          <a:effectLst/>
                          <a:latin typeface="Circe" panose="020B0604020202020204" charset="-52"/>
                        </a:rPr>
                        <a:t>2024-2025 предварит. план / </a:t>
                      </a:r>
                      <a:r>
                        <a:rPr lang="en-US" sz="2400" u="none" strike="noStrike">
                          <a:solidFill>
                            <a:srgbClr val="7030A0"/>
                          </a:solidFill>
                          <a:effectLst/>
                          <a:latin typeface="Circe" panose="020B0604020202020204" charset="-52"/>
                        </a:rPr>
                        <a:t>preliminary plan</a:t>
                      </a:r>
                      <a:endParaRPr lang="en-US" sz="2400" b="0" i="0" u="none" strike="noStrike">
                        <a:solidFill>
                          <a:srgbClr val="7030A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отклонение 2024-2025 к 2023-2024, 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2025-2026 прогноз/ </a:t>
                      </a:r>
                      <a:r>
                        <a:rPr lang="en-US" sz="2400" u="none" strike="noStrike">
                          <a:effectLst/>
                          <a:latin typeface="Circe" panose="020B0604020202020204" charset="-52"/>
                        </a:rPr>
                        <a:t>forecast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Всего за </a:t>
                      </a:r>
                    </a:p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4 учебных года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extLst>
                  <a:ext uri="{0D108BD9-81ED-4DB2-BD59-A6C34878D82A}">
                    <a16:rowId xmlns:a16="http://schemas.microsoft.com/office/drawing/2014/main" val="1106546511"/>
                  </a:ext>
                </a:extLst>
              </a:tr>
              <a:tr h="284824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Ремонт и обновление</a:t>
                      </a:r>
                      <a:r>
                        <a:rPr lang="en-US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 </a:t>
                      </a:r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кампуса </a:t>
                      </a:r>
                      <a:r>
                        <a:rPr lang="ru-RU" sz="2100" u="none" strike="noStrike">
                          <a:solidFill>
                            <a:srgbClr val="7030A0"/>
                          </a:solidFill>
                          <a:effectLst/>
                          <a:latin typeface="Circe" panose="020B0604020202020204" charset="-52"/>
                        </a:rPr>
                        <a:t>(в том числе, переезд одной из Школ)</a:t>
                      </a:r>
                      <a:endParaRPr lang="en-US" sz="2100" b="0" i="0" u="none" strike="noStrike">
                        <a:solidFill>
                          <a:srgbClr val="7030A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106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irce" panose="020B0604020202020204" charset="-52"/>
                        </a:rPr>
                        <a:t>795  </a:t>
                      </a:r>
                      <a:endParaRPr lang="ru-RU" sz="2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750%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rgbClr val="7030A0"/>
                          </a:solidFill>
                          <a:effectLst/>
                          <a:latin typeface="Circe" panose="020B0604020202020204" charset="-52"/>
                        </a:rPr>
                        <a:t>400  </a:t>
                      </a:r>
                      <a:endParaRPr lang="ru-RU" sz="2400" b="0" i="0" u="none" strike="noStrike">
                        <a:solidFill>
                          <a:srgbClr val="7030A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50%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300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1 609  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extLst>
                  <a:ext uri="{0D108BD9-81ED-4DB2-BD59-A6C34878D82A}">
                    <a16:rowId xmlns:a16="http://schemas.microsoft.com/office/drawing/2014/main" val="1990715957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Цифровая трансформация и оборудование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170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irce" panose="020B0604020202020204" charset="-52"/>
                        </a:rPr>
                        <a:t>402  </a:t>
                      </a:r>
                      <a:endParaRPr lang="ru-RU" sz="2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236%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rgbClr val="7030A0"/>
                          </a:solidFill>
                          <a:effectLst/>
                          <a:latin typeface="Circe" panose="020B0604020202020204" charset="-52"/>
                        </a:rPr>
                        <a:t>260  </a:t>
                      </a:r>
                      <a:endParaRPr lang="ru-RU" sz="2400" b="0" i="0" u="none" strike="noStrike">
                        <a:solidFill>
                          <a:srgbClr val="7030A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65%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300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1 135  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extLst>
                  <a:ext uri="{0D108BD9-81ED-4DB2-BD59-A6C34878D82A}">
                    <a16:rowId xmlns:a16="http://schemas.microsoft.com/office/drawing/2014/main" val="471383445"/>
                  </a:ext>
                </a:extLst>
              </a:tr>
              <a:tr h="284824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Наука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300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irce" panose="020B0604020202020204" charset="-52"/>
                        </a:rPr>
                        <a:t>120  </a:t>
                      </a:r>
                      <a:endParaRPr lang="ru-RU" sz="2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40%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rgbClr val="7030A0"/>
                          </a:solidFill>
                          <a:effectLst/>
                          <a:latin typeface="Circe" panose="020B0604020202020204" charset="-52"/>
                        </a:rPr>
                        <a:t>236  </a:t>
                      </a:r>
                      <a:endParaRPr lang="ru-RU" sz="2400" b="0" i="0" u="none" strike="noStrike">
                        <a:solidFill>
                          <a:srgbClr val="7030A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197%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250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908  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extLst>
                  <a:ext uri="{0D108BD9-81ED-4DB2-BD59-A6C34878D82A}">
                    <a16:rowId xmlns:a16="http://schemas.microsoft.com/office/drawing/2014/main" val="1481888434"/>
                  </a:ext>
                </a:extLst>
              </a:tr>
              <a:tr h="284824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HR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50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irce" panose="020B0604020202020204" charset="-52"/>
                        </a:rPr>
                        <a:t>76  </a:t>
                      </a:r>
                      <a:endParaRPr lang="ru-RU" sz="2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152%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rgbClr val="7030A0"/>
                          </a:solidFill>
                          <a:effectLst/>
                          <a:latin typeface="Circe" panose="020B0604020202020204" charset="-52"/>
                        </a:rPr>
                        <a:t>95  </a:t>
                      </a:r>
                      <a:endParaRPr lang="ru-RU" sz="2400" b="0" i="0" u="none" strike="noStrike">
                        <a:solidFill>
                          <a:srgbClr val="7030A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125%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110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334  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extLst>
                  <a:ext uri="{0D108BD9-81ED-4DB2-BD59-A6C34878D82A}">
                    <a16:rowId xmlns:a16="http://schemas.microsoft.com/office/drawing/2014/main" val="3832884830"/>
                  </a:ext>
                </a:extLst>
              </a:tr>
              <a:tr h="284824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Строительство нового кампуса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0" i="0" u="none" strike="noStrike">
                        <a:solidFill>
                          <a:srgbClr val="7030A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2 000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2 000  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extLst>
                  <a:ext uri="{0D108BD9-81ED-4DB2-BD59-A6C34878D82A}">
                    <a16:rowId xmlns:a16="http://schemas.microsoft.com/office/drawing/2014/main" val="2763159182"/>
                  </a:ext>
                </a:extLst>
              </a:tr>
              <a:tr h="284824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>
                          <a:solidFill>
                            <a:srgbClr val="002060"/>
                          </a:solidFill>
                          <a:effectLst/>
                          <a:latin typeface="Circe" panose="020B0604020202020204" charset="-52"/>
                        </a:rPr>
                        <a:t>Другие</a:t>
                      </a:r>
                      <a:endParaRPr lang="en-US" sz="2100" b="0" i="0" u="none" strike="noStrike">
                        <a:solidFill>
                          <a:srgbClr val="00206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40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irce" panose="020B0604020202020204" charset="-52"/>
                        </a:rPr>
                        <a:t>100  </a:t>
                      </a:r>
                      <a:endParaRPr lang="ru-RU" sz="24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250%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solidFill>
                            <a:srgbClr val="7030A0"/>
                          </a:solidFill>
                          <a:effectLst/>
                          <a:latin typeface="Circe" panose="020B0604020202020204" charset="-52"/>
                        </a:rPr>
                        <a:t>150  </a:t>
                      </a:r>
                      <a:endParaRPr lang="ru-RU" sz="2400" b="0" i="0" u="none" strike="noStrike">
                        <a:solidFill>
                          <a:srgbClr val="7030A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150%</a:t>
                      </a:r>
                      <a:endParaRPr lang="ru-RU" sz="2000" b="0" i="1" u="none" strike="noStrike">
                        <a:solidFill>
                          <a:srgbClr val="00B05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u="none" strike="noStrike">
                          <a:effectLst/>
                          <a:latin typeface="Circe" panose="020B0604020202020204" charset="-52"/>
                        </a:rPr>
                        <a:t>200 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494  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extLst>
                  <a:ext uri="{0D108BD9-81ED-4DB2-BD59-A6C34878D82A}">
                    <a16:rowId xmlns:a16="http://schemas.microsoft.com/office/drawing/2014/main" val="2636611400"/>
                  </a:ext>
                </a:extLst>
              </a:tr>
              <a:tr h="284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  <a:latin typeface="Circe" panose="020B0604020202020204" charset="-52"/>
                        </a:rPr>
                        <a:t>Total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666  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irce" panose="020B0604020202020204" charset="-52"/>
                        </a:rPr>
                        <a:t>1 493  </a:t>
                      </a:r>
                      <a:endParaRPr lang="ru-RU" sz="2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224%</a:t>
                      </a: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solidFill>
                            <a:srgbClr val="7030A0"/>
                          </a:solidFill>
                          <a:effectLst/>
                          <a:latin typeface="Circe" panose="020B0604020202020204" charset="-52"/>
                        </a:rPr>
                        <a:t>1 141  </a:t>
                      </a:r>
                      <a:endParaRPr lang="ru-RU" sz="2400" b="1" i="0" u="none" strike="noStrike">
                        <a:solidFill>
                          <a:srgbClr val="7030A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1" u="none" strike="noStrike">
                          <a:solidFill>
                            <a:srgbClr val="00B050"/>
                          </a:solidFill>
                          <a:effectLst/>
                          <a:latin typeface="Circe" panose="020B0604020202020204" charset="-52"/>
                        </a:rPr>
                        <a:t>76%</a:t>
                      </a: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3 160  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>
                          <a:effectLst/>
                          <a:latin typeface="Circe" panose="020B0604020202020204" charset="-52"/>
                        </a:rPr>
                        <a:t>6 480  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irce" panose="020B0604020202020204" charset="-52"/>
                      </a:endParaRPr>
                    </a:p>
                  </a:txBody>
                  <a:tcPr marL="7903" marR="7903" marT="7903" marB="0" anchor="ctr"/>
                </a:tc>
                <a:extLst>
                  <a:ext uri="{0D108BD9-81ED-4DB2-BD59-A6C34878D82A}">
                    <a16:rowId xmlns:a16="http://schemas.microsoft.com/office/drawing/2014/main" val="3103324096"/>
                  </a:ext>
                </a:extLst>
              </a:tr>
            </a:tbl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DEB32B3-EE80-4DF1-0527-430178D7D1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151093"/>
              </p:ext>
            </p:extLst>
          </p:nvPr>
        </p:nvGraphicFramePr>
        <p:xfrm>
          <a:off x="9144000" y="6141486"/>
          <a:ext cx="6882227" cy="407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50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0720" y="792104"/>
            <a:ext cx="6492240" cy="0"/>
          </a:xfrm>
          <a:prstGeom prst="line">
            <a:avLst/>
          </a:prstGeom>
          <a:ln w="38100" cap="flat">
            <a:solidFill>
              <a:srgbClr val="0042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14625364" y="754004"/>
            <a:ext cx="6492240" cy="0"/>
          </a:xfrm>
          <a:prstGeom prst="line">
            <a:avLst/>
          </a:prstGeom>
          <a:ln w="38100" cap="flat">
            <a:solidFill>
              <a:srgbClr val="0042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2" name="TextBox 32"/>
          <p:cNvSpPr txBox="1"/>
          <p:nvPr/>
        </p:nvSpPr>
        <p:spPr>
          <a:xfrm>
            <a:off x="4052159" y="363480"/>
            <a:ext cx="11748883" cy="823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50"/>
              </a:lnSpc>
            </a:pPr>
            <a:r>
              <a:rPr lang="ru-RU" sz="4400" spc="-236">
                <a:solidFill>
                  <a:srgbClr val="004282"/>
                </a:solidFill>
                <a:latin typeface="Circe Bold"/>
                <a:ea typeface="Circe Bold"/>
                <a:cs typeface="Circe Bold"/>
                <a:sym typeface="Circe Bold"/>
              </a:rPr>
              <a:t>Основные достижения и приоритеты </a:t>
            </a:r>
            <a:r>
              <a:rPr lang="en-US" sz="4400" spc="-236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  <a:r>
              <a:rPr lang="en-US" sz="4400" spc="-236" err="1">
                <a:solidFill>
                  <a:srgbClr val="A10000"/>
                </a:solidFill>
                <a:latin typeface="Circe Bold"/>
                <a:ea typeface="Circe Bold"/>
                <a:cs typeface="Circe Bold"/>
                <a:sym typeface="Circe Bold"/>
              </a:rPr>
              <a:t>AlmaU</a:t>
            </a:r>
            <a:endParaRPr lang="en-US" sz="4400" spc="-236">
              <a:solidFill>
                <a:srgbClr val="A10000"/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grpSp>
        <p:nvGrpSpPr>
          <p:cNvPr id="71" name="Group 66">
            <a:extLst>
              <a:ext uri="{FF2B5EF4-FFF2-40B4-BE49-F238E27FC236}">
                <a16:creationId xmlns:a16="http://schemas.microsoft.com/office/drawing/2014/main" id="{32DE6319-4C2F-4F7F-E9E5-1324140161AE}"/>
              </a:ext>
            </a:extLst>
          </p:cNvPr>
          <p:cNvGrpSpPr/>
          <p:nvPr/>
        </p:nvGrpSpPr>
        <p:grpSpPr>
          <a:xfrm>
            <a:off x="1066800" y="1333500"/>
            <a:ext cx="5410200" cy="607682"/>
            <a:chOff x="0" y="0"/>
            <a:chExt cx="2821863" cy="173683"/>
          </a:xfrm>
        </p:grpSpPr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A430000B-3426-00F7-2D43-A31A707ED8A9}"/>
                </a:ext>
              </a:extLst>
            </p:cNvPr>
            <p:cNvSpPr/>
            <p:nvPr/>
          </p:nvSpPr>
          <p:spPr>
            <a:xfrm>
              <a:off x="0" y="0"/>
              <a:ext cx="2821863" cy="173683"/>
            </a:xfrm>
            <a:custGeom>
              <a:avLst/>
              <a:gdLst/>
              <a:ahLst/>
              <a:cxnLst/>
              <a:rect l="l" t="t" r="r" b="b"/>
              <a:pathLst>
                <a:path w="2821863" h="173683">
                  <a:moveTo>
                    <a:pt x="7057" y="0"/>
                  </a:moveTo>
                  <a:lnTo>
                    <a:pt x="2814806" y="0"/>
                  </a:lnTo>
                  <a:cubicBezTo>
                    <a:pt x="2818704" y="0"/>
                    <a:pt x="2821863" y="3160"/>
                    <a:pt x="2821863" y="7057"/>
                  </a:cubicBezTo>
                  <a:lnTo>
                    <a:pt x="2821863" y="166626"/>
                  </a:lnTo>
                  <a:cubicBezTo>
                    <a:pt x="2821863" y="170524"/>
                    <a:pt x="2818704" y="173683"/>
                    <a:pt x="2814806" y="173683"/>
                  </a:cubicBezTo>
                  <a:lnTo>
                    <a:pt x="7057" y="173683"/>
                  </a:lnTo>
                  <a:cubicBezTo>
                    <a:pt x="3160" y="173683"/>
                    <a:pt x="0" y="170524"/>
                    <a:pt x="0" y="166626"/>
                  </a:cubicBezTo>
                  <a:lnTo>
                    <a:pt x="0" y="7057"/>
                  </a:lnTo>
                  <a:cubicBezTo>
                    <a:pt x="0" y="3160"/>
                    <a:pt x="3160" y="0"/>
                    <a:pt x="7057" y="0"/>
                  </a:cubicBezTo>
                  <a:close/>
                </a:path>
              </a:pathLst>
            </a:custGeom>
            <a:solidFill>
              <a:srgbClr val="003E7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TextBox 68">
              <a:extLst>
                <a:ext uri="{FF2B5EF4-FFF2-40B4-BE49-F238E27FC236}">
                  <a16:creationId xmlns:a16="http://schemas.microsoft.com/office/drawing/2014/main" id="{E0A408AF-576F-C3F6-2E9D-07AA5D60EA97}"/>
                </a:ext>
              </a:extLst>
            </p:cNvPr>
            <p:cNvSpPr txBox="1"/>
            <p:nvPr/>
          </p:nvSpPr>
          <p:spPr>
            <a:xfrm>
              <a:off x="0" y="-95250"/>
              <a:ext cx="2821863" cy="268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74" name="Group 66">
            <a:extLst>
              <a:ext uri="{FF2B5EF4-FFF2-40B4-BE49-F238E27FC236}">
                <a16:creationId xmlns:a16="http://schemas.microsoft.com/office/drawing/2014/main" id="{A9065FCE-FC26-8244-F4A8-6B23C5E657B3}"/>
              </a:ext>
            </a:extLst>
          </p:cNvPr>
          <p:cNvGrpSpPr/>
          <p:nvPr/>
        </p:nvGrpSpPr>
        <p:grpSpPr>
          <a:xfrm>
            <a:off x="11142613" y="1000239"/>
            <a:ext cx="5410200" cy="940943"/>
            <a:chOff x="0" y="-95250"/>
            <a:chExt cx="2821863" cy="268933"/>
          </a:xfrm>
        </p:grpSpPr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701F0FAB-BA5C-20B9-6C19-06551B16ED5C}"/>
                </a:ext>
              </a:extLst>
            </p:cNvPr>
            <p:cNvSpPr/>
            <p:nvPr/>
          </p:nvSpPr>
          <p:spPr>
            <a:xfrm>
              <a:off x="0" y="0"/>
              <a:ext cx="2821863" cy="173683"/>
            </a:xfrm>
            <a:custGeom>
              <a:avLst/>
              <a:gdLst/>
              <a:ahLst/>
              <a:cxnLst/>
              <a:rect l="l" t="t" r="r" b="b"/>
              <a:pathLst>
                <a:path w="2821863" h="173683">
                  <a:moveTo>
                    <a:pt x="7057" y="0"/>
                  </a:moveTo>
                  <a:lnTo>
                    <a:pt x="2814806" y="0"/>
                  </a:lnTo>
                  <a:cubicBezTo>
                    <a:pt x="2818704" y="0"/>
                    <a:pt x="2821863" y="3160"/>
                    <a:pt x="2821863" y="7057"/>
                  </a:cubicBezTo>
                  <a:lnTo>
                    <a:pt x="2821863" y="166626"/>
                  </a:lnTo>
                  <a:cubicBezTo>
                    <a:pt x="2821863" y="170524"/>
                    <a:pt x="2818704" y="173683"/>
                    <a:pt x="2814806" y="173683"/>
                  </a:cubicBezTo>
                  <a:lnTo>
                    <a:pt x="7057" y="173683"/>
                  </a:lnTo>
                  <a:cubicBezTo>
                    <a:pt x="3160" y="173683"/>
                    <a:pt x="0" y="170524"/>
                    <a:pt x="0" y="166626"/>
                  </a:cubicBezTo>
                  <a:lnTo>
                    <a:pt x="0" y="7057"/>
                  </a:lnTo>
                  <a:cubicBezTo>
                    <a:pt x="0" y="3160"/>
                    <a:pt x="3160" y="0"/>
                    <a:pt x="7057" y="0"/>
                  </a:cubicBezTo>
                  <a:close/>
                </a:path>
              </a:pathLst>
            </a:custGeom>
            <a:solidFill>
              <a:srgbClr val="003E7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TextBox 68">
              <a:extLst>
                <a:ext uri="{FF2B5EF4-FFF2-40B4-BE49-F238E27FC236}">
                  <a16:creationId xmlns:a16="http://schemas.microsoft.com/office/drawing/2014/main" id="{5CCAD395-CC9A-D6E0-E672-F1E193DE96B4}"/>
                </a:ext>
              </a:extLst>
            </p:cNvPr>
            <p:cNvSpPr txBox="1"/>
            <p:nvPr/>
          </p:nvSpPr>
          <p:spPr>
            <a:xfrm>
              <a:off x="0" y="-95250"/>
              <a:ext cx="2821863" cy="268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7" name="TextBox 39">
            <a:extLst>
              <a:ext uri="{FF2B5EF4-FFF2-40B4-BE49-F238E27FC236}">
                <a16:creationId xmlns:a16="http://schemas.microsoft.com/office/drawing/2014/main" id="{D62688C5-ABBE-2289-52C2-1E3A20CD9024}"/>
              </a:ext>
            </a:extLst>
          </p:cNvPr>
          <p:cNvSpPr txBox="1"/>
          <p:nvPr/>
        </p:nvSpPr>
        <p:spPr>
          <a:xfrm>
            <a:off x="2010593" y="1333500"/>
            <a:ext cx="3522613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ru-RU" sz="2800">
                <a:solidFill>
                  <a:srgbClr val="FFFFFF"/>
                </a:solidFill>
                <a:latin typeface="Circe Bold" panose="020B0604020202020204" charset="-52"/>
                <a:ea typeface="Futura Bold"/>
                <a:cs typeface="Futura Bold"/>
                <a:sym typeface="Futura Bold"/>
              </a:rPr>
              <a:t>Итоги 2023-2024 гг.</a:t>
            </a:r>
          </a:p>
        </p:txBody>
      </p:sp>
      <p:sp>
        <p:nvSpPr>
          <p:cNvPr id="78" name="TextBox 39">
            <a:extLst>
              <a:ext uri="{FF2B5EF4-FFF2-40B4-BE49-F238E27FC236}">
                <a16:creationId xmlns:a16="http://schemas.microsoft.com/office/drawing/2014/main" id="{ACE92223-A2B1-53E2-7993-53D609D2917F}"/>
              </a:ext>
            </a:extLst>
          </p:cNvPr>
          <p:cNvSpPr txBox="1"/>
          <p:nvPr/>
        </p:nvSpPr>
        <p:spPr>
          <a:xfrm>
            <a:off x="12214275" y="1333500"/>
            <a:ext cx="3522613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ru-RU" sz="2800">
                <a:solidFill>
                  <a:srgbClr val="FFFFFF"/>
                </a:solidFill>
                <a:latin typeface="Circe Bold" panose="020B0604020202020204" charset="-52"/>
                <a:ea typeface="Futura Bold"/>
                <a:cs typeface="Futura Bold"/>
                <a:sym typeface="Futura Bold"/>
              </a:rPr>
              <a:t>План 2024-2025 гг.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2CF650E-3B7C-9C41-7CC9-6B6493A99F7E}"/>
              </a:ext>
            </a:extLst>
          </p:cNvPr>
          <p:cNvSpPr txBox="1"/>
          <p:nvPr/>
        </p:nvSpPr>
        <p:spPr>
          <a:xfrm>
            <a:off x="685800" y="2058970"/>
            <a:ext cx="81909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Председательство </a:t>
            </a:r>
            <a:r>
              <a:rPr lang="en-US" sz="2000" err="1">
                <a:solidFill>
                  <a:srgbClr val="002060"/>
                </a:solidFill>
                <a:latin typeface="Circe" panose="020B0604020202020204" charset="-52"/>
              </a:rPr>
              <a:t>AlmaU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в лиге академической честности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Юбилейный Форум Лиги 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endParaRPr lang="en-US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Открытие Школы Шелкового Пути (Silk Road School)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Проведена 31 Конференция CEEMAN (24 страны участников)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Создан Совет по цифровой трансформации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Организован Пункта приема гуманитарной помощи пострадавшим от паводков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i="1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i="1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C7C402C-9337-66ED-9DBF-63646634D06E}"/>
              </a:ext>
            </a:extLst>
          </p:cNvPr>
          <p:cNvSpPr txBox="1"/>
          <p:nvPr/>
        </p:nvSpPr>
        <p:spPr>
          <a:xfrm>
            <a:off x="668305" y="7361314"/>
            <a:ext cx="81909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Автоматизация процессов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HR-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платформа </a:t>
            </a:r>
            <a:r>
              <a:rPr lang="en-US" sz="2000" err="1">
                <a:solidFill>
                  <a:srgbClr val="002060"/>
                </a:solidFill>
                <a:latin typeface="Circe" panose="020B0604020202020204" charset="-52"/>
              </a:rPr>
              <a:t>PeopleForce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Запуск онлайн- платформы </a:t>
            </a:r>
            <a:r>
              <a:rPr lang="en-US" sz="2000" err="1">
                <a:solidFill>
                  <a:srgbClr val="002060"/>
                </a:solidFill>
                <a:latin typeface="Circe" panose="020B0604020202020204" charset="-52"/>
              </a:rPr>
              <a:t>AlmaU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Psychology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для студентов</a:t>
            </a: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Переход на платформу </a:t>
            </a:r>
            <a:r>
              <a:rPr lang="en-US" sz="2000" err="1">
                <a:solidFill>
                  <a:srgbClr val="002060"/>
                </a:solidFill>
                <a:latin typeface="Circe" panose="020B0604020202020204" charset="-52"/>
              </a:rPr>
              <a:t>Platonus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Запуск платформы ККК</a:t>
            </a: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F6D8130-B56C-DE82-5689-55DEF1F03F37}"/>
              </a:ext>
            </a:extLst>
          </p:cNvPr>
          <p:cNvSpPr txBox="1"/>
          <p:nvPr/>
        </p:nvSpPr>
        <p:spPr>
          <a:xfrm>
            <a:off x="706360" y="5350814"/>
            <a:ext cx="90847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Институциональная поддержка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Проект по грейдированию заработных плат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AlmaU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en-US" sz="2000" err="1">
                <a:solidFill>
                  <a:srgbClr val="002060"/>
                </a:solidFill>
                <a:latin typeface="Circe" panose="020B0604020202020204" charset="-52"/>
              </a:rPr>
              <a:t>Sharmanov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School of Health Sciences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School of Transformative Humanities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Развитие кампуса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(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ремонт и обновление оборудования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Открытие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AlmaU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Open Library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65125" algn="l"/>
              </a:tabLst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tabLst>
                <a:tab pos="450850" algn="l"/>
              </a:tabLst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8A5350-7649-5F34-5475-3B9274C3E1EC}"/>
              </a:ext>
            </a:extLst>
          </p:cNvPr>
          <p:cNvSpPr txBox="1"/>
          <p:nvPr/>
        </p:nvSpPr>
        <p:spPr>
          <a:xfrm>
            <a:off x="748925" y="4266425"/>
            <a:ext cx="7543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Получены аккредитации: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  BGA (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программная аккредитация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ШПиИ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до 2026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)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  НАОКО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(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ре-аккредитация до 2031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)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7F4F5-C78C-4093-DFC6-1CC4D3C2F80E}"/>
              </a:ext>
            </a:extLst>
          </p:cNvPr>
          <p:cNvSpPr txBox="1"/>
          <p:nvPr/>
        </p:nvSpPr>
        <p:spPr>
          <a:xfrm>
            <a:off x="11142613" y="2413026"/>
            <a:ext cx="6248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Новые направления: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2024 год - год Качества образования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TOLYQ ADAM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Комитеты по обеспечению качества при школах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Открытие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AlmaU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Faculty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Club – зона отдыха и работы для ППС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Кампус в индустрии (переезд одной из Школ)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Обновленная стратегия цифровой трансформации</a:t>
            </a:r>
            <a:endParaRPr lang="kk-KZ" sz="2000">
              <a:solidFill>
                <a:srgbClr val="002060"/>
              </a:solidFill>
              <a:latin typeface="Circe" panose="020B0604020202020204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8A17E-998E-5201-5EDA-3E25EF6C9E95}"/>
              </a:ext>
            </a:extLst>
          </p:cNvPr>
          <p:cNvSpPr txBox="1"/>
          <p:nvPr/>
        </p:nvSpPr>
        <p:spPr>
          <a:xfrm>
            <a:off x="11142613" y="5634518"/>
            <a:ext cx="671589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Институциональная поддержка 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Усиление программ Докторантуры (в том числе, набор)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Онлайн курсы 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пула 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Teaching assistant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из числа лучших студентов старших курсов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GOLDEN POOL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из числа ведущих ППС  </a:t>
            </a:r>
            <a:r>
              <a:rPr lang="en-US" sz="2000" err="1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AlmaU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которым будут предложены контракты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 индивидуальными условиями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Усиление работы Эндаумент фонда и Центра карьеры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Форум выпускников </a:t>
            </a:r>
            <a:r>
              <a:rPr lang="en-US" sz="2000" err="1">
                <a:solidFill>
                  <a:srgbClr val="002060"/>
                </a:solidFill>
                <a:latin typeface="Circe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AlmaU</a:t>
            </a:r>
            <a:endParaRPr lang="ru-RU" sz="2000">
              <a:solidFill>
                <a:srgbClr val="002060"/>
              </a:solidFill>
              <a:latin typeface="Circe" panose="020B0604020202020204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kk-KZ" sz="2000">
              <a:solidFill>
                <a:srgbClr val="002060"/>
              </a:solidFill>
              <a:latin typeface="Circe" panose="020B0604020202020204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0850" algn="l"/>
              </a:tabLst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FA5DEE-7287-D6E5-AF36-011F930ECF96}"/>
              </a:ext>
            </a:extLst>
          </p:cNvPr>
          <p:cNvSpPr txBox="1"/>
          <p:nvPr/>
        </p:nvSpPr>
        <p:spPr>
          <a:xfrm>
            <a:off x="668305" y="9011405"/>
            <a:ext cx="7312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Юбилейный год </a:t>
            </a:r>
            <a:r>
              <a:rPr lang="en-US" sz="2000" b="1" err="1">
                <a:solidFill>
                  <a:srgbClr val="002060"/>
                </a:solidFill>
                <a:latin typeface="Circe" panose="020B0604020202020204" charset="-52"/>
              </a:rPr>
              <a:t>AlmaU</a:t>
            </a: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 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Выпуск книги «Секреты успеха 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Jūrttyñ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balasy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»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  Научный сборник «Передовые идеи деятелей Алаша»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82381-F588-0836-BEEA-B929A3BA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36458" y="967578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>
            <a:extLst>
              <a:ext uri="{FF2B5EF4-FFF2-40B4-BE49-F238E27FC236}">
                <a16:creationId xmlns:a16="http://schemas.microsoft.com/office/drawing/2014/main" id="{376883C5-4B33-53A4-CAEF-A178ECA7C937}"/>
              </a:ext>
            </a:extLst>
          </p:cNvPr>
          <p:cNvGrpSpPr/>
          <p:nvPr/>
        </p:nvGrpSpPr>
        <p:grpSpPr>
          <a:xfrm>
            <a:off x="1915604" y="2025242"/>
            <a:ext cx="4602441" cy="1194791"/>
            <a:chOff x="1915603" y="2025240"/>
            <a:chExt cx="4602441" cy="1194791"/>
          </a:xfrm>
        </p:grpSpPr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287FBDB5-AC0A-9D44-5250-68AA7A280A12}"/>
                </a:ext>
              </a:extLst>
            </p:cNvPr>
            <p:cNvSpPr/>
            <p:nvPr/>
          </p:nvSpPr>
          <p:spPr>
            <a:xfrm>
              <a:off x="1931752" y="2025240"/>
              <a:ext cx="4586292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7913"/>
                <a:gd name="f4" fmla="val 314677"/>
                <a:gd name="f5" fmla="val 1004713"/>
                <a:gd name="f6" fmla="val 157339"/>
                <a:gd name="f7" fmla="*/ f0 1 1207913"/>
                <a:gd name="f8" fmla="*/ f1 1 314677"/>
                <a:gd name="f9" fmla="+- f4 0 f2"/>
                <a:gd name="f10" fmla="+- f3 0 f2"/>
                <a:gd name="f11" fmla="*/ f10 1 1207913"/>
                <a:gd name="f12" fmla="*/ f9 1 314677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207913" h="314677">
                  <a:moveTo>
                    <a:pt x="f5" y="f2"/>
                  </a:moveTo>
                  <a:lnTo>
                    <a:pt x="f2" y="f2"/>
                  </a:lnTo>
                  <a:lnTo>
                    <a:pt x="f2" y="f4"/>
                  </a:lnTo>
                  <a:lnTo>
                    <a:pt x="f5" y="f4"/>
                  </a:lnTo>
                  <a:lnTo>
                    <a:pt x="f3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17375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360C3B08-677E-E003-CC6E-90DB6CD4EF44}"/>
                </a:ext>
              </a:extLst>
            </p:cNvPr>
            <p:cNvSpPr txBox="1"/>
            <p:nvPr/>
          </p:nvSpPr>
          <p:spPr>
            <a:xfrm>
              <a:off x="1915603" y="2025240"/>
              <a:ext cx="3825895" cy="1194791"/>
            </a:xfrm>
            <a:prstGeom prst="rect">
              <a:avLst/>
            </a:prstGeom>
            <a:solidFill>
              <a:srgbClr val="17375E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6161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4400">
                  <a:solidFill>
                    <a:srgbClr val="FFFFFF"/>
                  </a:solidFill>
                  <a:latin typeface="Open Sans Extra Bold"/>
                </a:rPr>
                <a:t>MEANINGFUL</a:t>
              </a:r>
            </a:p>
          </p:txBody>
        </p:sp>
      </p:grpSp>
      <p:grpSp>
        <p:nvGrpSpPr>
          <p:cNvPr id="9" name="Group 17">
            <a:extLst>
              <a:ext uri="{FF2B5EF4-FFF2-40B4-BE49-F238E27FC236}">
                <a16:creationId xmlns:a16="http://schemas.microsoft.com/office/drawing/2014/main" id="{8D4DCC47-F125-491C-1EB2-F3645AD52540}"/>
              </a:ext>
            </a:extLst>
          </p:cNvPr>
          <p:cNvGrpSpPr/>
          <p:nvPr/>
        </p:nvGrpSpPr>
        <p:grpSpPr>
          <a:xfrm>
            <a:off x="1931753" y="3515302"/>
            <a:ext cx="4586292" cy="1194800"/>
            <a:chOff x="1931752" y="3515301"/>
            <a:chExt cx="4586292" cy="1194800"/>
          </a:xfrm>
        </p:grpSpPr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D414162F-74B6-44AF-CE8B-87D33F70FCEF}"/>
                </a:ext>
              </a:extLst>
            </p:cNvPr>
            <p:cNvSpPr/>
            <p:nvPr/>
          </p:nvSpPr>
          <p:spPr>
            <a:xfrm>
              <a:off x="1931752" y="3515310"/>
              <a:ext cx="4586292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7913"/>
                <a:gd name="f4" fmla="val 314677"/>
                <a:gd name="f5" fmla="val 1004713"/>
                <a:gd name="f6" fmla="val 157339"/>
                <a:gd name="f7" fmla="*/ f0 1 1207913"/>
                <a:gd name="f8" fmla="*/ f1 1 314677"/>
                <a:gd name="f9" fmla="+- f4 0 f2"/>
                <a:gd name="f10" fmla="+- f3 0 f2"/>
                <a:gd name="f11" fmla="*/ f10 1 1207913"/>
                <a:gd name="f12" fmla="*/ f9 1 314677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207913" h="314677">
                  <a:moveTo>
                    <a:pt x="f5" y="f2"/>
                  </a:moveTo>
                  <a:lnTo>
                    <a:pt x="f2" y="f2"/>
                  </a:lnTo>
                  <a:lnTo>
                    <a:pt x="f2" y="f4"/>
                  </a:lnTo>
                  <a:lnTo>
                    <a:pt x="f5" y="f4"/>
                  </a:lnTo>
                  <a:lnTo>
                    <a:pt x="f3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17375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id="{BD0E39D9-3C08-3DB4-3E96-1C069AC1C69C}"/>
                </a:ext>
              </a:extLst>
            </p:cNvPr>
            <p:cNvSpPr txBox="1"/>
            <p:nvPr/>
          </p:nvSpPr>
          <p:spPr>
            <a:xfrm>
              <a:off x="1931752" y="3515301"/>
              <a:ext cx="3825895" cy="1194791"/>
            </a:xfrm>
            <a:prstGeom prst="rect">
              <a:avLst/>
            </a:prstGeom>
            <a:solidFill>
              <a:srgbClr val="17375E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6161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4001">
                  <a:solidFill>
                    <a:srgbClr val="FFFFFF"/>
                  </a:solidFill>
                  <a:latin typeface="Open Sans Extra Bold"/>
                </a:rPr>
                <a:t>EDUCATIONAL</a:t>
              </a:r>
            </a:p>
          </p:txBody>
        </p:sp>
      </p:grpSp>
      <p:grpSp>
        <p:nvGrpSpPr>
          <p:cNvPr id="13" name="Group 20">
            <a:extLst>
              <a:ext uri="{FF2B5EF4-FFF2-40B4-BE49-F238E27FC236}">
                <a16:creationId xmlns:a16="http://schemas.microsoft.com/office/drawing/2014/main" id="{C860E5E4-DD9F-5BF7-2817-CDCE53A57F0D}"/>
              </a:ext>
            </a:extLst>
          </p:cNvPr>
          <p:cNvGrpSpPr/>
          <p:nvPr/>
        </p:nvGrpSpPr>
        <p:grpSpPr>
          <a:xfrm>
            <a:off x="1931753" y="5005372"/>
            <a:ext cx="4586292" cy="1194791"/>
            <a:chOff x="1931752" y="5005370"/>
            <a:chExt cx="4586292" cy="119479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69334E1-15CE-0198-A126-47075888B471}"/>
                </a:ext>
              </a:extLst>
            </p:cNvPr>
            <p:cNvSpPr/>
            <p:nvPr/>
          </p:nvSpPr>
          <p:spPr>
            <a:xfrm>
              <a:off x="1931752" y="5005370"/>
              <a:ext cx="4586292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7913"/>
                <a:gd name="f4" fmla="val 314677"/>
                <a:gd name="f5" fmla="val 1004713"/>
                <a:gd name="f6" fmla="val 157339"/>
                <a:gd name="f7" fmla="*/ f0 1 1207913"/>
                <a:gd name="f8" fmla="*/ f1 1 314677"/>
                <a:gd name="f9" fmla="+- f4 0 f2"/>
                <a:gd name="f10" fmla="+- f3 0 f2"/>
                <a:gd name="f11" fmla="*/ f10 1 1207913"/>
                <a:gd name="f12" fmla="*/ f9 1 314677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207913" h="314677">
                  <a:moveTo>
                    <a:pt x="f5" y="f2"/>
                  </a:moveTo>
                  <a:lnTo>
                    <a:pt x="f2" y="f2"/>
                  </a:lnTo>
                  <a:lnTo>
                    <a:pt x="f2" y="f4"/>
                  </a:lnTo>
                  <a:lnTo>
                    <a:pt x="f5" y="f4"/>
                  </a:lnTo>
                  <a:lnTo>
                    <a:pt x="f3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17375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2B93578D-643C-51C1-2411-0A6E55A5D097}"/>
                </a:ext>
              </a:extLst>
            </p:cNvPr>
            <p:cNvSpPr txBox="1"/>
            <p:nvPr/>
          </p:nvSpPr>
          <p:spPr>
            <a:xfrm>
              <a:off x="1931752" y="5150037"/>
              <a:ext cx="3911208" cy="905466"/>
            </a:xfrm>
            <a:prstGeom prst="rect">
              <a:avLst/>
            </a:prstGeom>
            <a:solidFill>
              <a:srgbClr val="17375E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3799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799">
                  <a:solidFill>
                    <a:srgbClr val="FFFFFF"/>
                  </a:solidFill>
                  <a:latin typeface="Open Sans Extra Bold"/>
                </a:rPr>
                <a:t>STAND SERVICE</a:t>
              </a:r>
            </a:p>
          </p:txBody>
        </p:sp>
      </p:grpSp>
      <p:grpSp>
        <p:nvGrpSpPr>
          <p:cNvPr id="16" name="Group 23">
            <a:extLst>
              <a:ext uri="{FF2B5EF4-FFF2-40B4-BE49-F238E27FC236}">
                <a16:creationId xmlns:a16="http://schemas.microsoft.com/office/drawing/2014/main" id="{64183616-D4C0-CFFA-3B79-04746FB28DB6}"/>
              </a:ext>
            </a:extLst>
          </p:cNvPr>
          <p:cNvGrpSpPr/>
          <p:nvPr/>
        </p:nvGrpSpPr>
        <p:grpSpPr>
          <a:xfrm>
            <a:off x="1931753" y="6534440"/>
            <a:ext cx="4586292" cy="1155792"/>
            <a:chOff x="1931752" y="6534439"/>
            <a:chExt cx="4586292" cy="1155792"/>
          </a:xfrm>
        </p:grpSpPr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01B9A842-0AFA-1A36-C6FF-37963358C8E5}"/>
                </a:ext>
              </a:extLst>
            </p:cNvPr>
            <p:cNvSpPr/>
            <p:nvPr/>
          </p:nvSpPr>
          <p:spPr>
            <a:xfrm>
              <a:off x="1931752" y="6534439"/>
              <a:ext cx="4586292" cy="11557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7913"/>
                <a:gd name="f4" fmla="val 314677"/>
                <a:gd name="f5" fmla="val 1004713"/>
                <a:gd name="f6" fmla="val 157339"/>
                <a:gd name="f7" fmla="*/ f0 1 1207913"/>
                <a:gd name="f8" fmla="*/ f1 1 314677"/>
                <a:gd name="f9" fmla="+- f4 0 f2"/>
                <a:gd name="f10" fmla="+- f3 0 f2"/>
                <a:gd name="f11" fmla="*/ f10 1 1207913"/>
                <a:gd name="f12" fmla="*/ f9 1 314677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207913" h="314677">
                  <a:moveTo>
                    <a:pt x="f5" y="f2"/>
                  </a:moveTo>
                  <a:lnTo>
                    <a:pt x="f2" y="f2"/>
                  </a:lnTo>
                  <a:lnTo>
                    <a:pt x="f2" y="f4"/>
                  </a:lnTo>
                  <a:lnTo>
                    <a:pt x="f5" y="f4"/>
                  </a:lnTo>
                  <a:lnTo>
                    <a:pt x="f3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17375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18" name="TextBox 25">
              <a:extLst>
                <a:ext uri="{FF2B5EF4-FFF2-40B4-BE49-F238E27FC236}">
                  <a16:creationId xmlns:a16="http://schemas.microsoft.com/office/drawing/2014/main" id="{2B8389DB-A4B9-ACC6-B187-A3B598003466}"/>
                </a:ext>
              </a:extLst>
            </p:cNvPr>
            <p:cNvSpPr txBox="1"/>
            <p:nvPr/>
          </p:nvSpPr>
          <p:spPr>
            <a:xfrm>
              <a:off x="1931752" y="6534439"/>
              <a:ext cx="3911208" cy="1155792"/>
            </a:xfrm>
            <a:prstGeom prst="rect">
              <a:avLst/>
            </a:prstGeom>
            <a:solidFill>
              <a:srgbClr val="17375E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6161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4400">
                  <a:solidFill>
                    <a:srgbClr val="FFFFFF"/>
                  </a:solidFill>
                  <a:latin typeface="Open Sans Extra Bold"/>
                </a:rPr>
                <a:t>IMPACTFUL</a:t>
              </a:r>
            </a:p>
          </p:txBody>
        </p:sp>
      </p:grpSp>
      <p:grpSp>
        <p:nvGrpSpPr>
          <p:cNvPr id="19" name="Group 26">
            <a:extLst>
              <a:ext uri="{FF2B5EF4-FFF2-40B4-BE49-F238E27FC236}">
                <a16:creationId xmlns:a16="http://schemas.microsoft.com/office/drawing/2014/main" id="{440C0946-243B-E9DE-DA7B-0C0E073B79E4}"/>
              </a:ext>
            </a:extLst>
          </p:cNvPr>
          <p:cNvGrpSpPr/>
          <p:nvPr/>
        </p:nvGrpSpPr>
        <p:grpSpPr>
          <a:xfrm>
            <a:off x="1915604" y="7985511"/>
            <a:ext cx="4602441" cy="1272789"/>
            <a:chOff x="1915603" y="7985510"/>
            <a:chExt cx="4602441" cy="1272789"/>
          </a:xfrm>
        </p:grpSpPr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2A85A897-30C4-624D-1703-7D742C122B58}"/>
                </a:ext>
              </a:extLst>
            </p:cNvPr>
            <p:cNvSpPr/>
            <p:nvPr/>
          </p:nvSpPr>
          <p:spPr>
            <a:xfrm>
              <a:off x="1931752" y="7985510"/>
              <a:ext cx="4586292" cy="1272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7913"/>
                <a:gd name="f4" fmla="val 335221"/>
                <a:gd name="f5" fmla="val 1004713"/>
                <a:gd name="f6" fmla="val 167611"/>
                <a:gd name="f7" fmla="*/ f0 1 1207913"/>
                <a:gd name="f8" fmla="*/ f1 1 335221"/>
                <a:gd name="f9" fmla="+- f4 0 f2"/>
                <a:gd name="f10" fmla="+- f3 0 f2"/>
                <a:gd name="f11" fmla="*/ f10 1 1207913"/>
                <a:gd name="f12" fmla="*/ f9 1 335221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207913" h="335221">
                  <a:moveTo>
                    <a:pt x="f5" y="f2"/>
                  </a:moveTo>
                  <a:lnTo>
                    <a:pt x="f2" y="f2"/>
                  </a:lnTo>
                  <a:lnTo>
                    <a:pt x="f2" y="f4"/>
                  </a:lnTo>
                  <a:lnTo>
                    <a:pt x="f5" y="f4"/>
                  </a:lnTo>
                  <a:lnTo>
                    <a:pt x="f3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17375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21" name="TextBox 28">
              <a:extLst>
                <a:ext uri="{FF2B5EF4-FFF2-40B4-BE49-F238E27FC236}">
                  <a16:creationId xmlns:a16="http://schemas.microsoft.com/office/drawing/2014/main" id="{5EBEFBDA-9881-E0CE-FCC5-A036DE17B6D7}"/>
                </a:ext>
              </a:extLst>
            </p:cNvPr>
            <p:cNvSpPr txBox="1"/>
            <p:nvPr/>
          </p:nvSpPr>
          <p:spPr>
            <a:xfrm>
              <a:off x="1915603" y="8024509"/>
              <a:ext cx="3836822" cy="1194791"/>
            </a:xfrm>
            <a:prstGeom prst="rect">
              <a:avLst/>
            </a:prstGeom>
            <a:solidFill>
              <a:srgbClr val="17375E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434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099">
                  <a:solidFill>
                    <a:srgbClr val="FFFFFF"/>
                  </a:solidFill>
                  <a:latin typeface="Open Sans Extra Bold"/>
                </a:rPr>
                <a:t>ФИНАНСОВАЯ УСТОЙЧИВОСТЬ</a:t>
              </a:r>
            </a:p>
          </p:txBody>
        </p:sp>
      </p:grpSp>
      <p:grpSp>
        <p:nvGrpSpPr>
          <p:cNvPr id="22" name="Group 29">
            <a:extLst>
              <a:ext uri="{FF2B5EF4-FFF2-40B4-BE49-F238E27FC236}">
                <a16:creationId xmlns:a16="http://schemas.microsoft.com/office/drawing/2014/main" id="{9D86DE3F-E3DC-82A8-2E5E-F3B1994DA564}"/>
              </a:ext>
            </a:extLst>
          </p:cNvPr>
          <p:cNvGrpSpPr/>
          <p:nvPr/>
        </p:nvGrpSpPr>
        <p:grpSpPr>
          <a:xfrm>
            <a:off x="6057901" y="1808254"/>
            <a:ext cx="3086099" cy="1411778"/>
            <a:chOff x="6057899" y="1808253"/>
            <a:chExt cx="3086099" cy="1411778"/>
          </a:xfrm>
        </p:grpSpPr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F737FDCE-FF7A-6604-9E87-47C0F547F7B4}"/>
                </a:ext>
              </a:extLst>
            </p:cNvPr>
            <p:cNvSpPr/>
            <p:nvPr/>
          </p:nvSpPr>
          <p:spPr>
            <a:xfrm>
              <a:off x="6057899" y="202524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24" name="TextBox 31">
              <a:extLst>
                <a:ext uri="{FF2B5EF4-FFF2-40B4-BE49-F238E27FC236}">
                  <a16:creationId xmlns:a16="http://schemas.microsoft.com/office/drawing/2014/main" id="{3171E0AF-69D5-5A48-449C-5C212E98C83D}"/>
                </a:ext>
              </a:extLst>
            </p:cNvPr>
            <p:cNvSpPr txBox="1"/>
            <p:nvPr/>
          </p:nvSpPr>
          <p:spPr>
            <a:xfrm>
              <a:off x="6732983" y="180825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sp>
        <p:nvSpPr>
          <p:cNvPr id="25" name="TextBox 32">
            <a:extLst>
              <a:ext uri="{FF2B5EF4-FFF2-40B4-BE49-F238E27FC236}">
                <a16:creationId xmlns:a16="http://schemas.microsoft.com/office/drawing/2014/main" id="{07EFAFC7-CEF7-5E8D-875D-495E271D1294}"/>
              </a:ext>
            </a:extLst>
          </p:cNvPr>
          <p:cNvSpPr txBox="1"/>
          <p:nvPr/>
        </p:nvSpPr>
        <p:spPr>
          <a:xfrm rot="16200004">
            <a:off x="-1725496" y="4359086"/>
            <a:ext cx="4393976" cy="7019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algn="r" defTabSz="914445">
              <a:lnSpc>
                <a:spcPts val="6026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302">
                <a:solidFill>
                  <a:srgbClr val="272727"/>
                </a:solidFill>
                <a:latin typeface="Open Sans Extra Bold"/>
              </a:rPr>
              <a:t>НАПРАВЛЕНИЯ</a:t>
            </a: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1000F9FE-DCB9-3438-AACA-CB0528611A52}"/>
              </a:ext>
            </a:extLst>
          </p:cNvPr>
          <p:cNvSpPr txBox="1"/>
          <p:nvPr/>
        </p:nvSpPr>
        <p:spPr>
          <a:xfrm rot="16200004">
            <a:off x="-1008501" y="4282911"/>
            <a:ext cx="4393976" cy="854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algn="r" defTabSz="914445">
              <a:lnSpc>
                <a:spcPts val="7335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241">
                <a:solidFill>
                  <a:srgbClr val="FD0005"/>
                </a:solidFill>
                <a:latin typeface="Open Sans Extra Bold"/>
              </a:rPr>
              <a:t>ИЗМЕРЕНИЯ</a:t>
            </a:r>
          </a:p>
        </p:txBody>
      </p:sp>
      <p:grpSp>
        <p:nvGrpSpPr>
          <p:cNvPr id="27" name="Group 34">
            <a:extLst>
              <a:ext uri="{FF2B5EF4-FFF2-40B4-BE49-F238E27FC236}">
                <a16:creationId xmlns:a16="http://schemas.microsoft.com/office/drawing/2014/main" id="{C556A3F2-A36E-223D-99F6-4BC996991344}"/>
              </a:ext>
            </a:extLst>
          </p:cNvPr>
          <p:cNvGrpSpPr/>
          <p:nvPr/>
        </p:nvGrpSpPr>
        <p:grpSpPr>
          <a:xfrm>
            <a:off x="6057901" y="3298313"/>
            <a:ext cx="3086099" cy="1411788"/>
            <a:chOff x="6057899" y="3298313"/>
            <a:chExt cx="3086099" cy="1411788"/>
          </a:xfrm>
        </p:grpSpPr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FDC3CA0C-CD48-14F4-31FD-C106BE81CE86}"/>
                </a:ext>
              </a:extLst>
            </p:cNvPr>
            <p:cNvSpPr/>
            <p:nvPr/>
          </p:nvSpPr>
          <p:spPr>
            <a:xfrm>
              <a:off x="6057899" y="351531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454A84D6-8C71-7DAA-BE88-701E436285D6}"/>
                </a:ext>
              </a:extLst>
            </p:cNvPr>
            <p:cNvSpPr txBox="1"/>
            <p:nvPr/>
          </p:nvSpPr>
          <p:spPr>
            <a:xfrm>
              <a:off x="6732983" y="329831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30" name="Group 37">
            <a:extLst>
              <a:ext uri="{FF2B5EF4-FFF2-40B4-BE49-F238E27FC236}">
                <a16:creationId xmlns:a16="http://schemas.microsoft.com/office/drawing/2014/main" id="{4C6DB4F3-8F05-315C-0B48-73E61D3F86AA}"/>
              </a:ext>
            </a:extLst>
          </p:cNvPr>
          <p:cNvGrpSpPr/>
          <p:nvPr/>
        </p:nvGrpSpPr>
        <p:grpSpPr>
          <a:xfrm>
            <a:off x="6057901" y="4788385"/>
            <a:ext cx="3086099" cy="1411778"/>
            <a:chOff x="6057899" y="4788383"/>
            <a:chExt cx="3086099" cy="1411778"/>
          </a:xfrm>
        </p:grpSpPr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03CAF65B-F9D8-8851-49DD-AD153F059A92}"/>
                </a:ext>
              </a:extLst>
            </p:cNvPr>
            <p:cNvSpPr/>
            <p:nvPr/>
          </p:nvSpPr>
          <p:spPr>
            <a:xfrm>
              <a:off x="6057899" y="500537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4EC2A7EE-A120-F616-5B30-35467E83F0E8}"/>
                </a:ext>
              </a:extLst>
            </p:cNvPr>
            <p:cNvSpPr txBox="1"/>
            <p:nvPr/>
          </p:nvSpPr>
          <p:spPr>
            <a:xfrm>
              <a:off x="6732983" y="478838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33" name="Group 40">
            <a:extLst>
              <a:ext uri="{FF2B5EF4-FFF2-40B4-BE49-F238E27FC236}">
                <a16:creationId xmlns:a16="http://schemas.microsoft.com/office/drawing/2014/main" id="{0385A217-AE17-7753-2B00-2746B0FDD150}"/>
              </a:ext>
            </a:extLst>
          </p:cNvPr>
          <p:cNvGrpSpPr/>
          <p:nvPr/>
        </p:nvGrpSpPr>
        <p:grpSpPr>
          <a:xfrm>
            <a:off x="6057901" y="6278455"/>
            <a:ext cx="3086099" cy="1411778"/>
            <a:chOff x="6057899" y="6278453"/>
            <a:chExt cx="3086099" cy="1411778"/>
          </a:xfrm>
        </p:grpSpPr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65AA0BF6-BC81-A63A-F0A8-5753220FE571}"/>
                </a:ext>
              </a:extLst>
            </p:cNvPr>
            <p:cNvSpPr/>
            <p:nvPr/>
          </p:nvSpPr>
          <p:spPr>
            <a:xfrm>
              <a:off x="6057899" y="649544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35" name="TextBox 42">
              <a:extLst>
                <a:ext uri="{FF2B5EF4-FFF2-40B4-BE49-F238E27FC236}">
                  <a16:creationId xmlns:a16="http://schemas.microsoft.com/office/drawing/2014/main" id="{BB8CB549-5E79-ABBC-A56C-1678EC669DDE}"/>
                </a:ext>
              </a:extLst>
            </p:cNvPr>
            <p:cNvSpPr txBox="1"/>
            <p:nvPr/>
          </p:nvSpPr>
          <p:spPr>
            <a:xfrm>
              <a:off x="6732983" y="627845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36" name="Group 43">
            <a:extLst>
              <a:ext uri="{FF2B5EF4-FFF2-40B4-BE49-F238E27FC236}">
                <a16:creationId xmlns:a16="http://schemas.microsoft.com/office/drawing/2014/main" id="{13EA9579-E24D-A403-996D-FC119D2EC040}"/>
              </a:ext>
            </a:extLst>
          </p:cNvPr>
          <p:cNvGrpSpPr/>
          <p:nvPr/>
        </p:nvGrpSpPr>
        <p:grpSpPr>
          <a:xfrm>
            <a:off x="6057901" y="7768514"/>
            <a:ext cx="3086099" cy="1411788"/>
            <a:chOff x="6057899" y="7768513"/>
            <a:chExt cx="3086099" cy="1411788"/>
          </a:xfrm>
        </p:grpSpPr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0A356B77-F067-1D08-B012-D00EF1093E73}"/>
                </a:ext>
              </a:extLst>
            </p:cNvPr>
            <p:cNvSpPr/>
            <p:nvPr/>
          </p:nvSpPr>
          <p:spPr>
            <a:xfrm>
              <a:off x="6057899" y="798551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38" name="TextBox 45">
              <a:extLst>
                <a:ext uri="{FF2B5EF4-FFF2-40B4-BE49-F238E27FC236}">
                  <a16:creationId xmlns:a16="http://schemas.microsoft.com/office/drawing/2014/main" id="{2439E0C8-45E7-6F07-6B37-3874342475A4}"/>
                </a:ext>
              </a:extLst>
            </p:cNvPr>
            <p:cNvSpPr txBox="1"/>
            <p:nvPr/>
          </p:nvSpPr>
          <p:spPr>
            <a:xfrm>
              <a:off x="6732983" y="776851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DBC5F0B7-3D94-695C-221D-33D945D1F0F9}"/>
              </a:ext>
            </a:extLst>
          </p:cNvPr>
          <p:cNvGrpSpPr/>
          <p:nvPr/>
        </p:nvGrpSpPr>
        <p:grpSpPr>
          <a:xfrm>
            <a:off x="8701697" y="1808254"/>
            <a:ext cx="3086099" cy="1411778"/>
            <a:chOff x="8701695" y="1808253"/>
            <a:chExt cx="3086099" cy="1411778"/>
          </a:xfrm>
        </p:grpSpPr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id="{4F803D69-EE5B-CFBB-7522-AFAAE9850A3F}"/>
                </a:ext>
              </a:extLst>
            </p:cNvPr>
            <p:cNvSpPr/>
            <p:nvPr/>
          </p:nvSpPr>
          <p:spPr>
            <a:xfrm>
              <a:off x="8701695" y="202524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E688595A-53C7-903F-75FC-BB65A270239E}"/>
                </a:ext>
              </a:extLst>
            </p:cNvPr>
            <p:cNvSpPr txBox="1"/>
            <p:nvPr/>
          </p:nvSpPr>
          <p:spPr>
            <a:xfrm>
              <a:off x="9376778" y="180825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42" name="Group 49">
            <a:extLst>
              <a:ext uri="{FF2B5EF4-FFF2-40B4-BE49-F238E27FC236}">
                <a16:creationId xmlns:a16="http://schemas.microsoft.com/office/drawing/2014/main" id="{5DAE2CD5-43CD-BE50-2E4A-132B3E5F37E6}"/>
              </a:ext>
            </a:extLst>
          </p:cNvPr>
          <p:cNvGrpSpPr/>
          <p:nvPr/>
        </p:nvGrpSpPr>
        <p:grpSpPr>
          <a:xfrm>
            <a:off x="8701697" y="3298313"/>
            <a:ext cx="3086099" cy="1411788"/>
            <a:chOff x="8701695" y="3298313"/>
            <a:chExt cx="3086099" cy="1411788"/>
          </a:xfrm>
        </p:grpSpPr>
        <p:sp>
          <p:nvSpPr>
            <p:cNvPr id="43" name="Freeform 50">
              <a:extLst>
                <a:ext uri="{FF2B5EF4-FFF2-40B4-BE49-F238E27FC236}">
                  <a16:creationId xmlns:a16="http://schemas.microsoft.com/office/drawing/2014/main" id="{B5DF3D96-C2E4-07D3-907C-E05000DDB963}"/>
                </a:ext>
              </a:extLst>
            </p:cNvPr>
            <p:cNvSpPr/>
            <p:nvPr/>
          </p:nvSpPr>
          <p:spPr>
            <a:xfrm>
              <a:off x="8701695" y="351531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44" name="TextBox 51">
              <a:extLst>
                <a:ext uri="{FF2B5EF4-FFF2-40B4-BE49-F238E27FC236}">
                  <a16:creationId xmlns:a16="http://schemas.microsoft.com/office/drawing/2014/main" id="{449C32C2-5B0E-321A-9888-8B958FC7427C}"/>
                </a:ext>
              </a:extLst>
            </p:cNvPr>
            <p:cNvSpPr txBox="1"/>
            <p:nvPr/>
          </p:nvSpPr>
          <p:spPr>
            <a:xfrm>
              <a:off x="9376778" y="329831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45" name="Group 52">
            <a:extLst>
              <a:ext uri="{FF2B5EF4-FFF2-40B4-BE49-F238E27FC236}">
                <a16:creationId xmlns:a16="http://schemas.microsoft.com/office/drawing/2014/main" id="{CBBED811-BC96-98EA-0C48-1FF95ECC9BBB}"/>
              </a:ext>
            </a:extLst>
          </p:cNvPr>
          <p:cNvGrpSpPr/>
          <p:nvPr/>
        </p:nvGrpSpPr>
        <p:grpSpPr>
          <a:xfrm>
            <a:off x="8701697" y="4788385"/>
            <a:ext cx="3086099" cy="1411778"/>
            <a:chOff x="8701695" y="4788383"/>
            <a:chExt cx="3086099" cy="1411778"/>
          </a:xfrm>
        </p:grpSpPr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F860758D-98BD-4A65-935F-85C0FD28D91D}"/>
                </a:ext>
              </a:extLst>
            </p:cNvPr>
            <p:cNvSpPr/>
            <p:nvPr/>
          </p:nvSpPr>
          <p:spPr>
            <a:xfrm>
              <a:off x="8701695" y="500537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47" name="TextBox 54">
              <a:extLst>
                <a:ext uri="{FF2B5EF4-FFF2-40B4-BE49-F238E27FC236}">
                  <a16:creationId xmlns:a16="http://schemas.microsoft.com/office/drawing/2014/main" id="{7B15BDBC-0149-94DC-1A44-49A354E01E2F}"/>
                </a:ext>
              </a:extLst>
            </p:cNvPr>
            <p:cNvSpPr txBox="1"/>
            <p:nvPr/>
          </p:nvSpPr>
          <p:spPr>
            <a:xfrm>
              <a:off x="9376778" y="478838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48" name="Group 55">
            <a:extLst>
              <a:ext uri="{FF2B5EF4-FFF2-40B4-BE49-F238E27FC236}">
                <a16:creationId xmlns:a16="http://schemas.microsoft.com/office/drawing/2014/main" id="{58D96963-744C-78BF-ABF8-9C9956D2DE4C}"/>
              </a:ext>
            </a:extLst>
          </p:cNvPr>
          <p:cNvGrpSpPr/>
          <p:nvPr/>
        </p:nvGrpSpPr>
        <p:grpSpPr>
          <a:xfrm>
            <a:off x="8701697" y="6278455"/>
            <a:ext cx="3086099" cy="1411778"/>
            <a:chOff x="8701695" y="6278453"/>
            <a:chExt cx="3086099" cy="1411778"/>
          </a:xfrm>
        </p:grpSpPr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924E2FD5-3644-DF1D-51F4-72D85EB341CF}"/>
                </a:ext>
              </a:extLst>
            </p:cNvPr>
            <p:cNvSpPr/>
            <p:nvPr/>
          </p:nvSpPr>
          <p:spPr>
            <a:xfrm>
              <a:off x="8701695" y="649544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50" name="TextBox 57">
              <a:extLst>
                <a:ext uri="{FF2B5EF4-FFF2-40B4-BE49-F238E27FC236}">
                  <a16:creationId xmlns:a16="http://schemas.microsoft.com/office/drawing/2014/main" id="{0E9215AB-FD43-7874-F6F9-2752D0B513DF}"/>
                </a:ext>
              </a:extLst>
            </p:cNvPr>
            <p:cNvSpPr txBox="1"/>
            <p:nvPr/>
          </p:nvSpPr>
          <p:spPr>
            <a:xfrm>
              <a:off x="9376778" y="627845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51" name="Group 58">
            <a:extLst>
              <a:ext uri="{FF2B5EF4-FFF2-40B4-BE49-F238E27FC236}">
                <a16:creationId xmlns:a16="http://schemas.microsoft.com/office/drawing/2014/main" id="{AAD05A2F-B15A-1623-B75C-3DB2C16E4A7E}"/>
              </a:ext>
            </a:extLst>
          </p:cNvPr>
          <p:cNvGrpSpPr/>
          <p:nvPr/>
        </p:nvGrpSpPr>
        <p:grpSpPr>
          <a:xfrm>
            <a:off x="8701697" y="7768514"/>
            <a:ext cx="3086099" cy="1411788"/>
            <a:chOff x="8701695" y="7768513"/>
            <a:chExt cx="3086099" cy="1411788"/>
          </a:xfrm>
        </p:grpSpPr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7C81C68C-8D21-07AE-B6A4-F6256C160AD3}"/>
                </a:ext>
              </a:extLst>
            </p:cNvPr>
            <p:cNvSpPr/>
            <p:nvPr/>
          </p:nvSpPr>
          <p:spPr>
            <a:xfrm>
              <a:off x="8701695" y="798551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53" name="TextBox 60">
              <a:extLst>
                <a:ext uri="{FF2B5EF4-FFF2-40B4-BE49-F238E27FC236}">
                  <a16:creationId xmlns:a16="http://schemas.microsoft.com/office/drawing/2014/main" id="{0A085422-7747-40DB-EFAD-58B926D8A304}"/>
                </a:ext>
              </a:extLst>
            </p:cNvPr>
            <p:cNvSpPr txBox="1"/>
            <p:nvPr/>
          </p:nvSpPr>
          <p:spPr>
            <a:xfrm>
              <a:off x="9376778" y="776851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54" name="Group 61">
            <a:extLst>
              <a:ext uri="{FF2B5EF4-FFF2-40B4-BE49-F238E27FC236}">
                <a16:creationId xmlns:a16="http://schemas.microsoft.com/office/drawing/2014/main" id="{5433335D-6E0C-9A61-8F4B-157B341893F9}"/>
              </a:ext>
            </a:extLst>
          </p:cNvPr>
          <p:cNvGrpSpPr/>
          <p:nvPr/>
        </p:nvGrpSpPr>
        <p:grpSpPr>
          <a:xfrm>
            <a:off x="11339531" y="1808254"/>
            <a:ext cx="3086099" cy="1411778"/>
            <a:chOff x="11339529" y="1808253"/>
            <a:chExt cx="3086099" cy="1411778"/>
          </a:xfrm>
        </p:grpSpPr>
        <p:sp>
          <p:nvSpPr>
            <p:cNvPr id="55" name="Freeform 62">
              <a:extLst>
                <a:ext uri="{FF2B5EF4-FFF2-40B4-BE49-F238E27FC236}">
                  <a16:creationId xmlns:a16="http://schemas.microsoft.com/office/drawing/2014/main" id="{534985EC-F099-D282-4DDD-25D4C2F45E9F}"/>
                </a:ext>
              </a:extLst>
            </p:cNvPr>
            <p:cNvSpPr/>
            <p:nvPr/>
          </p:nvSpPr>
          <p:spPr>
            <a:xfrm>
              <a:off x="11339529" y="202524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56" name="TextBox 63">
              <a:extLst>
                <a:ext uri="{FF2B5EF4-FFF2-40B4-BE49-F238E27FC236}">
                  <a16:creationId xmlns:a16="http://schemas.microsoft.com/office/drawing/2014/main" id="{C9CB4E6F-97C1-D8AE-C502-F22F768F7802}"/>
                </a:ext>
              </a:extLst>
            </p:cNvPr>
            <p:cNvSpPr txBox="1"/>
            <p:nvPr/>
          </p:nvSpPr>
          <p:spPr>
            <a:xfrm>
              <a:off x="12014612" y="180825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57" name="Group 64">
            <a:extLst>
              <a:ext uri="{FF2B5EF4-FFF2-40B4-BE49-F238E27FC236}">
                <a16:creationId xmlns:a16="http://schemas.microsoft.com/office/drawing/2014/main" id="{C263C03D-A423-5FF0-E501-49A8E7C4B1CB}"/>
              </a:ext>
            </a:extLst>
          </p:cNvPr>
          <p:cNvGrpSpPr/>
          <p:nvPr/>
        </p:nvGrpSpPr>
        <p:grpSpPr>
          <a:xfrm>
            <a:off x="11339531" y="3298313"/>
            <a:ext cx="3086099" cy="1411788"/>
            <a:chOff x="11339529" y="3298313"/>
            <a:chExt cx="3086099" cy="1411788"/>
          </a:xfrm>
        </p:grpSpPr>
        <p:sp>
          <p:nvSpPr>
            <p:cNvPr id="58" name="Freeform 65">
              <a:extLst>
                <a:ext uri="{FF2B5EF4-FFF2-40B4-BE49-F238E27FC236}">
                  <a16:creationId xmlns:a16="http://schemas.microsoft.com/office/drawing/2014/main" id="{88DCD706-0373-0F90-B294-032C88283B16}"/>
                </a:ext>
              </a:extLst>
            </p:cNvPr>
            <p:cNvSpPr/>
            <p:nvPr/>
          </p:nvSpPr>
          <p:spPr>
            <a:xfrm>
              <a:off x="11339529" y="351531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59" name="TextBox 66">
              <a:extLst>
                <a:ext uri="{FF2B5EF4-FFF2-40B4-BE49-F238E27FC236}">
                  <a16:creationId xmlns:a16="http://schemas.microsoft.com/office/drawing/2014/main" id="{01D68F7E-EF05-1EAD-F1B3-02709EC5B5F9}"/>
                </a:ext>
              </a:extLst>
            </p:cNvPr>
            <p:cNvSpPr txBox="1"/>
            <p:nvPr/>
          </p:nvSpPr>
          <p:spPr>
            <a:xfrm>
              <a:off x="12014612" y="329831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60" name="Group 67">
            <a:extLst>
              <a:ext uri="{FF2B5EF4-FFF2-40B4-BE49-F238E27FC236}">
                <a16:creationId xmlns:a16="http://schemas.microsoft.com/office/drawing/2014/main" id="{9C4789BB-902D-2B0A-09E1-4194E810C151}"/>
              </a:ext>
            </a:extLst>
          </p:cNvPr>
          <p:cNvGrpSpPr/>
          <p:nvPr/>
        </p:nvGrpSpPr>
        <p:grpSpPr>
          <a:xfrm>
            <a:off x="11339531" y="4788385"/>
            <a:ext cx="3086099" cy="1411778"/>
            <a:chOff x="11339529" y="4788383"/>
            <a:chExt cx="3086099" cy="1411778"/>
          </a:xfrm>
        </p:grpSpPr>
        <p:sp>
          <p:nvSpPr>
            <p:cNvPr id="61" name="Freeform 68">
              <a:extLst>
                <a:ext uri="{FF2B5EF4-FFF2-40B4-BE49-F238E27FC236}">
                  <a16:creationId xmlns:a16="http://schemas.microsoft.com/office/drawing/2014/main" id="{8068B58A-70E1-48A7-AFEB-B2C02CF7D156}"/>
                </a:ext>
              </a:extLst>
            </p:cNvPr>
            <p:cNvSpPr/>
            <p:nvPr/>
          </p:nvSpPr>
          <p:spPr>
            <a:xfrm>
              <a:off x="11339529" y="500537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62" name="TextBox 69">
              <a:extLst>
                <a:ext uri="{FF2B5EF4-FFF2-40B4-BE49-F238E27FC236}">
                  <a16:creationId xmlns:a16="http://schemas.microsoft.com/office/drawing/2014/main" id="{8A140430-F461-CF41-D19F-1F6DED271061}"/>
                </a:ext>
              </a:extLst>
            </p:cNvPr>
            <p:cNvSpPr txBox="1"/>
            <p:nvPr/>
          </p:nvSpPr>
          <p:spPr>
            <a:xfrm>
              <a:off x="12014612" y="478838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63" name="Group 70">
            <a:extLst>
              <a:ext uri="{FF2B5EF4-FFF2-40B4-BE49-F238E27FC236}">
                <a16:creationId xmlns:a16="http://schemas.microsoft.com/office/drawing/2014/main" id="{F42063F6-1917-39D1-3CA8-8E5CA2E6DB36}"/>
              </a:ext>
            </a:extLst>
          </p:cNvPr>
          <p:cNvGrpSpPr/>
          <p:nvPr/>
        </p:nvGrpSpPr>
        <p:grpSpPr>
          <a:xfrm>
            <a:off x="11339531" y="6278455"/>
            <a:ext cx="3086099" cy="1411778"/>
            <a:chOff x="11339529" y="6278453"/>
            <a:chExt cx="3086099" cy="1411778"/>
          </a:xfrm>
        </p:grpSpPr>
        <p:sp>
          <p:nvSpPr>
            <p:cNvPr id="64" name="Freeform 71">
              <a:extLst>
                <a:ext uri="{FF2B5EF4-FFF2-40B4-BE49-F238E27FC236}">
                  <a16:creationId xmlns:a16="http://schemas.microsoft.com/office/drawing/2014/main" id="{C76703D3-3D06-AF6C-508C-79D9D341C1B6}"/>
                </a:ext>
              </a:extLst>
            </p:cNvPr>
            <p:cNvSpPr/>
            <p:nvPr/>
          </p:nvSpPr>
          <p:spPr>
            <a:xfrm>
              <a:off x="11339529" y="649544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65" name="TextBox 72">
              <a:extLst>
                <a:ext uri="{FF2B5EF4-FFF2-40B4-BE49-F238E27FC236}">
                  <a16:creationId xmlns:a16="http://schemas.microsoft.com/office/drawing/2014/main" id="{4488FF07-6E6C-7692-07FC-8098AAA816B8}"/>
                </a:ext>
              </a:extLst>
            </p:cNvPr>
            <p:cNvSpPr txBox="1"/>
            <p:nvPr/>
          </p:nvSpPr>
          <p:spPr>
            <a:xfrm>
              <a:off x="12014612" y="627845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66" name="Group 73">
            <a:extLst>
              <a:ext uri="{FF2B5EF4-FFF2-40B4-BE49-F238E27FC236}">
                <a16:creationId xmlns:a16="http://schemas.microsoft.com/office/drawing/2014/main" id="{82241DB5-D047-0F79-54DA-2E8D8CAB73A4}"/>
              </a:ext>
            </a:extLst>
          </p:cNvPr>
          <p:cNvGrpSpPr/>
          <p:nvPr/>
        </p:nvGrpSpPr>
        <p:grpSpPr>
          <a:xfrm>
            <a:off x="11339531" y="7768514"/>
            <a:ext cx="3086099" cy="1411788"/>
            <a:chOff x="11339529" y="7768513"/>
            <a:chExt cx="3086099" cy="1411788"/>
          </a:xfrm>
        </p:grpSpPr>
        <p:sp>
          <p:nvSpPr>
            <p:cNvPr id="67" name="Freeform 74">
              <a:extLst>
                <a:ext uri="{FF2B5EF4-FFF2-40B4-BE49-F238E27FC236}">
                  <a16:creationId xmlns:a16="http://schemas.microsoft.com/office/drawing/2014/main" id="{610749EB-0276-42B0-BC6F-8719E1455225}"/>
                </a:ext>
              </a:extLst>
            </p:cNvPr>
            <p:cNvSpPr/>
            <p:nvPr/>
          </p:nvSpPr>
          <p:spPr>
            <a:xfrm>
              <a:off x="11339529" y="798551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68" name="TextBox 75">
              <a:extLst>
                <a:ext uri="{FF2B5EF4-FFF2-40B4-BE49-F238E27FC236}">
                  <a16:creationId xmlns:a16="http://schemas.microsoft.com/office/drawing/2014/main" id="{7100B99A-E381-F63E-546C-F57248EC91A5}"/>
                </a:ext>
              </a:extLst>
            </p:cNvPr>
            <p:cNvSpPr txBox="1"/>
            <p:nvPr/>
          </p:nvSpPr>
          <p:spPr>
            <a:xfrm>
              <a:off x="12014612" y="776851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69" name="Group 76">
            <a:extLst>
              <a:ext uri="{FF2B5EF4-FFF2-40B4-BE49-F238E27FC236}">
                <a16:creationId xmlns:a16="http://schemas.microsoft.com/office/drawing/2014/main" id="{459B7393-0C08-B666-3EFE-5901E7E8C371}"/>
              </a:ext>
            </a:extLst>
          </p:cNvPr>
          <p:cNvGrpSpPr/>
          <p:nvPr/>
        </p:nvGrpSpPr>
        <p:grpSpPr>
          <a:xfrm>
            <a:off x="13997591" y="1808254"/>
            <a:ext cx="3086099" cy="1411778"/>
            <a:chOff x="13997589" y="1808253"/>
            <a:chExt cx="3086099" cy="1411778"/>
          </a:xfrm>
        </p:grpSpPr>
        <p:sp>
          <p:nvSpPr>
            <p:cNvPr id="70" name="Freeform 77">
              <a:extLst>
                <a:ext uri="{FF2B5EF4-FFF2-40B4-BE49-F238E27FC236}">
                  <a16:creationId xmlns:a16="http://schemas.microsoft.com/office/drawing/2014/main" id="{AD55259E-A5A8-C0FE-8831-5B54D0D922D5}"/>
                </a:ext>
              </a:extLst>
            </p:cNvPr>
            <p:cNvSpPr/>
            <p:nvPr/>
          </p:nvSpPr>
          <p:spPr>
            <a:xfrm>
              <a:off x="13997589" y="202524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71" name="TextBox 78">
              <a:extLst>
                <a:ext uri="{FF2B5EF4-FFF2-40B4-BE49-F238E27FC236}">
                  <a16:creationId xmlns:a16="http://schemas.microsoft.com/office/drawing/2014/main" id="{7CC7FC3F-3FBA-4EAC-5F78-BD226E2CD853}"/>
                </a:ext>
              </a:extLst>
            </p:cNvPr>
            <p:cNvSpPr txBox="1"/>
            <p:nvPr/>
          </p:nvSpPr>
          <p:spPr>
            <a:xfrm>
              <a:off x="14672672" y="180825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72" name="Group 79">
            <a:extLst>
              <a:ext uri="{FF2B5EF4-FFF2-40B4-BE49-F238E27FC236}">
                <a16:creationId xmlns:a16="http://schemas.microsoft.com/office/drawing/2014/main" id="{68DC5462-025D-80E8-4A0D-129EFB7A8B01}"/>
              </a:ext>
            </a:extLst>
          </p:cNvPr>
          <p:cNvGrpSpPr/>
          <p:nvPr/>
        </p:nvGrpSpPr>
        <p:grpSpPr>
          <a:xfrm>
            <a:off x="13997591" y="3298313"/>
            <a:ext cx="3086099" cy="1411788"/>
            <a:chOff x="13997589" y="3298313"/>
            <a:chExt cx="3086099" cy="1411788"/>
          </a:xfrm>
        </p:grpSpPr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16315097-9680-EDCD-0E10-A5EC86DD0ABC}"/>
                </a:ext>
              </a:extLst>
            </p:cNvPr>
            <p:cNvSpPr/>
            <p:nvPr/>
          </p:nvSpPr>
          <p:spPr>
            <a:xfrm>
              <a:off x="13997589" y="351531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74" name="TextBox 81">
              <a:extLst>
                <a:ext uri="{FF2B5EF4-FFF2-40B4-BE49-F238E27FC236}">
                  <a16:creationId xmlns:a16="http://schemas.microsoft.com/office/drawing/2014/main" id="{D5C48A6E-64AF-BBF6-151B-C6C8FEABEDDB}"/>
                </a:ext>
              </a:extLst>
            </p:cNvPr>
            <p:cNvSpPr txBox="1"/>
            <p:nvPr/>
          </p:nvSpPr>
          <p:spPr>
            <a:xfrm>
              <a:off x="14672672" y="329831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75" name="Group 82">
            <a:extLst>
              <a:ext uri="{FF2B5EF4-FFF2-40B4-BE49-F238E27FC236}">
                <a16:creationId xmlns:a16="http://schemas.microsoft.com/office/drawing/2014/main" id="{AF42E3F9-5FD9-4157-523E-DF4AEDA0DAE2}"/>
              </a:ext>
            </a:extLst>
          </p:cNvPr>
          <p:cNvGrpSpPr/>
          <p:nvPr/>
        </p:nvGrpSpPr>
        <p:grpSpPr>
          <a:xfrm>
            <a:off x="13997591" y="4788385"/>
            <a:ext cx="3086099" cy="1411778"/>
            <a:chOff x="13997589" y="4788383"/>
            <a:chExt cx="3086099" cy="1411778"/>
          </a:xfrm>
        </p:grpSpPr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739EF660-7714-04BF-8460-D37C89A7F2B0}"/>
                </a:ext>
              </a:extLst>
            </p:cNvPr>
            <p:cNvSpPr/>
            <p:nvPr/>
          </p:nvSpPr>
          <p:spPr>
            <a:xfrm>
              <a:off x="13997589" y="500537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77" name="TextBox 84">
              <a:extLst>
                <a:ext uri="{FF2B5EF4-FFF2-40B4-BE49-F238E27FC236}">
                  <a16:creationId xmlns:a16="http://schemas.microsoft.com/office/drawing/2014/main" id="{A18D81D7-50E3-F3BD-782B-3FFC8BC5150A}"/>
                </a:ext>
              </a:extLst>
            </p:cNvPr>
            <p:cNvSpPr txBox="1"/>
            <p:nvPr/>
          </p:nvSpPr>
          <p:spPr>
            <a:xfrm>
              <a:off x="14672672" y="478838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78" name="Group 85">
            <a:extLst>
              <a:ext uri="{FF2B5EF4-FFF2-40B4-BE49-F238E27FC236}">
                <a16:creationId xmlns:a16="http://schemas.microsoft.com/office/drawing/2014/main" id="{688EF1E3-9821-1FFD-7B82-683F5AC58B41}"/>
              </a:ext>
            </a:extLst>
          </p:cNvPr>
          <p:cNvGrpSpPr/>
          <p:nvPr/>
        </p:nvGrpSpPr>
        <p:grpSpPr>
          <a:xfrm>
            <a:off x="13997591" y="6278455"/>
            <a:ext cx="3086099" cy="1411778"/>
            <a:chOff x="13997589" y="6278453"/>
            <a:chExt cx="3086099" cy="1411778"/>
          </a:xfrm>
        </p:grpSpPr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27ED1079-57F0-1980-F5B5-9EE78D3BC70C}"/>
                </a:ext>
              </a:extLst>
            </p:cNvPr>
            <p:cNvSpPr/>
            <p:nvPr/>
          </p:nvSpPr>
          <p:spPr>
            <a:xfrm>
              <a:off x="13997589" y="649544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80" name="TextBox 87">
              <a:extLst>
                <a:ext uri="{FF2B5EF4-FFF2-40B4-BE49-F238E27FC236}">
                  <a16:creationId xmlns:a16="http://schemas.microsoft.com/office/drawing/2014/main" id="{392E8352-04C9-0A2C-2CB7-E8CBDF3F11BB}"/>
                </a:ext>
              </a:extLst>
            </p:cNvPr>
            <p:cNvSpPr txBox="1"/>
            <p:nvPr/>
          </p:nvSpPr>
          <p:spPr>
            <a:xfrm>
              <a:off x="14672672" y="627845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81" name="Group 88">
            <a:extLst>
              <a:ext uri="{FF2B5EF4-FFF2-40B4-BE49-F238E27FC236}">
                <a16:creationId xmlns:a16="http://schemas.microsoft.com/office/drawing/2014/main" id="{039437CE-15B4-ED33-7A56-5C234F94E93F}"/>
              </a:ext>
            </a:extLst>
          </p:cNvPr>
          <p:cNvGrpSpPr/>
          <p:nvPr/>
        </p:nvGrpSpPr>
        <p:grpSpPr>
          <a:xfrm>
            <a:off x="13997591" y="7768514"/>
            <a:ext cx="3086099" cy="1411788"/>
            <a:chOff x="13997589" y="7768513"/>
            <a:chExt cx="3086099" cy="1411788"/>
          </a:xfrm>
        </p:grpSpPr>
        <p:sp>
          <p:nvSpPr>
            <p:cNvPr id="82" name="Freeform 89">
              <a:extLst>
                <a:ext uri="{FF2B5EF4-FFF2-40B4-BE49-F238E27FC236}">
                  <a16:creationId xmlns:a16="http://schemas.microsoft.com/office/drawing/2014/main" id="{7B6F26D6-F5DE-CA8D-0DB4-6E9065D58277}"/>
                </a:ext>
              </a:extLst>
            </p:cNvPr>
            <p:cNvSpPr/>
            <p:nvPr/>
          </p:nvSpPr>
          <p:spPr>
            <a:xfrm>
              <a:off x="13997589" y="7985510"/>
              <a:ext cx="3086099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0D4CD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83" name="TextBox 90">
              <a:extLst>
                <a:ext uri="{FF2B5EF4-FFF2-40B4-BE49-F238E27FC236}">
                  <a16:creationId xmlns:a16="http://schemas.microsoft.com/office/drawing/2014/main" id="{599ED773-05EF-2940-42EF-53967E282E24}"/>
                </a:ext>
              </a:extLst>
            </p:cNvPr>
            <p:cNvSpPr txBox="1"/>
            <p:nvPr/>
          </p:nvSpPr>
          <p:spPr>
            <a:xfrm>
              <a:off x="14672672" y="7768513"/>
              <a:ext cx="2121691" cy="141177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</p:grpSp>
      <p:grpSp>
        <p:nvGrpSpPr>
          <p:cNvPr id="84" name="Group 91">
            <a:extLst>
              <a:ext uri="{FF2B5EF4-FFF2-40B4-BE49-F238E27FC236}">
                <a16:creationId xmlns:a16="http://schemas.microsoft.com/office/drawing/2014/main" id="{B86D42BE-85ED-2990-E053-F1AAA0DC748F}"/>
              </a:ext>
            </a:extLst>
          </p:cNvPr>
          <p:cNvGrpSpPr/>
          <p:nvPr/>
        </p:nvGrpSpPr>
        <p:grpSpPr>
          <a:xfrm>
            <a:off x="6989883" y="520057"/>
            <a:ext cx="2796774" cy="1339460"/>
            <a:chOff x="6989883" y="520055"/>
            <a:chExt cx="2796774" cy="1339459"/>
          </a:xfrm>
        </p:grpSpPr>
        <p:sp>
          <p:nvSpPr>
            <p:cNvPr id="85" name="Freeform 92">
              <a:extLst>
                <a:ext uri="{FF2B5EF4-FFF2-40B4-BE49-F238E27FC236}">
                  <a16:creationId xmlns:a16="http://schemas.microsoft.com/office/drawing/2014/main" id="{12349DF3-34DF-0E5A-87F1-3C9BF5718DDB}"/>
                </a:ext>
              </a:extLst>
            </p:cNvPr>
            <p:cNvSpPr/>
            <p:nvPr/>
          </p:nvSpPr>
          <p:spPr>
            <a:xfrm>
              <a:off x="6989883" y="664723"/>
              <a:ext cx="2796774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76092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86" name="TextBox 93">
              <a:extLst>
                <a:ext uri="{FF2B5EF4-FFF2-40B4-BE49-F238E27FC236}">
                  <a16:creationId xmlns:a16="http://schemas.microsoft.com/office/drawing/2014/main" id="{0AA8E8EE-2908-EB86-6535-DE514213786C}"/>
                </a:ext>
              </a:extLst>
            </p:cNvPr>
            <p:cNvSpPr txBox="1"/>
            <p:nvPr/>
          </p:nvSpPr>
          <p:spPr>
            <a:xfrm>
              <a:off x="7601681" y="520055"/>
              <a:ext cx="1922782" cy="1339449"/>
            </a:xfrm>
            <a:prstGeom prst="rect">
              <a:avLst/>
            </a:prstGeom>
            <a:solidFill>
              <a:srgbClr val="376092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51">
                  <a:solidFill>
                    <a:srgbClr val="FFFFFF"/>
                  </a:solidFill>
                  <a:latin typeface="Open Sans Extra Bold"/>
                </a:rPr>
                <a:t>ШКОЛЫ</a:t>
              </a:r>
            </a:p>
          </p:txBody>
        </p:sp>
      </p:grpSp>
      <p:grpSp>
        <p:nvGrpSpPr>
          <p:cNvPr id="87" name="Group 94">
            <a:extLst>
              <a:ext uri="{FF2B5EF4-FFF2-40B4-BE49-F238E27FC236}">
                <a16:creationId xmlns:a16="http://schemas.microsoft.com/office/drawing/2014/main" id="{27AD9256-62E6-1CC4-0E6C-B1FB28F42DC4}"/>
              </a:ext>
            </a:extLst>
          </p:cNvPr>
          <p:cNvGrpSpPr/>
          <p:nvPr/>
        </p:nvGrpSpPr>
        <p:grpSpPr>
          <a:xfrm>
            <a:off x="9633680" y="483891"/>
            <a:ext cx="2796774" cy="1375623"/>
            <a:chOff x="9633679" y="483891"/>
            <a:chExt cx="2796774" cy="1375623"/>
          </a:xfrm>
        </p:grpSpPr>
        <p:sp>
          <p:nvSpPr>
            <p:cNvPr id="88" name="Freeform 95">
              <a:extLst>
                <a:ext uri="{FF2B5EF4-FFF2-40B4-BE49-F238E27FC236}">
                  <a16:creationId xmlns:a16="http://schemas.microsoft.com/office/drawing/2014/main" id="{7329D7EC-0AA4-966A-CD5B-95C973961DB2}"/>
                </a:ext>
              </a:extLst>
            </p:cNvPr>
            <p:cNvSpPr/>
            <p:nvPr/>
          </p:nvSpPr>
          <p:spPr>
            <a:xfrm>
              <a:off x="9633679" y="664723"/>
              <a:ext cx="2796774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76092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89" name="TextBox 96">
              <a:extLst>
                <a:ext uri="{FF2B5EF4-FFF2-40B4-BE49-F238E27FC236}">
                  <a16:creationId xmlns:a16="http://schemas.microsoft.com/office/drawing/2014/main" id="{F3DF1451-847C-B483-D3F5-85FC0BA9D55C}"/>
                </a:ext>
              </a:extLst>
            </p:cNvPr>
            <p:cNvSpPr txBox="1"/>
            <p:nvPr/>
          </p:nvSpPr>
          <p:spPr>
            <a:xfrm>
              <a:off x="10245477" y="483891"/>
              <a:ext cx="1922782" cy="1375614"/>
            </a:xfrm>
            <a:prstGeom prst="rect">
              <a:avLst/>
            </a:prstGeom>
            <a:solidFill>
              <a:srgbClr val="376092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73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950" spc="-179">
                  <a:solidFill>
                    <a:srgbClr val="FFFFFF"/>
                  </a:solidFill>
                  <a:latin typeface="Open Sans Extra Bold"/>
                </a:rPr>
                <a:t>ПОДРАЗДЕЛЕНИЯ</a:t>
              </a:r>
            </a:p>
          </p:txBody>
        </p:sp>
      </p:grpSp>
      <p:grpSp>
        <p:nvGrpSpPr>
          <p:cNvPr id="90" name="Group 97">
            <a:extLst>
              <a:ext uri="{FF2B5EF4-FFF2-40B4-BE49-F238E27FC236}">
                <a16:creationId xmlns:a16="http://schemas.microsoft.com/office/drawing/2014/main" id="{ED8FEE77-6668-658C-F69E-4A38AD7CECBF}"/>
              </a:ext>
            </a:extLst>
          </p:cNvPr>
          <p:cNvGrpSpPr/>
          <p:nvPr/>
        </p:nvGrpSpPr>
        <p:grpSpPr>
          <a:xfrm>
            <a:off x="12271514" y="520057"/>
            <a:ext cx="2796774" cy="1339460"/>
            <a:chOff x="12271513" y="520055"/>
            <a:chExt cx="2796774" cy="1339459"/>
          </a:xfrm>
        </p:grpSpPr>
        <p:sp>
          <p:nvSpPr>
            <p:cNvPr id="91" name="Freeform 98">
              <a:extLst>
                <a:ext uri="{FF2B5EF4-FFF2-40B4-BE49-F238E27FC236}">
                  <a16:creationId xmlns:a16="http://schemas.microsoft.com/office/drawing/2014/main" id="{BDEB1B53-483E-9F31-B80B-C3AA468ECAF9}"/>
                </a:ext>
              </a:extLst>
            </p:cNvPr>
            <p:cNvSpPr/>
            <p:nvPr/>
          </p:nvSpPr>
          <p:spPr>
            <a:xfrm>
              <a:off x="12271513" y="664723"/>
              <a:ext cx="2796774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76092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92" name="TextBox 99">
              <a:extLst>
                <a:ext uri="{FF2B5EF4-FFF2-40B4-BE49-F238E27FC236}">
                  <a16:creationId xmlns:a16="http://schemas.microsoft.com/office/drawing/2014/main" id="{5DD862D1-0A4D-BA6C-14EF-3ED1E23CBB70}"/>
                </a:ext>
              </a:extLst>
            </p:cNvPr>
            <p:cNvSpPr txBox="1"/>
            <p:nvPr/>
          </p:nvSpPr>
          <p:spPr>
            <a:xfrm>
              <a:off x="12883310" y="520055"/>
              <a:ext cx="1922782" cy="1339449"/>
            </a:xfrm>
            <a:prstGeom prst="rect">
              <a:avLst/>
            </a:prstGeom>
            <a:solidFill>
              <a:srgbClr val="376092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51">
                  <a:solidFill>
                    <a:srgbClr val="FFFFFF"/>
                  </a:solidFill>
                  <a:latin typeface="Open Sans Extra Bold"/>
                </a:rPr>
                <a:t>ПРОЕКТЫ</a:t>
              </a:r>
            </a:p>
          </p:txBody>
        </p:sp>
      </p:grpSp>
      <p:grpSp>
        <p:nvGrpSpPr>
          <p:cNvPr id="93" name="Group 100">
            <a:extLst>
              <a:ext uri="{FF2B5EF4-FFF2-40B4-BE49-F238E27FC236}">
                <a16:creationId xmlns:a16="http://schemas.microsoft.com/office/drawing/2014/main" id="{28DAFB2C-44A7-C260-7159-43379457D775}"/>
              </a:ext>
            </a:extLst>
          </p:cNvPr>
          <p:cNvGrpSpPr/>
          <p:nvPr/>
        </p:nvGrpSpPr>
        <p:grpSpPr>
          <a:xfrm>
            <a:off x="14929574" y="520057"/>
            <a:ext cx="2796774" cy="1339460"/>
            <a:chOff x="14929573" y="520055"/>
            <a:chExt cx="2796774" cy="1339459"/>
          </a:xfrm>
        </p:grpSpPr>
        <p:sp>
          <p:nvSpPr>
            <p:cNvPr id="94" name="Freeform 101">
              <a:extLst>
                <a:ext uri="{FF2B5EF4-FFF2-40B4-BE49-F238E27FC236}">
                  <a16:creationId xmlns:a16="http://schemas.microsoft.com/office/drawing/2014/main" id="{5C562358-68E4-AD2D-CA37-8555E3C10118}"/>
                </a:ext>
              </a:extLst>
            </p:cNvPr>
            <p:cNvSpPr/>
            <p:nvPr/>
          </p:nvSpPr>
          <p:spPr>
            <a:xfrm>
              <a:off x="14929573" y="664723"/>
              <a:ext cx="2796774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76092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95" name="TextBox 102">
              <a:extLst>
                <a:ext uri="{FF2B5EF4-FFF2-40B4-BE49-F238E27FC236}">
                  <a16:creationId xmlns:a16="http://schemas.microsoft.com/office/drawing/2014/main" id="{5690158B-96C4-08B4-0A6F-EB6A9FDC77D0}"/>
                </a:ext>
              </a:extLst>
            </p:cNvPr>
            <p:cNvSpPr txBox="1"/>
            <p:nvPr/>
          </p:nvSpPr>
          <p:spPr>
            <a:xfrm>
              <a:off x="15541371" y="520055"/>
              <a:ext cx="1922782" cy="1339449"/>
            </a:xfrm>
            <a:prstGeom prst="rect">
              <a:avLst/>
            </a:prstGeom>
            <a:solidFill>
              <a:srgbClr val="376092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51">
                  <a:solidFill>
                    <a:srgbClr val="FFFFFF"/>
                  </a:solidFill>
                  <a:latin typeface="Open Sans Extra Bold"/>
                </a:rPr>
                <a:t>ПРОРЕКТОРЫ</a:t>
              </a:r>
            </a:p>
          </p:txBody>
        </p:sp>
      </p:grpSp>
      <p:grpSp>
        <p:nvGrpSpPr>
          <p:cNvPr id="96" name="Group 91">
            <a:extLst>
              <a:ext uri="{FF2B5EF4-FFF2-40B4-BE49-F238E27FC236}">
                <a16:creationId xmlns:a16="http://schemas.microsoft.com/office/drawing/2014/main" id="{951FB904-D7CF-A6A7-448D-FDB7516214C9}"/>
              </a:ext>
            </a:extLst>
          </p:cNvPr>
          <p:cNvGrpSpPr/>
          <p:nvPr/>
        </p:nvGrpSpPr>
        <p:grpSpPr>
          <a:xfrm>
            <a:off x="4371764" y="538142"/>
            <a:ext cx="2796774" cy="1339458"/>
            <a:chOff x="4371764" y="538142"/>
            <a:chExt cx="2796774" cy="1339458"/>
          </a:xfrm>
        </p:grpSpPr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6AB6AF25-15C7-A953-29C9-42B466CE245D}"/>
                </a:ext>
              </a:extLst>
            </p:cNvPr>
            <p:cNvSpPr/>
            <p:nvPr/>
          </p:nvSpPr>
          <p:spPr>
            <a:xfrm>
              <a:off x="4371764" y="682809"/>
              <a:ext cx="2796774" cy="11947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12800"/>
                <a:gd name="f4" fmla="val 314677"/>
                <a:gd name="f5" fmla="val 609600"/>
                <a:gd name="f6" fmla="val 157339"/>
                <a:gd name="f7" fmla="val 203200"/>
                <a:gd name="f8" fmla="*/ f0 1 812800"/>
                <a:gd name="f9" fmla="*/ f1 1 314677"/>
                <a:gd name="f10" fmla="+- f4 0 f2"/>
                <a:gd name="f11" fmla="+- f3 0 f2"/>
                <a:gd name="f12" fmla="*/ f11 1 812800"/>
                <a:gd name="f13" fmla="*/ f10 1 314677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12800" h="314677">
                  <a:moveTo>
                    <a:pt x="f2" y="f2"/>
                  </a:moveTo>
                  <a:lnTo>
                    <a:pt x="f5" y="f2"/>
                  </a:lnTo>
                  <a:lnTo>
                    <a:pt x="f3" y="f6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7" y="f6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76092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defTabSz="914445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>
                <a:latin typeface="Calibri"/>
              </a:endParaRPr>
            </a:p>
          </p:txBody>
        </p:sp>
        <p:sp>
          <p:nvSpPr>
            <p:cNvPr id="98" name="TextBox 93">
              <a:extLst>
                <a:ext uri="{FF2B5EF4-FFF2-40B4-BE49-F238E27FC236}">
                  <a16:creationId xmlns:a16="http://schemas.microsoft.com/office/drawing/2014/main" id="{E6577E63-0D27-F770-02BA-12D0F6B0A653}"/>
                </a:ext>
              </a:extLst>
            </p:cNvPr>
            <p:cNvSpPr txBox="1"/>
            <p:nvPr/>
          </p:nvSpPr>
          <p:spPr>
            <a:xfrm>
              <a:off x="4983562" y="538142"/>
              <a:ext cx="1922782" cy="1339449"/>
            </a:xfrm>
            <a:prstGeom prst="rect">
              <a:avLst/>
            </a:prstGeom>
            <a:solidFill>
              <a:srgbClr val="376092"/>
            </a:solidFill>
            <a:ln cap="flat">
              <a:noFill/>
            </a:ln>
          </p:spPr>
          <p:txBody>
            <a:bodyPr vert="horz" wrap="square" lIns="50804" tIns="50804" rIns="50804" bIns="50804" anchor="ctr" anchorCtr="1" compatLnSpc="1">
              <a:noAutofit/>
            </a:bodyPr>
            <a:lstStyle/>
            <a:p>
              <a:pPr algn="ctr" defTabSz="914445">
                <a:lnSpc>
                  <a:spcPts val="287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3200" b="1">
                  <a:solidFill>
                    <a:srgbClr val="FFFFFF"/>
                  </a:solidFill>
                  <a:latin typeface="Open Sans Extra Bold"/>
                </a:rPr>
                <a:t>ппс</a:t>
              </a:r>
              <a:endParaRPr lang="en-US" sz="3200" b="1">
                <a:solidFill>
                  <a:srgbClr val="FFFFFF"/>
                </a:solidFill>
                <a:latin typeface="Open Sans Extra Bold"/>
              </a:endParaRP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781FDE-5DD1-2D46-19BC-760C1FFF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61161" y="966592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23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560618"/>
          </a:xfrm>
          <a:custGeom>
            <a:avLst/>
            <a:gdLst/>
            <a:ahLst/>
            <a:cxnLst/>
            <a:rect l="l" t="t" r="r" b="b"/>
            <a:pathLst>
              <a:path w="18288000" h="6232043">
                <a:moveTo>
                  <a:pt x="0" y="0"/>
                </a:moveTo>
                <a:lnTo>
                  <a:pt x="18288000" y="0"/>
                </a:lnTo>
                <a:lnTo>
                  <a:pt x="18288000" y="6232043"/>
                </a:lnTo>
                <a:lnTo>
                  <a:pt x="0" y="6232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704" b="-211412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2" name="Group 12"/>
          <p:cNvGrpSpPr/>
          <p:nvPr/>
        </p:nvGrpSpPr>
        <p:grpSpPr>
          <a:xfrm>
            <a:off x="202476" y="8714531"/>
            <a:ext cx="697187" cy="776973"/>
            <a:chOff x="0" y="0"/>
            <a:chExt cx="199265" cy="2220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265" cy="222069"/>
            </a:xfrm>
            <a:custGeom>
              <a:avLst/>
              <a:gdLst/>
              <a:ahLst/>
              <a:cxnLst/>
              <a:rect l="l" t="t" r="r" b="b"/>
              <a:pathLst>
                <a:path w="199265" h="222069">
                  <a:moveTo>
                    <a:pt x="99633" y="0"/>
                  </a:moveTo>
                  <a:lnTo>
                    <a:pt x="99633" y="0"/>
                  </a:lnTo>
                  <a:cubicBezTo>
                    <a:pt x="154658" y="0"/>
                    <a:pt x="199265" y="44607"/>
                    <a:pt x="199265" y="99633"/>
                  </a:cubicBezTo>
                  <a:lnTo>
                    <a:pt x="199265" y="122436"/>
                  </a:lnTo>
                  <a:cubicBezTo>
                    <a:pt x="199265" y="148861"/>
                    <a:pt x="188768" y="174202"/>
                    <a:pt x="170083" y="192887"/>
                  </a:cubicBezTo>
                  <a:cubicBezTo>
                    <a:pt x="151399" y="211572"/>
                    <a:pt x="126057" y="222069"/>
                    <a:pt x="99633" y="222069"/>
                  </a:cubicBezTo>
                  <a:lnTo>
                    <a:pt x="99633" y="222069"/>
                  </a:lnTo>
                  <a:cubicBezTo>
                    <a:pt x="44607" y="222069"/>
                    <a:pt x="0" y="177462"/>
                    <a:pt x="0" y="122436"/>
                  </a:cubicBezTo>
                  <a:lnTo>
                    <a:pt x="0" y="99633"/>
                  </a:lnTo>
                  <a:cubicBezTo>
                    <a:pt x="0" y="73208"/>
                    <a:pt x="10497" y="47866"/>
                    <a:pt x="29182" y="29182"/>
                  </a:cubicBezTo>
                  <a:cubicBezTo>
                    <a:pt x="47866" y="10497"/>
                    <a:pt x="73208" y="0"/>
                    <a:pt x="996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99265" cy="260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213442" y="6643994"/>
            <a:ext cx="13074555" cy="1244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26"/>
              </a:lnSpc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ea typeface="Circe Bold"/>
                <a:cs typeface="Arial" panose="020B0604020202020204" pitchFamily="34" charset="0"/>
                <a:sym typeface="Circe Bold"/>
              </a:rPr>
              <a:t>СПАСИБО ЗА ВНИМАНИЕ!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5BA165EF-FA4D-79E5-2DFF-1031FDBA6FEE}"/>
              </a:ext>
            </a:extLst>
          </p:cNvPr>
          <p:cNvSpPr txBox="1"/>
          <p:nvPr/>
        </p:nvSpPr>
        <p:spPr>
          <a:xfrm>
            <a:off x="5213443" y="4497126"/>
            <a:ext cx="13074555" cy="1244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26"/>
              </a:lnSpc>
            </a:pPr>
            <a:r>
              <a:rPr lang="kk-KZ" sz="5400" b="1">
                <a:solidFill>
                  <a:srgbClr val="002060"/>
                </a:solidFill>
                <a:latin typeface="Arial" panose="020B0604020202020204" pitchFamily="34" charset="0"/>
                <a:ea typeface="Circe Bold"/>
                <a:cs typeface="Arial" panose="020B0604020202020204" pitchFamily="34" charset="0"/>
                <a:sym typeface="Circe Bold"/>
              </a:rPr>
              <a:t>НАЗАРЛАРЫҢЫЗҒА РАХМЕТ</a:t>
            </a: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ea typeface="Circe Bold"/>
                <a:cs typeface="Arial" panose="020B0604020202020204" pitchFamily="34" charset="0"/>
                <a:sym typeface="Circe Bold"/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7DC11E7-B8FD-9FE4-B46F-1F9E41044B68}"/>
              </a:ext>
            </a:extLst>
          </p:cNvPr>
          <p:cNvGrpSpPr/>
          <p:nvPr/>
        </p:nvGrpSpPr>
        <p:grpSpPr>
          <a:xfrm>
            <a:off x="-40806" y="-248123"/>
            <a:ext cx="14365468" cy="1276823"/>
            <a:chOff x="0" y="-47625"/>
            <a:chExt cx="4105837" cy="364933"/>
          </a:xfrm>
          <a:solidFill>
            <a:srgbClr val="00206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0CEB8E2-1FB3-1D62-70C3-599F5EFAA15E}"/>
                </a:ext>
              </a:extLst>
            </p:cNvPr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F6F0A253-E02E-7038-B86C-B079F8FAE351}"/>
                </a:ext>
              </a:extLst>
            </p:cNvPr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>
                <a:solidFill>
                  <a:srgbClr val="C00000"/>
                </a:solidFill>
              </a:endParaRP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90E4AECE-3529-4D4D-C163-52C6F7FDAA34}"/>
              </a:ext>
            </a:extLst>
          </p:cNvPr>
          <p:cNvSpPr txBox="1"/>
          <p:nvPr/>
        </p:nvSpPr>
        <p:spPr>
          <a:xfrm>
            <a:off x="762000" y="153014"/>
            <a:ext cx="847858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ru-RU" sz="3400" spc="-142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КОНТИНГЕНТ ЗА  3 ГОДА</a:t>
            </a:r>
            <a:endParaRPr lang="en-US" sz="3400" spc="-142">
              <a:solidFill>
                <a:srgbClr val="FFFFFF"/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BCA41735-4F0C-117B-FF4E-DA3394CC1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019934"/>
              </p:ext>
            </p:extLst>
          </p:nvPr>
        </p:nvGraphicFramePr>
        <p:xfrm>
          <a:off x="427331" y="2601875"/>
          <a:ext cx="16031870" cy="34813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42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8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4272">
                  <a:extLst>
                    <a:ext uri="{9D8B030D-6E8A-4147-A177-3AD203B41FA5}">
                      <a16:colId xmlns:a16="http://schemas.microsoft.com/office/drawing/2014/main" val="1336887344"/>
                    </a:ext>
                  </a:extLst>
                </a:gridCol>
                <a:gridCol w="3236370">
                  <a:extLst>
                    <a:ext uri="{9D8B030D-6E8A-4147-A177-3AD203B41FA5}">
                      <a16:colId xmlns:a16="http://schemas.microsoft.com/office/drawing/2014/main" val="3323360822"/>
                    </a:ext>
                  </a:extLst>
                </a:gridCol>
              </a:tblGrid>
              <a:tr h="307042">
                <a:tc rowSpan="2">
                  <a:txBody>
                    <a:bodyPr/>
                    <a:lstStyle/>
                    <a:p>
                      <a:pPr marL="90488" indent="0" algn="l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Контингент, чел.</a:t>
                      </a:r>
                    </a:p>
                  </a:txBody>
                  <a:tcPr marL="0" marR="0" marT="762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28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2022-2023 гг.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28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2023-2024 гг.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2024-2025 гг.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916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b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ru-RU" sz="28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факт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факт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факт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Итого: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4976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kk-KZ" sz="28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5763</a:t>
                      </a:r>
                    </a:p>
                  </a:txBody>
                  <a:tcPr marL="0" marR="0" marT="5715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5256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634991"/>
                  </a:ext>
                </a:extLst>
              </a:tr>
              <a:tr h="30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39750" algn="l"/>
                          <a:tab pos="630238" algn="l"/>
                          <a:tab pos="900113" algn="l"/>
                          <a:tab pos="989013" algn="l"/>
                        </a:tabLst>
                      </a:pPr>
                      <a:r>
                        <a:rPr lang="ru-RU" sz="2700" spc="-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  Бакалавриат</a:t>
                      </a: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Circe" panose="020B0604020202020204" charset="-52"/>
                          <a:cs typeface="Times New Roman"/>
                        </a:rPr>
                        <a:t>3796</a:t>
                      </a: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kk-KZ" sz="2800">
                          <a:solidFill>
                            <a:schemeClr val="tx1"/>
                          </a:solidFill>
                          <a:latin typeface="Circe" panose="020B0604020202020204" charset="-52"/>
                          <a:cs typeface="Times New Roman"/>
                        </a:rPr>
                        <a:t>4458</a:t>
                      </a: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Circe" panose="020B0604020202020204" charset="-52"/>
                          <a:cs typeface="Times New Roman"/>
                        </a:rPr>
                        <a:t>4039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700" spc="-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 Магистратура </a:t>
                      </a: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140</a:t>
                      </a: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kk-KZ" sz="28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175</a:t>
                      </a: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149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 Докторантура </a:t>
                      </a:r>
                      <a:r>
                        <a:rPr lang="en-US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PhD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25</a:t>
                      </a: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kk-KZ" sz="28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40</a:t>
                      </a: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19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 МВА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kk-KZ" sz="28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946</a:t>
                      </a: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kk-KZ" sz="28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995</a:t>
                      </a: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982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741">
                <a:tc>
                  <a:txBody>
                    <a:bodyPr/>
                    <a:lstStyle/>
                    <a:p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 </a:t>
                      </a:r>
                      <a:r>
                        <a:rPr lang="en-US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DBA</a:t>
                      </a:r>
                      <a:endParaRPr lang="ru-RU" sz="2700">
                        <a:latin typeface="Circe" panose="020B0604020202020204" charset="-52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rgbClr val="004282"/>
                          </a:solidFill>
                          <a:latin typeface="Circe" panose="020B0604020202020204" charset="-52"/>
                        </a:rPr>
                        <a:t>69</a:t>
                      </a:r>
                      <a:endParaRPr lang="ru-RU" sz="2800">
                        <a:latin typeface="Circe" panose="020B0604020202020204" charset="-52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>
                          <a:latin typeface="Circe" panose="020B0604020202020204" charset="-52"/>
                        </a:rPr>
                        <a:t>95</a:t>
                      </a:r>
                      <a:endParaRPr lang="ru-RU" sz="2800">
                        <a:latin typeface="Circe" panose="020B0604020202020204" charset="-52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irce" panose="020B0604020202020204" charset="-52"/>
                        </a:rPr>
                        <a:t>67</a:t>
                      </a:r>
                      <a:endParaRPr lang="ru-RU" sz="2800">
                        <a:latin typeface="Circe" panose="020B0604020202020204" charset="-52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48557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A03AF3F-5FBA-C537-A845-EDED2C4C7A4C}"/>
              </a:ext>
            </a:extLst>
          </p:cNvPr>
          <p:cNvSpPr txBox="1"/>
          <p:nvPr/>
        </p:nvSpPr>
        <p:spPr>
          <a:xfrm>
            <a:off x="427330" y="1794887"/>
            <a:ext cx="12608060" cy="41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13"/>
              </a:lnSpc>
            </a:pPr>
            <a:r>
              <a:rPr lang="kk-KZ" sz="3000" b="1">
                <a:solidFill>
                  <a:srgbClr val="002060"/>
                </a:solidFill>
                <a:latin typeface="Circe" panose="020B0604020202020204" charset="-52"/>
              </a:rPr>
              <a:t>Контингент</a:t>
            </a:r>
            <a:r>
              <a:rPr lang="kk-KZ" sz="3000">
                <a:solidFill>
                  <a:srgbClr val="002060"/>
                </a:solidFill>
                <a:latin typeface="Circe" panose="020B0604020202020204" charset="-52"/>
              </a:rPr>
              <a:t> (по состоянию на 1 </a:t>
            </a:r>
            <a:r>
              <a:rPr lang="ru-RU" sz="3000">
                <a:solidFill>
                  <a:srgbClr val="002060"/>
                </a:solidFill>
                <a:latin typeface="Circe" panose="020B0604020202020204" charset="-52"/>
              </a:rPr>
              <a:t>сентября</a:t>
            </a:r>
            <a:r>
              <a:rPr lang="kk-KZ" sz="3000">
                <a:solidFill>
                  <a:srgbClr val="002060"/>
                </a:solidFill>
                <a:latin typeface="Circe" panose="020B0604020202020204" charset="-52"/>
              </a:rPr>
              <a:t>, отчет ЗНК)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6C57BA-CD57-EDB3-69B3-FFBEAFA4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33677" y="970005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73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5281ED34-26DD-FA5E-7811-2BC97C98B2E3}"/>
              </a:ext>
            </a:extLst>
          </p:cNvPr>
          <p:cNvGrpSpPr/>
          <p:nvPr/>
        </p:nvGrpSpPr>
        <p:grpSpPr>
          <a:xfrm>
            <a:off x="-40806" y="-248123"/>
            <a:ext cx="14365468" cy="1276823"/>
            <a:chOff x="0" y="-47625"/>
            <a:chExt cx="4105837" cy="364933"/>
          </a:xfrm>
          <a:solidFill>
            <a:srgbClr val="002060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BB645F4-BFBF-77B9-8369-B11678AD0072}"/>
                </a:ext>
              </a:extLst>
            </p:cNvPr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98602D6A-3B76-011C-1E66-386C1528B778}"/>
                </a:ext>
              </a:extLst>
            </p:cNvPr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7A95825F-5689-F9E0-5AEE-44981D9D8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563231"/>
              </p:ext>
            </p:extLst>
          </p:nvPr>
        </p:nvGraphicFramePr>
        <p:xfrm>
          <a:off x="400509" y="3153131"/>
          <a:ext cx="16595292" cy="48065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85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9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1956">
                  <a:extLst>
                    <a:ext uri="{9D8B030D-6E8A-4147-A177-3AD203B41FA5}">
                      <a16:colId xmlns:a16="http://schemas.microsoft.com/office/drawing/2014/main" val="1128345944"/>
                    </a:ext>
                  </a:extLst>
                </a:gridCol>
                <a:gridCol w="1214201">
                  <a:extLst>
                    <a:ext uri="{9D8B030D-6E8A-4147-A177-3AD203B41FA5}">
                      <a16:colId xmlns:a16="http://schemas.microsoft.com/office/drawing/2014/main" val="1336887344"/>
                    </a:ext>
                  </a:extLst>
                </a:gridCol>
                <a:gridCol w="1326630">
                  <a:extLst>
                    <a:ext uri="{9D8B030D-6E8A-4147-A177-3AD203B41FA5}">
                      <a16:colId xmlns:a16="http://schemas.microsoft.com/office/drawing/2014/main" val="2109361652"/>
                    </a:ext>
                  </a:extLst>
                </a:gridCol>
                <a:gridCol w="876926">
                  <a:extLst>
                    <a:ext uri="{9D8B030D-6E8A-4147-A177-3AD203B41FA5}">
                      <a16:colId xmlns:a16="http://schemas.microsoft.com/office/drawing/2014/main" val="2978812893"/>
                    </a:ext>
                  </a:extLst>
                </a:gridCol>
                <a:gridCol w="1236689">
                  <a:extLst>
                    <a:ext uri="{9D8B030D-6E8A-4147-A177-3AD203B41FA5}">
                      <a16:colId xmlns:a16="http://schemas.microsoft.com/office/drawing/2014/main" val="3323360822"/>
                    </a:ext>
                  </a:extLst>
                </a:gridCol>
                <a:gridCol w="1591554">
                  <a:extLst>
                    <a:ext uri="{9D8B030D-6E8A-4147-A177-3AD203B41FA5}">
                      <a16:colId xmlns:a16="http://schemas.microsoft.com/office/drawing/2014/main" val="2648465989"/>
                    </a:ext>
                  </a:extLst>
                </a:gridCol>
                <a:gridCol w="710544">
                  <a:extLst>
                    <a:ext uri="{9D8B030D-6E8A-4147-A177-3AD203B41FA5}">
                      <a16:colId xmlns:a16="http://schemas.microsoft.com/office/drawing/2014/main" val="2658086335"/>
                    </a:ext>
                  </a:extLst>
                </a:gridCol>
              </a:tblGrid>
              <a:tr h="512319">
                <a:tc rowSpan="2">
                  <a:txBody>
                    <a:bodyPr/>
                    <a:lstStyle/>
                    <a:p>
                      <a:pPr marL="10858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Обучающиеся, чел.</a:t>
                      </a:r>
                    </a:p>
                  </a:txBody>
                  <a:tcPr marL="0" marR="0" marT="762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spc="-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2022-2023 гг.</a:t>
                      </a:r>
                      <a:endParaRPr lang="en-US" sz="2700" b="1" spc="-5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762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 b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2023-2024 гг.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 b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2024-2025 гг.</a:t>
                      </a:r>
                    </a:p>
                  </a:txBody>
                  <a:tcPr marL="0" marR="0" marT="762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093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План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Факт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%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План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Факт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%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План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Факт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%</a:t>
                      </a:r>
                    </a:p>
                  </a:txBody>
                  <a:tcPr marL="0" marR="0" marT="8573" marB="0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0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2700" spc="-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 Бакалавриат</a:t>
                      </a: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1304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1122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86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1530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1342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88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975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kern="1200">
                          <a:solidFill>
                            <a:srgbClr val="002060"/>
                          </a:solidFill>
                          <a:latin typeface="Circe" panose="020B0604020202020204" charset="-52"/>
                          <a:ea typeface="+mn-ea"/>
                          <a:cs typeface="Times New Roman"/>
                        </a:rPr>
                        <a:t>1110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700" b="1" kern="1200">
                          <a:solidFill>
                            <a:srgbClr val="FF0000"/>
                          </a:solidFill>
                          <a:latin typeface="Circe" panose="020B0604020202020204" charset="-52"/>
                          <a:ea typeface="+mn-ea"/>
                          <a:cs typeface="Times New Roman"/>
                        </a:rPr>
                        <a:t>114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390884"/>
                  </a:ext>
                </a:extLst>
              </a:tr>
              <a:tr h="420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700" spc="-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 Магистратура </a:t>
                      </a: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115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79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67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146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62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42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110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90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82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053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Второе высшее образование (ВВО)</a:t>
                      </a: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*</a:t>
                      </a: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150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185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123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224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263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117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-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-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-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70513"/>
                  </a:ext>
                </a:extLst>
              </a:tr>
              <a:tr h="420053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</a:pP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2700" b="1">
                        <a:solidFill>
                          <a:srgbClr val="FF000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2700" b="1">
                        <a:solidFill>
                          <a:srgbClr val="FF000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788343"/>
                  </a:ext>
                </a:extLst>
              </a:tr>
              <a:tr h="5134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 Докторантура</a:t>
                      </a:r>
                      <a:r>
                        <a:rPr lang="ru-RU" sz="2700" spc="-7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</a:t>
                      </a:r>
                      <a:r>
                        <a:rPr lang="en-US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PhD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10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20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4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125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40</a:t>
                      </a:r>
                      <a:endParaRPr lang="ru-RU" sz="2700" b="1">
                        <a:solidFill>
                          <a:srgbClr val="FF000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4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 МВА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370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498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135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415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487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117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415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Июль**, 2025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Candara" panose="020E0502030303020204" pitchFamily="34" charset="0"/>
                          <a:cs typeface="Times New Roman"/>
                        </a:rPr>
                        <a:t>-</a:t>
                      </a:r>
                      <a:endParaRPr sz="180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483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lang="en-US" sz="2700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          DBA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spc="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30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spc="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27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 spc="5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90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spc="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30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spc="5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35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 spc="5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107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700">
                          <a:solidFill>
                            <a:srgbClr val="004282"/>
                          </a:solidFill>
                          <a:latin typeface="Circe" panose="020B0604020202020204" charset="-52"/>
                        </a:rPr>
                        <a:t>15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ru-RU" sz="1800">
                        <a:latin typeface="Candara" panose="020E0502030303020204" pitchFamily="34" charset="0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483">
                <a:tc>
                  <a:txBody>
                    <a:bodyPr/>
                    <a:lstStyle/>
                    <a:p>
                      <a:pPr marL="3746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>
                          <a:solidFill>
                            <a:srgbClr val="002060"/>
                          </a:solidFill>
                          <a:latin typeface="Circe" panose="020B0604020202020204" charset="-52"/>
                          <a:cs typeface="Times New Roman"/>
                        </a:rPr>
                        <a:t>Итого:</a:t>
                      </a: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B9BD4"/>
                      </a:solidFill>
                      <a:prstDash val="soli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63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700">
                        <a:solidFill>
                          <a:srgbClr val="002060"/>
                        </a:solidFill>
                        <a:latin typeface="Circe" panose="020B0604020202020204" charset="-52"/>
                        <a:cs typeface="Times New Roman"/>
                      </a:endParaRP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1">
                        <a:solidFill>
                          <a:srgbClr val="FF000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1">
                        <a:solidFill>
                          <a:srgbClr val="FF000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solidFill>
                          <a:srgbClr val="002060"/>
                        </a:solidFill>
                        <a:latin typeface="Candara" panose="020E0502030303020204" pitchFamily="34" charset="0"/>
                        <a:cs typeface="Times New Roman"/>
                      </a:endParaRPr>
                    </a:p>
                  </a:txBody>
                  <a:tcPr marL="0" marR="0" marT="5715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2700" b="1">
                          <a:solidFill>
                            <a:srgbClr val="FF0000"/>
                          </a:solidFill>
                          <a:latin typeface="Circe" panose="020B0604020202020204" charset="-52"/>
                          <a:cs typeface="Times New Roman"/>
                        </a:rPr>
                        <a:t>79</a:t>
                      </a:r>
                    </a:p>
                  </a:txBody>
                  <a:tcPr marL="0" marR="0" marT="8573" marB="0" anchor="ctr">
                    <a:lnL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E2EF82-8FC7-E4FE-1E96-3331D90EC1A8}"/>
              </a:ext>
            </a:extLst>
          </p:cNvPr>
          <p:cNvSpPr/>
          <p:nvPr/>
        </p:nvSpPr>
        <p:spPr>
          <a:xfrm>
            <a:off x="400509" y="1991600"/>
            <a:ext cx="11404245" cy="811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3000" b="1">
                <a:solidFill>
                  <a:srgbClr val="002060"/>
                </a:solidFill>
                <a:latin typeface="Circe" panose="020B0604020202020204" charset="-52"/>
              </a:rPr>
              <a:t>Выполнение плана набора </a:t>
            </a:r>
            <a:r>
              <a:rPr lang="kk-KZ" sz="3000">
                <a:solidFill>
                  <a:srgbClr val="002060"/>
                </a:solidFill>
                <a:latin typeface="Circe" panose="020B0604020202020204" charset="-52"/>
              </a:rPr>
              <a:t>(по состоянию на 1.09.2024</a:t>
            </a:r>
            <a:r>
              <a:rPr lang="en-US" sz="3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r>
              <a:rPr lang="kk-KZ" sz="3000">
                <a:solidFill>
                  <a:srgbClr val="002060"/>
                </a:solidFill>
                <a:latin typeface="Circe" panose="020B0604020202020204" charset="-52"/>
              </a:rPr>
              <a:t>г.) </a:t>
            </a:r>
            <a:endParaRPr lang="ru-RU" sz="3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297A45C-95CE-127B-71E7-199998BAE194}"/>
              </a:ext>
            </a:extLst>
          </p:cNvPr>
          <p:cNvSpPr/>
          <p:nvPr/>
        </p:nvSpPr>
        <p:spPr>
          <a:xfrm>
            <a:off x="645206" y="8714678"/>
            <a:ext cx="16364892" cy="1137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002060"/>
                </a:solidFill>
                <a:latin typeface="Circe Bold" panose="020B0604020202020204" charset="-52"/>
              </a:rPr>
              <a:t>*</a:t>
            </a:r>
            <a:r>
              <a:rPr lang="ru-RU" sz="2700">
                <a:solidFill>
                  <a:srgbClr val="002060"/>
                </a:solidFill>
                <a:latin typeface="Circe Bold" panose="020B0604020202020204" charset="-52"/>
              </a:rPr>
              <a:t>Включая ДОТ, </a:t>
            </a:r>
            <a:r>
              <a:rPr lang="ru-RU" sz="2700" err="1">
                <a:solidFill>
                  <a:srgbClr val="002060"/>
                </a:solidFill>
                <a:latin typeface="Circe Bold" panose="020B0604020202020204" charset="-52"/>
              </a:rPr>
              <a:t>ТиПо</a:t>
            </a:r>
            <a:endParaRPr lang="ru-RU" sz="2700">
              <a:solidFill>
                <a:srgbClr val="002060"/>
              </a:solidFill>
              <a:latin typeface="Circe Bold" panose="020B0604020202020204" charset="-52"/>
            </a:endParaRPr>
          </a:p>
          <a:p>
            <a:r>
              <a:rPr lang="ru-RU" sz="2700">
                <a:solidFill>
                  <a:srgbClr val="002060"/>
                </a:solidFill>
                <a:latin typeface="Circe Bold" panose="020B0604020202020204" charset="-52"/>
              </a:rPr>
              <a:t>**МВА и </a:t>
            </a:r>
            <a:r>
              <a:rPr lang="en-US" sz="2700">
                <a:solidFill>
                  <a:srgbClr val="002060"/>
                </a:solidFill>
                <a:latin typeface="Circe Bold" panose="020B0604020202020204" charset="-52"/>
              </a:rPr>
              <a:t>DBA </a:t>
            </a:r>
            <a:r>
              <a:rPr lang="ru-RU" sz="2700">
                <a:solidFill>
                  <a:srgbClr val="002060"/>
                </a:solidFill>
                <a:latin typeface="Circe Bold" panose="020B0604020202020204" charset="-52"/>
              </a:rPr>
              <a:t>– набор идет в течение, осенний и весенний период </a:t>
            </a:r>
            <a:r>
              <a:rPr lang="en-US" sz="2700">
                <a:solidFill>
                  <a:srgbClr val="002060"/>
                </a:solidFill>
                <a:latin typeface="Circe Bold" panose="020B0604020202020204" charset="-52"/>
              </a:rPr>
              <a:t> </a:t>
            </a:r>
            <a:endParaRPr lang="ru-RU" sz="2700">
              <a:solidFill>
                <a:srgbClr val="002060"/>
              </a:solidFill>
              <a:latin typeface="Circe Bold" panose="020B0604020202020204" charset="-52"/>
            </a:endParaRPr>
          </a:p>
          <a:p>
            <a:endParaRPr lang="ru-RU" sz="2700">
              <a:solidFill>
                <a:schemeClr val="tx1"/>
              </a:solidFill>
              <a:latin typeface="Circe Bold" panose="020B0604020202020204" charset="-52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1B04ACC-D062-0754-DEDE-C809E8117254}"/>
              </a:ext>
            </a:extLst>
          </p:cNvPr>
          <p:cNvSpPr txBox="1"/>
          <p:nvPr/>
        </p:nvSpPr>
        <p:spPr>
          <a:xfrm>
            <a:off x="762000" y="153014"/>
            <a:ext cx="847858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ru-RU" sz="3400" spc="-142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ПЛАН НАБОРА  НА  3 ГОДА</a:t>
            </a:r>
            <a:endParaRPr lang="en-US" sz="3400" spc="-142">
              <a:solidFill>
                <a:srgbClr val="FFFFFF"/>
              </a:solidFill>
              <a:latin typeface="Circe Bold"/>
              <a:ea typeface="Circe Bold"/>
              <a:cs typeface="Circe Bold"/>
              <a:sym typeface="Circe Bold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B71F9B-C27F-D9EE-8F8A-22FCFA996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29001" y="9718993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56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>
                <a:solidFill>
                  <a:srgbClr val="C00000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АКАДЕМИЧЕСКОЕ РАЗВИТИЕ: ИТОГИ 2023-2024</a:t>
            </a:r>
            <a:r>
              <a:rPr lang="en-US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729F4C33-834C-B2B7-89FB-6061616E6F74}"/>
              </a:ext>
            </a:extLst>
          </p:cNvPr>
          <p:cNvSpPr/>
          <p:nvPr/>
        </p:nvSpPr>
        <p:spPr>
          <a:xfrm>
            <a:off x="797828" y="1220684"/>
            <a:ext cx="5298172" cy="892738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AF717-D541-4B6C-57E6-CBA22B047FD0}"/>
              </a:ext>
            </a:extLst>
          </p:cNvPr>
          <p:cNvSpPr txBox="1"/>
          <p:nvPr/>
        </p:nvSpPr>
        <p:spPr>
          <a:xfrm>
            <a:off x="1040056" y="1116276"/>
            <a:ext cx="4317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НОВЫЕ ПРОГРАММЫ БАКАЛАВРИАТА</a:t>
            </a:r>
          </a:p>
        </p:txBody>
      </p:sp>
      <p:sp>
        <p:nvSpPr>
          <p:cNvPr id="42" name="Freeform 35">
            <a:extLst>
              <a:ext uri="{FF2B5EF4-FFF2-40B4-BE49-F238E27FC236}">
                <a16:creationId xmlns:a16="http://schemas.microsoft.com/office/drawing/2014/main" id="{56C2CD0F-D142-351B-1D3C-346DD7D5FE6F}"/>
              </a:ext>
            </a:extLst>
          </p:cNvPr>
          <p:cNvSpPr/>
          <p:nvPr/>
        </p:nvSpPr>
        <p:spPr>
          <a:xfrm>
            <a:off x="9092903" y="1181100"/>
            <a:ext cx="5098191" cy="892738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CE9B2D-BDC1-0C15-9786-0D4EAD681121}"/>
              </a:ext>
            </a:extLst>
          </p:cNvPr>
          <p:cNvSpPr txBox="1"/>
          <p:nvPr/>
        </p:nvSpPr>
        <p:spPr>
          <a:xfrm>
            <a:off x="9231143" y="1076861"/>
            <a:ext cx="44634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400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ПРЕДСЕДАТЕЛЬСТВО В ЛИГЕ АКАДЕМИЧЕСКОЙ ЧЕСТНОСТИ</a:t>
            </a:r>
          </a:p>
          <a:p>
            <a:pPr algn="ctr"/>
            <a:endParaRPr lang="ru-RU" sz="1200" b="1">
              <a:solidFill>
                <a:schemeClr val="bg1"/>
              </a:solidFill>
              <a:latin typeface="Circe Bold" panose="020B0604020202020204" charset="-52"/>
            </a:endParaRPr>
          </a:p>
        </p:txBody>
      </p:sp>
      <p:sp>
        <p:nvSpPr>
          <p:cNvPr id="6" name="Freeform 35">
            <a:extLst>
              <a:ext uri="{FF2B5EF4-FFF2-40B4-BE49-F238E27FC236}">
                <a16:creationId xmlns:a16="http://schemas.microsoft.com/office/drawing/2014/main" id="{0CE84BC7-DD5D-57DC-32C6-E8D6601F9479}"/>
              </a:ext>
            </a:extLst>
          </p:cNvPr>
          <p:cNvSpPr/>
          <p:nvPr/>
        </p:nvSpPr>
        <p:spPr>
          <a:xfrm>
            <a:off x="762000" y="4516093"/>
            <a:ext cx="5334000" cy="700869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7DD78-7C80-31D7-2655-E1ECD5F92595}"/>
              </a:ext>
            </a:extLst>
          </p:cNvPr>
          <p:cNvSpPr txBox="1"/>
          <p:nvPr/>
        </p:nvSpPr>
        <p:spPr>
          <a:xfrm>
            <a:off x="864242" y="4381500"/>
            <a:ext cx="4317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АККРЕДИТАЦИЯ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3C3E8-8B94-DF6A-3F29-A44163590E27}"/>
              </a:ext>
            </a:extLst>
          </p:cNvPr>
          <p:cNvSpPr txBox="1"/>
          <p:nvPr/>
        </p:nvSpPr>
        <p:spPr>
          <a:xfrm>
            <a:off x="707410" y="2324100"/>
            <a:ext cx="1064639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2060"/>
                </a:solidFill>
                <a:latin typeface="Circe" panose="020B0604020202020204" charset="-52"/>
              </a:rPr>
              <a:t>School of Digital Technologies (</a:t>
            </a:r>
            <a:r>
              <a:rPr lang="kk-KZ" sz="2000" b="1">
                <a:solidFill>
                  <a:srgbClr val="002060"/>
                </a:solidFill>
                <a:latin typeface="Circe" panose="020B0604020202020204" charset="-52"/>
              </a:rPr>
              <a:t>Центр </a:t>
            </a:r>
          </a:p>
          <a:p>
            <a:pPr>
              <a:lnSpc>
                <a:spcPts val="2213"/>
              </a:lnSpc>
            </a:pPr>
            <a:r>
              <a:rPr lang="kk-KZ" sz="2000" b="1">
                <a:solidFill>
                  <a:srgbClr val="002060"/>
                </a:solidFill>
                <a:latin typeface="Circe" panose="020B0604020202020204" charset="-52"/>
              </a:rPr>
              <a:t>   междисциплинарных программ</a:t>
            </a:r>
            <a:r>
              <a:rPr lang="en-US" sz="2000" b="1">
                <a:solidFill>
                  <a:srgbClr val="002060"/>
                </a:solidFill>
                <a:latin typeface="Circe" panose="020B0604020202020204" charset="-52"/>
              </a:rPr>
              <a:t>)</a:t>
            </a:r>
            <a:r>
              <a:rPr lang="kk-KZ" sz="2000" b="1">
                <a:solidFill>
                  <a:srgbClr val="002060"/>
                </a:solidFill>
                <a:latin typeface="Circe" panose="020B0604020202020204" charset="-52"/>
              </a:rPr>
              <a:t> + ШЭиФ</a:t>
            </a: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 marL="542925" indent="-271463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FinTech and AI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1687E32-0D31-05A1-ADBD-6B40E7CC8347}"/>
              </a:ext>
            </a:extLst>
          </p:cNvPr>
          <p:cNvSpPr txBox="1"/>
          <p:nvPr/>
        </p:nvSpPr>
        <p:spPr>
          <a:xfrm>
            <a:off x="990600" y="3314700"/>
            <a:ext cx="6523017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kk-KZ" sz="2000" b="1">
                <a:solidFill>
                  <a:srgbClr val="C00000"/>
                </a:solidFill>
                <a:latin typeface="Circe" panose="020B0604020202020204" charset="-52"/>
              </a:rPr>
              <a:t>Новые иницативы </a:t>
            </a:r>
            <a:endParaRPr lang="en-US" sz="2000" b="1">
              <a:solidFill>
                <a:srgbClr val="C00000"/>
              </a:solidFill>
              <a:latin typeface="Circe" panose="020B0604020202020204" charset="-52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1C60E193-0558-DCAB-2228-68D64F39CA91}"/>
              </a:ext>
            </a:extLst>
          </p:cNvPr>
          <p:cNvSpPr txBox="1"/>
          <p:nvPr/>
        </p:nvSpPr>
        <p:spPr>
          <a:xfrm>
            <a:off x="810837" y="3771900"/>
            <a:ext cx="7418763" cy="846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2060"/>
                </a:solidFill>
                <a:latin typeface="Circe" panose="020B0604020202020204" charset="-52"/>
              </a:rPr>
              <a:t>TOLYQ ADAM</a:t>
            </a: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 marL="271463">
              <a:lnSpc>
                <a:spcPts val="2213"/>
              </a:lnSpc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lnSpc>
                <a:spcPts val="2213"/>
              </a:lnSpc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endParaRPr lang="en-US" sz="2000" b="1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833D7A95-F547-195E-56B9-F2CF54250CDD}"/>
              </a:ext>
            </a:extLst>
          </p:cNvPr>
          <p:cNvSpPr txBox="1"/>
          <p:nvPr/>
        </p:nvSpPr>
        <p:spPr>
          <a:xfrm>
            <a:off x="776550" y="5448300"/>
            <a:ext cx="7148250" cy="852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/>
              </a:rPr>
              <a:t>Институциональная ре-аккредитация НАОКО</a:t>
            </a:r>
            <a:r>
              <a:rPr lang="en-US" sz="2000" b="1">
                <a:solidFill>
                  <a:srgbClr val="002060"/>
                </a:solidFill>
                <a:latin typeface="Circe"/>
              </a:rPr>
              <a:t> 7 </a:t>
            </a:r>
            <a:r>
              <a:rPr lang="ru-RU" sz="2000" b="1">
                <a:solidFill>
                  <a:srgbClr val="002060"/>
                </a:solidFill>
                <a:latin typeface="Circe"/>
              </a:rPr>
              <a:t>лет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BDE1270-A606-D31C-7E80-3893BF9C72F4}"/>
              </a:ext>
            </a:extLst>
          </p:cNvPr>
          <p:cNvSpPr txBox="1"/>
          <p:nvPr/>
        </p:nvSpPr>
        <p:spPr>
          <a:xfrm>
            <a:off x="9250872" y="8751009"/>
            <a:ext cx="7418763" cy="1699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/>
              </a:rPr>
              <a:t>Экспертная комиссия ППС по совершенствованию системы оплаты труда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/>
              </a:rPr>
              <a:t>Повышение стоимости кредита на </a:t>
            </a:r>
            <a:r>
              <a:rPr lang="ru-RU" sz="2000" b="1">
                <a:solidFill>
                  <a:srgbClr val="C00000"/>
                </a:solidFill>
                <a:latin typeface="Circe"/>
              </a:rPr>
              <a:t>25%</a:t>
            </a:r>
            <a:endParaRPr lang="ru-RU">
              <a:latin typeface="Circe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/>
              </a:rPr>
              <a:t>Надбавка за степень и звание с 01 сентября 2024 г.</a:t>
            </a:r>
          </a:p>
          <a:p>
            <a:pPr marL="271145">
              <a:lnSpc>
                <a:spcPts val="2213"/>
              </a:lnSpc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lnSpc>
                <a:spcPts val="2213"/>
              </a:lnSpc>
            </a:pPr>
            <a:r>
              <a:rPr lang="ru-RU" sz="2000" b="1">
                <a:solidFill>
                  <a:srgbClr val="002060"/>
                </a:solidFill>
                <a:latin typeface="Circe"/>
              </a:rPr>
              <a:t> </a:t>
            </a:r>
            <a:endParaRPr lang="en-US" sz="2000" b="1">
              <a:solidFill>
                <a:srgbClr val="002060"/>
              </a:solidFill>
              <a:latin typeface="Circe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6EB169A5-A761-3183-69D6-6B222AD4E1EA}"/>
              </a:ext>
            </a:extLst>
          </p:cNvPr>
          <p:cNvSpPr txBox="1"/>
          <p:nvPr/>
        </p:nvSpPr>
        <p:spPr>
          <a:xfrm>
            <a:off x="9231143" y="2400300"/>
            <a:ext cx="7428280" cy="3367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Мониторинг </a:t>
            </a:r>
            <a:r>
              <a:rPr lang="en-US" sz="2000" b="1" err="1">
                <a:solidFill>
                  <a:srgbClr val="002060"/>
                </a:solidFill>
                <a:latin typeface="Circe" panose="020B0604020202020204" charset="-52"/>
              </a:rPr>
              <a:t>AlmaU</a:t>
            </a:r>
            <a:r>
              <a:rPr lang="en-US" sz="2000" b="1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25-27 декабря 2023 г.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Мониторинг вузов, входящих в Лигу</a:t>
            </a:r>
          </a:p>
          <a:p>
            <a:pPr marL="54292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ЮКУ им.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Ауезова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,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АУНиГ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им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С.Утебаева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Юбилейный Форум Лиги </a:t>
            </a:r>
          </a:p>
          <a:p>
            <a:pPr marL="542925" indent="-271463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200 +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участников (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120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оффлайн,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80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онлайн)</a:t>
            </a:r>
          </a:p>
          <a:p>
            <a:pPr marL="542925" indent="-271463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26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университетов из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7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стран</a:t>
            </a:r>
          </a:p>
          <a:p>
            <a:pPr marL="542925" indent="-271463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Онлайн курсы по «Основам академической честности» на казахском, русском языке для студентов и ППС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lnSpc>
                <a:spcPts val="2213"/>
              </a:lnSpc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endParaRPr lang="en-US" sz="2000" b="1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117F2BBD-BFD5-FA70-AEDD-425A824E3CC8}"/>
              </a:ext>
            </a:extLst>
          </p:cNvPr>
          <p:cNvSpPr txBox="1"/>
          <p:nvPr/>
        </p:nvSpPr>
        <p:spPr>
          <a:xfrm>
            <a:off x="9231143" y="6663101"/>
            <a:ext cx="7837657" cy="1417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Переход на </a:t>
            </a:r>
            <a:r>
              <a:rPr lang="ru-RU" sz="2000" b="1" err="1">
                <a:solidFill>
                  <a:srgbClr val="002060"/>
                </a:solidFill>
                <a:latin typeface="Circe" panose="020B0604020202020204" charset="-52"/>
              </a:rPr>
              <a:t>Платонус</a:t>
            </a: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 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Гибридный формат</a:t>
            </a:r>
          </a:p>
          <a:p>
            <a:pPr marL="285750">
              <a:lnSpc>
                <a:spcPts val="2213"/>
              </a:lnSpc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80%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оффлайн,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20%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онлайн (Модули 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IT, Management</a:t>
            </a:r>
            <a:r>
              <a:rPr lang="kk-KZ" sz="2000">
                <a:solidFill>
                  <a:srgbClr val="002060"/>
                </a:solidFill>
                <a:latin typeface="Circe" panose="020B0604020202020204" charset="-52"/>
              </a:rPr>
              <a:t>, языки, физ-ра</a:t>
            </a:r>
            <a:r>
              <a:rPr lang="en-US" sz="2000">
                <a:solidFill>
                  <a:srgbClr val="002060"/>
                </a:solidFill>
                <a:latin typeface="Circe" panose="020B0604020202020204" charset="-52"/>
              </a:rPr>
              <a:t>)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85750">
              <a:lnSpc>
                <a:spcPts val="2213"/>
              </a:lnSpc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26" name="Freeform 35">
            <a:extLst>
              <a:ext uri="{FF2B5EF4-FFF2-40B4-BE49-F238E27FC236}">
                <a16:creationId xmlns:a16="http://schemas.microsoft.com/office/drawing/2014/main" id="{9220200B-7E57-6643-F277-19550EAA1620}"/>
              </a:ext>
            </a:extLst>
          </p:cNvPr>
          <p:cNvSpPr/>
          <p:nvPr/>
        </p:nvSpPr>
        <p:spPr>
          <a:xfrm>
            <a:off x="9231142" y="5661831"/>
            <a:ext cx="4959951" cy="700869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B949C9-754F-87B7-D008-2402407EE26A}"/>
              </a:ext>
            </a:extLst>
          </p:cNvPr>
          <p:cNvSpPr txBox="1"/>
          <p:nvPr/>
        </p:nvSpPr>
        <p:spPr>
          <a:xfrm>
            <a:off x="9216154" y="5545916"/>
            <a:ext cx="4962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ЦИФРОВИЗАЦИЯ УЧЕБНОГО ПРОЦЕССА 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0607D7D7-5F91-09A3-B549-AD937EAE6AD3}"/>
              </a:ext>
            </a:extLst>
          </p:cNvPr>
          <p:cNvSpPr/>
          <p:nvPr/>
        </p:nvSpPr>
        <p:spPr>
          <a:xfrm>
            <a:off x="9266971" y="7945093"/>
            <a:ext cx="4924122" cy="700869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3DFE69-06DC-BB84-50F7-F143FC003839}"/>
              </a:ext>
            </a:extLst>
          </p:cNvPr>
          <p:cNvSpPr txBox="1"/>
          <p:nvPr/>
        </p:nvSpPr>
        <p:spPr>
          <a:xfrm>
            <a:off x="9310598" y="7839808"/>
            <a:ext cx="4317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НОВАЯ СИСТЕМА ОПЛАТЫ ТРУДА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</a:p>
        </p:txBody>
      </p:sp>
      <p:pic>
        <p:nvPicPr>
          <p:cNvPr id="5" name="Рисунок 4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1AD0092-5E23-EB37-F7B3-1A7AB277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19" y="5868499"/>
            <a:ext cx="2419351" cy="1685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382BA9-2D5A-2D39-A751-14FDE958C411}"/>
              </a:ext>
            </a:extLst>
          </p:cNvPr>
          <p:cNvSpPr txBox="1"/>
          <p:nvPr/>
        </p:nvSpPr>
        <p:spPr>
          <a:xfrm>
            <a:off x="709246" y="7816361"/>
            <a:ext cx="643596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>
              <a:buFont typeface="Wingdings,Sans-Serif"/>
              <a:buChar char="ü"/>
            </a:pPr>
            <a:r>
              <a:rPr lang="ru-RU" sz="2000" b="1">
                <a:solidFill>
                  <a:srgbClr val="002060"/>
                </a:solidFill>
                <a:latin typeface="Circe"/>
                <a:cs typeface="Arial"/>
              </a:rPr>
              <a:t>Программная аккредитация </a:t>
            </a:r>
            <a:r>
              <a:rPr lang="en-US" sz="2000" b="1">
                <a:solidFill>
                  <a:srgbClr val="002060"/>
                </a:solidFill>
                <a:latin typeface="Circe"/>
                <a:cs typeface="Arial"/>
              </a:rPr>
              <a:t>FIBAA</a:t>
            </a:r>
            <a:r>
              <a:rPr lang="ru-RU" sz="2000" b="1">
                <a:solidFill>
                  <a:srgbClr val="002060"/>
                </a:solidFill>
                <a:latin typeface="Circe"/>
                <a:cs typeface="Arial"/>
              </a:rPr>
              <a:t> (</a:t>
            </a:r>
            <a:r>
              <a:rPr lang="en-US" sz="2000" b="1">
                <a:solidFill>
                  <a:srgbClr val="002060"/>
                </a:solidFill>
                <a:latin typeface="Circe"/>
                <a:cs typeface="Arial"/>
              </a:rPr>
              <a:t>in progress) </a:t>
            </a:r>
            <a:r>
              <a:rPr lang="ru-RU" sz="2000">
                <a:latin typeface="Circe"/>
                <a:cs typeface="Arial"/>
              </a:rPr>
              <a:t>​</a:t>
            </a:r>
          </a:p>
          <a:p>
            <a:pPr marL="533400" indent="-257175">
              <a:buFont typeface="Wingdings,Sans-Serif"/>
              <a:buChar char="§"/>
            </a:pPr>
            <a:r>
              <a:rPr lang="ru-RU" sz="2000">
                <a:solidFill>
                  <a:srgbClr val="002060"/>
                </a:solidFill>
                <a:latin typeface="Circe"/>
                <a:cs typeface="Arial"/>
              </a:rPr>
              <a:t>РДиГБ (ШГиТ)</a:t>
            </a:r>
            <a:r>
              <a:rPr lang="en-US" sz="2000">
                <a:latin typeface="Circe"/>
                <a:cs typeface="Arial"/>
              </a:rPr>
              <a:t>​</a:t>
            </a:r>
          </a:p>
          <a:p>
            <a:pPr marL="533400" indent="-257175">
              <a:buFont typeface="Wingdings,Sans-Serif"/>
              <a:buChar char="§"/>
            </a:pPr>
            <a:r>
              <a:rPr lang="ru-RU" sz="2000">
                <a:solidFill>
                  <a:srgbClr val="002060"/>
                </a:solidFill>
                <a:latin typeface="Circe"/>
                <a:cs typeface="Arial"/>
              </a:rPr>
              <a:t>Юриспруденция (ШПиП)</a:t>
            </a:r>
            <a:r>
              <a:rPr lang="en-US" sz="2000">
                <a:latin typeface="Circe"/>
                <a:cs typeface="Arial"/>
              </a:rPr>
              <a:t>​</a:t>
            </a:r>
          </a:p>
          <a:p>
            <a:pPr marL="533400" indent="-257175">
              <a:buFont typeface="Wingdings,Sans-Serif"/>
              <a:buChar char="§"/>
            </a:pPr>
            <a:r>
              <a:rPr lang="ru-RU" sz="2000">
                <a:solidFill>
                  <a:srgbClr val="002060"/>
                </a:solidFill>
                <a:latin typeface="Circe"/>
                <a:cs typeface="Arial"/>
              </a:rPr>
              <a:t>Связь с общественностью (ШМиК)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F9440E68-19E2-168E-55E0-0B7C1DE3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618934" y="96584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2"/>
            <a:ext cx="14365468" cy="985748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381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АКАДЕМИЧЕСКОЕ РАЗВИТИЕ: ПЛАН НА  2024-2025</a:t>
            </a:r>
            <a:r>
              <a:rPr lang="en-US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</a:p>
        </p:txBody>
      </p:sp>
      <p:sp>
        <p:nvSpPr>
          <p:cNvPr id="6" name="Freeform 35">
            <a:extLst>
              <a:ext uri="{FF2B5EF4-FFF2-40B4-BE49-F238E27FC236}">
                <a16:creationId xmlns:a16="http://schemas.microsoft.com/office/drawing/2014/main" id="{8903319B-F007-5361-4ADA-3C1EE1BDF84E}"/>
              </a:ext>
            </a:extLst>
          </p:cNvPr>
          <p:cNvSpPr/>
          <p:nvPr/>
        </p:nvSpPr>
        <p:spPr>
          <a:xfrm>
            <a:off x="797828" y="1220684"/>
            <a:ext cx="5298172" cy="892738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3AE38-EE38-B2E6-E245-7C6A894A0B4F}"/>
              </a:ext>
            </a:extLst>
          </p:cNvPr>
          <p:cNvSpPr txBox="1"/>
          <p:nvPr/>
        </p:nvSpPr>
        <p:spPr>
          <a:xfrm>
            <a:off x="1040056" y="1095970"/>
            <a:ext cx="4317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ОБЕСПЕЧЕНИЕ КАЧЕСТВА ОБРАЗОВАНИЯ</a:t>
            </a:r>
          </a:p>
        </p:txBody>
      </p:sp>
      <p:sp>
        <p:nvSpPr>
          <p:cNvPr id="8" name="Freeform 35">
            <a:extLst>
              <a:ext uri="{FF2B5EF4-FFF2-40B4-BE49-F238E27FC236}">
                <a16:creationId xmlns:a16="http://schemas.microsoft.com/office/drawing/2014/main" id="{5CA693B7-1F85-8AE3-9C26-0832251442FF}"/>
              </a:ext>
            </a:extLst>
          </p:cNvPr>
          <p:cNvSpPr/>
          <p:nvPr/>
        </p:nvSpPr>
        <p:spPr>
          <a:xfrm>
            <a:off x="9092903" y="1181100"/>
            <a:ext cx="5098191" cy="892738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21198-192E-11FE-1309-5E4BF94A49F6}"/>
              </a:ext>
            </a:extLst>
          </p:cNvPr>
          <p:cNvSpPr txBox="1"/>
          <p:nvPr/>
        </p:nvSpPr>
        <p:spPr>
          <a:xfrm>
            <a:off x="9231143" y="1257300"/>
            <a:ext cx="446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400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АКАДЕМИЧЕСКАЯ ЧЕСТНОСТЬ </a:t>
            </a:r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E46F6F08-0A2D-074E-DE00-932FF5BD7476}"/>
              </a:ext>
            </a:extLst>
          </p:cNvPr>
          <p:cNvSpPr/>
          <p:nvPr/>
        </p:nvSpPr>
        <p:spPr>
          <a:xfrm>
            <a:off x="762000" y="5878763"/>
            <a:ext cx="5334000" cy="700869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0A697-929B-5557-1A59-7A8E86724AD3}"/>
              </a:ext>
            </a:extLst>
          </p:cNvPr>
          <p:cNvSpPr txBox="1"/>
          <p:nvPr/>
        </p:nvSpPr>
        <p:spPr>
          <a:xfrm>
            <a:off x="864242" y="5744170"/>
            <a:ext cx="4317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АККРЕДИТАЦИЯ/РЕЙТИНГИ </a:t>
            </a:r>
          </a:p>
        </p:txBody>
      </p:sp>
      <p:sp>
        <p:nvSpPr>
          <p:cNvPr id="13" name="Freeform 35">
            <a:extLst>
              <a:ext uri="{FF2B5EF4-FFF2-40B4-BE49-F238E27FC236}">
                <a16:creationId xmlns:a16="http://schemas.microsoft.com/office/drawing/2014/main" id="{DF52467D-1AF3-E7C8-1F22-2C929373E5B8}"/>
              </a:ext>
            </a:extLst>
          </p:cNvPr>
          <p:cNvSpPr/>
          <p:nvPr/>
        </p:nvSpPr>
        <p:spPr>
          <a:xfrm>
            <a:off x="9144000" y="5878763"/>
            <a:ext cx="4959951" cy="892738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53735-EB7B-E775-A196-5DBAD5D1C7FF}"/>
              </a:ext>
            </a:extLst>
          </p:cNvPr>
          <p:cNvSpPr txBox="1"/>
          <p:nvPr/>
        </p:nvSpPr>
        <p:spPr>
          <a:xfrm>
            <a:off x="9246243" y="5744170"/>
            <a:ext cx="4317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ЦИФРОВИЗАЦИЯ  И ПОДДЕРЖКА ПЕДАГОГИЧЕСКИХ ИННОВАЦИЙ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Circe Bold" panose="020B0604020202020204" charset="-52"/>
              </a:rPr>
              <a:t> 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A6E58F51-8F97-8579-32DD-D339D6EB0787}"/>
              </a:ext>
            </a:extLst>
          </p:cNvPr>
          <p:cNvSpPr txBox="1"/>
          <p:nvPr/>
        </p:nvSpPr>
        <p:spPr>
          <a:xfrm>
            <a:off x="864242" y="2334022"/>
            <a:ext cx="7488188" cy="3385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Комитеты по обеспечению качества при школах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Экспертиза РУП,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силлабусов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, форм контроля, академическая честность 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Институциональные исследования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Фокус-группы со студентами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Исследование среди выпускников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Исследование среди баз практик, дуального обучения, партнеров </a:t>
            </a:r>
          </a:p>
          <a:p>
            <a:pPr>
              <a:lnSpc>
                <a:spcPts val="2213"/>
              </a:lnSpc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Введение ассистентов преподавателей для больших потоков (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45-60 студентов</a:t>
            </a: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)</a:t>
            </a:r>
            <a:endParaRPr lang="en-US" sz="2000" b="1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342CE338-7EA0-5C73-A9B8-44EA26245578}"/>
              </a:ext>
            </a:extLst>
          </p:cNvPr>
          <p:cNvSpPr txBox="1"/>
          <p:nvPr/>
        </p:nvSpPr>
        <p:spPr>
          <a:xfrm>
            <a:off x="9246244" y="2170485"/>
            <a:ext cx="7831700" cy="3674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Обучение ППС –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100%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Обязательная гибридная программа с последующей сертификацией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Обучение студентов –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100%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Онлайн курс с последующей сертификацией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Программа академической поддержки для студентов с низким </a:t>
            </a:r>
            <a:r>
              <a:rPr lang="en-US" sz="2000" b="1">
                <a:solidFill>
                  <a:srgbClr val="002060"/>
                </a:solidFill>
                <a:latin typeface="Circe" panose="020B0604020202020204" charset="-52"/>
              </a:rPr>
              <a:t>GPA </a:t>
            </a: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lnSpc>
                <a:spcPts val="2213"/>
              </a:lnSpc>
            </a:pP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 err="1">
                <a:solidFill>
                  <a:srgbClr val="002060"/>
                </a:solidFill>
                <a:latin typeface="Circe" panose="020B0604020202020204" charset="-52"/>
              </a:rPr>
              <a:t>Хакатон</a:t>
            </a: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 / </a:t>
            </a:r>
            <a:r>
              <a:rPr lang="ru-RU" sz="2000" b="1" err="1">
                <a:solidFill>
                  <a:srgbClr val="002060"/>
                </a:solidFill>
                <a:latin typeface="Circe" panose="020B0604020202020204" charset="-52"/>
              </a:rPr>
              <a:t>креатон</a:t>
            </a: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 студентов и ППС для решения критических проблем университета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29B0FF1C-69E7-D59D-CF4E-522D7E91BD41}"/>
              </a:ext>
            </a:extLst>
          </p:cNvPr>
          <p:cNvSpPr txBox="1"/>
          <p:nvPr/>
        </p:nvSpPr>
        <p:spPr>
          <a:xfrm>
            <a:off x="9246242" y="7122198"/>
            <a:ext cx="7365357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en-US" sz="2000" b="1" err="1">
                <a:solidFill>
                  <a:srgbClr val="002060"/>
                </a:solidFill>
                <a:latin typeface="Circe" panose="020B0604020202020204" charset="-52"/>
              </a:rPr>
              <a:t>Oqu</a:t>
            </a:r>
            <a:r>
              <a:rPr lang="en-US" sz="2000" b="1">
                <a:solidFill>
                  <a:srgbClr val="002060"/>
                </a:solidFill>
                <a:latin typeface="Circe" panose="020B0604020202020204" charset="-52"/>
              </a:rPr>
              <a:t> Labs – </a:t>
            </a: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система трекинга практических занятий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Повышение эффективности и результативности обучения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Конкурс на «Лучшие педагогические инновации»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Грант на масштабирование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Мультидисциплинарные дипломные проекты</a:t>
            </a: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Студенты разных ОП/школ выполняют проект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9318F42B-BBC2-AC93-E2AB-36CE7E02F462}"/>
              </a:ext>
            </a:extLst>
          </p:cNvPr>
          <p:cNvSpPr txBox="1"/>
          <p:nvPr/>
        </p:nvSpPr>
        <p:spPr>
          <a:xfrm>
            <a:off x="775648" y="6929591"/>
            <a:ext cx="5822527" cy="3391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2060"/>
                </a:solidFill>
                <a:latin typeface="Circe"/>
              </a:rPr>
              <a:t>EFMD – EPAS </a:t>
            </a:r>
            <a:r>
              <a:rPr lang="ru-RU" sz="2000" b="1">
                <a:solidFill>
                  <a:srgbClr val="002060"/>
                </a:solidFill>
                <a:latin typeface="Circe"/>
              </a:rPr>
              <a:t>Школа Менеджмента</a:t>
            </a:r>
            <a:endParaRPr lang="en-US">
              <a:latin typeface="Circe"/>
              <a:ea typeface="Calibri"/>
              <a:cs typeface="Calibri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/>
              </a:rPr>
              <a:t>Подготовка </a:t>
            </a:r>
            <a:r>
              <a:rPr lang="en-US" sz="2000">
                <a:solidFill>
                  <a:srgbClr val="002060"/>
                </a:solidFill>
                <a:latin typeface="Circe"/>
              </a:rPr>
              <a:t>SAR, </a:t>
            </a:r>
            <a:r>
              <a:rPr lang="ru-RU" sz="2000">
                <a:solidFill>
                  <a:srgbClr val="002060"/>
                </a:solidFill>
                <a:latin typeface="Circe"/>
              </a:rPr>
              <a:t>документации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2060"/>
                </a:solidFill>
                <a:latin typeface="Circe"/>
              </a:rPr>
              <a:t>QS Sustainability Ranking</a:t>
            </a:r>
            <a:endParaRPr lang="ru-RU" sz="2000" b="1">
              <a:solidFill>
                <a:srgbClr val="002060"/>
              </a:solidFill>
              <a:latin typeface="Circe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/>
              </a:rPr>
              <a:t>Рейтинг ОП Атамекен</a:t>
            </a: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2213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2060"/>
                </a:solidFill>
                <a:latin typeface="Circe"/>
              </a:rPr>
              <a:t>AACSB – </a:t>
            </a:r>
            <a:r>
              <a:rPr lang="ru-RU" sz="2000" b="1">
                <a:solidFill>
                  <a:srgbClr val="002060"/>
                </a:solidFill>
                <a:latin typeface="Circe"/>
              </a:rPr>
              <a:t>Высшая Школа Бизнеса</a:t>
            </a:r>
          </a:p>
          <a:p>
            <a:pPr>
              <a:lnSpc>
                <a:spcPts val="2213"/>
              </a:lnSpc>
            </a:pPr>
            <a:r>
              <a:rPr lang="ru-RU" sz="2000">
                <a:solidFill>
                  <a:srgbClr val="002060"/>
                </a:solidFill>
                <a:latin typeface="Circe"/>
              </a:rPr>
              <a:t>      Подготовка </a:t>
            </a:r>
            <a:r>
              <a:rPr lang="en-US" sz="2000">
                <a:solidFill>
                  <a:srgbClr val="002060"/>
                </a:solidFill>
                <a:latin typeface="Circe"/>
              </a:rPr>
              <a:t>SAR, </a:t>
            </a:r>
            <a:r>
              <a:rPr lang="ru-RU" sz="2000">
                <a:solidFill>
                  <a:srgbClr val="002060"/>
                </a:solidFill>
                <a:latin typeface="Circe"/>
              </a:rPr>
              <a:t>документации</a:t>
            </a:r>
            <a:endParaRPr lang="ru-RU">
              <a:latin typeface="Circe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257175" indent="-257175">
              <a:lnSpc>
                <a:spcPts val="2213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lnSpc>
                <a:spcPts val="2213"/>
              </a:lnSpc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9917012A-25CA-606B-FED7-C5DB9C6F7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697200" y="9646927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НАУЧНАЯ ДЕЯТЕЛЬНОСТЬ: ИТОГИ 2023-2024</a:t>
            </a:r>
            <a:r>
              <a:rPr lang="en-US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2FD13BBA-1CC6-9F8C-D1E1-238BA3EDBD8E}"/>
              </a:ext>
            </a:extLst>
          </p:cNvPr>
          <p:cNvSpPr txBox="1"/>
          <p:nvPr/>
        </p:nvSpPr>
        <p:spPr>
          <a:xfrm>
            <a:off x="838200" y="2443873"/>
            <a:ext cx="8311671" cy="1571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1475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Всего публикаций в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Scopus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–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233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, </a:t>
            </a:r>
            <a:r>
              <a:rPr lang="ru-RU" sz="2000" err="1">
                <a:solidFill>
                  <a:srgbClr val="002060"/>
                </a:solidFill>
                <a:latin typeface="Circe" panose="020B0604020202020204" charset="-52"/>
              </a:rPr>
              <a:t>WoS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–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132</a:t>
            </a:r>
            <a:endParaRPr lang="en-US" sz="2000" b="1">
              <a:solidFill>
                <a:srgbClr val="C0000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В 2023 г. опубликовано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42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публикации</a:t>
            </a: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32%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статей опубликованы в исключенных журналах</a:t>
            </a: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lnSpc>
                <a:spcPts val="1475"/>
              </a:lnSpc>
              <a:buClr>
                <a:srgbClr val="002060"/>
              </a:buClr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   (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52 из 162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)</a:t>
            </a:r>
          </a:p>
          <a:p>
            <a:pPr>
              <a:lnSpc>
                <a:spcPts val="1475"/>
              </a:lnSpc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729F4C33-834C-B2B7-89FB-6061616E6F74}"/>
              </a:ext>
            </a:extLst>
          </p:cNvPr>
          <p:cNvSpPr/>
          <p:nvPr/>
        </p:nvSpPr>
        <p:spPr>
          <a:xfrm>
            <a:off x="797828" y="1220684"/>
            <a:ext cx="4688572" cy="743470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AF717-D541-4B6C-57E6-CBA22B047FD0}"/>
              </a:ext>
            </a:extLst>
          </p:cNvPr>
          <p:cNvSpPr txBox="1"/>
          <p:nvPr/>
        </p:nvSpPr>
        <p:spPr>
          <a:xfrm>
            <a:off x="1040056" y="992230"/>
            <a:ext cx="4317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000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000" b="1">
                <a:solidFill>
                  <a:schemeClr val="bg1"/>
                </a:solidFill>
                <a:latin typeface="Circe Bold" panose="020B0604020202020204" charset="-52"/>
              </a:rPr>
              <a:t>ПУБЛИКАЦИОННАЯ АКТИВНОСТЬ </a:t>
            </a:r>
            <a:r>
              <a:rPr lang="en-US" sz="2000" b="1">
                <a:solidFill>
                  <a:schemeClr val="bg1"/>
                </a:solidFill>
                <a:latin typeface="Circe Bold" panose="020B0604020202020204" charset="-52"/>
              </a:rPr>
              <a:t>ALMAU</a:t>
            </a:r>
            <a:endParaRPr lang="ru-RU" sz="2000" b="1">
              <a:solidFill>
                <a:schemeClr val="bg1"/>
              </a:solidFill>
              <a:latin typeface="Circe Bold" panose="020B0604020202020204" charset="-52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C236B7F-AB7A-9DAA-6EA5-CD8E782C949E}"/>
              </a:ext>
            </a:extLst>
          </p:cNvPr>
          <p:cNvGrpSpPr/>
          <p:nvPr/>
        </p:nvGrpSpPr>
        <p:grpSpPr>
          <a:xfrm>
            <a:off x="9525000" y="1106049"/>
            <a:ext cx="4688572" cy="1107996"/>
            <a:chOff x="9027428" y="1090287"/>
            <a:chExt cx="4688572" cy="1107996"/>
          </a:xfrm>
        </p:grpSpPr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DD24BF1B-E833-2969-8547-D6CA2317C3F6}"/>
                </a:ext>
              </a:extLst>
            </p:cNvPr>
            <p:cNvSpPr/>
            <p:nvPr/>
          </p:nvSpPr>
          <p:spPr>
            <a:xfrm>
              <a:off x="9027428" y="1199630"/>
              <a:ext cx="4688572" cy="743470"/>
            </a:xfrm>
            <a:prstGeom prst="rect">
              <a:avLst/>
            </a:prstGeom>
            <a:solidFill>
              <a:srgbClr val="014282"/>
            </a:solidFill>
          </p:spPr>
          <p:txBody>
            <a:bodyPr/>
            <a:lstStyle/>
            <a:p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3CE9B2D-BDC1-0C15-9786-0D4EAD681121}"/>
                </a:ext>
              </a:extLst>
            </p:cNvPr>
            <p:cNvSpPr txBox="1"/>
            <p:nvPr/>
          </p:nvSpPr>
          <p:spPr>
            <a:xfrm>
              <a:off x="9176400" y="1090287"/>
              <a:ext cx="44634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r>
                <a:rPr lang="ru-RU" sz="2000" b="1">
                  <a:solidFill>
                    <a:schemeClr val="bg1"/>
                  </a:solidFill>
                  <a:latin typeface="Circe Bold" panose="020B0604020202020204" charset="-52"/>
                </a:rPr>
                <a:t>МЕРЫ ПОДДЕРЖКИ НАУКИ </a:t>
              </a:r>
              <a:r>
                <a:rPr lang="en-US" sz="2000" b="1">
                  <a:solidFill>
                    <a:schemeClr val="bg1"/>
                  </a:solidFill>
                  <a:latin typeface="Circe Bold" panose="020B0604020202020204" charset="-52"/>
                </a:rPr>
                <a:t>ALMAU</a:t>
              </a:r>
              <a:endParaRPr lang="ru-RU" sz="20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endParaRPr lang="ru-RU" sz="1200" b="1">
                <a:solidFill>
                  <a:schemeClr val="bg1"/>
                </a:solidFill>
                <a:latin typeface="Circe Bold" panose="020B0604020202020204" charset="-52"/>
              </a:endParaRPr>
            </a:p>
          </p:txBody>
        </p: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992D072F-E08D-9818-3D85-E505BC447F15}"/>
              </a:ext>
            </a:extLst>
          </p:cNvPr>
          <p:cNvSpPr txBox="1"/>
          <p:nvPr/>
        </p:nvSpPr>
        <p:spPr>
          <a:xfrm>
            <a:off x="524868" y="7870780"/>
            <a:ext cx="8722525" cy="25237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0960" tIns="30480" rIns="60960" bIns="30480" anchor="t" anchorCtr="0" compatLnSpc="1">
            <a:spAutoFit/>
          </a:bodyPr>
          <a:lstStyle/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Реализуются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10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 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научных проектов на общую сумму 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1,004 млрд. </a:t>
            </a:r>
            <a:r>
              <a:rPr lang="ru-RU" sz="2000" b="1" kern="1200" err="1">
                <a:solidFill>
                  <a:srgbClr val="C00000"/>
                </a:solidFill>
                <a:latin typeface="Circe" panose="020B0604020202020204" charset="-52"/>
              </a:rPr>
              <a:t>тг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.</a:t>
            </a:r>
          </a:p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(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9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 гранты КН, 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1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 международный грант) </a:t>
            </a:r>
            <a:endParaRPr lang="en-US" sz="2000" kern="1200">
              <a:solidFill>
                <a:srgbClr val="002060"/>
              </a:solidFill>
              <a:latin typeface="Circe" panose="020B0604020202020204" charset="-52"/>
            </a:endParaRPr>
          </a:p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Подано 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18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 заявок на гранты КН, из которых 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6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 находятся на рассмотрении </a:t>
            </a:r>
            <a:endParaRPr lang="ru-RU" sz="2000" i="1" kern="1200">
              <a:solidFill>
                <a:srgbClr val="002060"/>
              </a:solidFill>
              <a:latin typeface="Circe" panose="020B0604020202020204" charset="-52"/>
            </a:endParaRPr>
          </a:p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4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 заявки подано на международные гранты (</a:t>
            </a:r>
            <a:r>
              <a:rPr lang="en-US" sz="2000" kern="1200">
                <a:solidFill>
                  <a:srgbClr val="002060"/>
                </a:solidFill>
                <a:latin typeface="Circe" panose="020B0604020202020204" charset="-52"/>
              </a:rPr>
              <a:t>Welcome, Erasmus, 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НУ, ВШЭ)</a:t>
            </a:r>
          </a:p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Приобретено оборудования в рамках грантов на 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21,8 млн. </a:t>
            </a:r>
            <a:r>
              <a:rPr lang="ru-RU" sz="2000" b="1" kern="1200" err="1">
                <a:solidFill>
                  <a:srgbClr val="C00000"/>
                </a:solidFill>
                <a:latin typeface="Circe" panose="020B0604020202020204" charset="-52"/>
              </a:rPr>
              <a:t>тг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.</a:t>
            </a:r>
          </a:p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kern="1200">
              <a:solidFill>
                <a:srgbClr val="C00000"/>
              </a:solidFill>
              <a:latin typeface="Circe" panose="020B0604020202020204" charset="-52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50C895D-BB91-33D6-0768-203CE10A3D16}"/>
              </a:ext>
            </a:extLst>
          </p:cNvPr>
          <p:cNvSpPr txBox="1"/>
          <p:nvPr/>
        </p:nvSpPr>
        <p:spPr>
          <a:xfrm>
            <a:off x="9481214" y="7628291"/>
            <a:ext cx="8506535" cy="25237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0960" tIns="30480" rIns="60960" bIns="30480" anchor="t" anchorCtr="0" compatLnSpc="1">
            <a:spAutoFit/>
          </a:bodyPr>
          <a:lstStyle/>
          <a:p>
            <a:pPr marL="183102" indent="-164052" defTabSz="609630"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Проведена защита докторской диссертации </a:t>
            </a:r>
            <a:r>
              <a:rPr lang="en-US" sz="2000" kern="1200">
                <a:solidFill>
                  <a:srgbClr val="002060"/>
                </a:solidFill>
                <a:latin typeface="Circe" panose="020B0604020202020204" charset="-52"/>
              </a:rPr>
              <a:t>PhD</a:t>
            </a:r>
          </a:p>
          <a:p>
            <a:pPr marL="183102" indent="-164052" defTabSz="609630"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Проведено 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9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 научных мероприятий на уровне университета</a:t>
            </a:r>
          </a:p>
          <a:p>
            <a:pPr marL="183102" indent="-164052" defTabSz="609630"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Проведено </a:t>
            </a:r>
            <a:r>
              <a:rPr lang="ru-RU" sz="2000" b="1" kern="1200">
                <a:solidFill>
                  <a:srgbClr val="C00000"/>
                </a:solidFill>
                <a:latin typeface="Circe" panose="020B0604020202020204" charset="-52"/>
              </a:rPr>
              <a:t>21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 исследовательских семинара</a:t>
            </a:r>
          </a:p>
          <a:p>
            <a:pPr marL="183102" indent="-164052" defTabSz="609630"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Проведена зимняя школа по экспериментальным методам   </a:t>
            </a:r>
          </a:p>
          <a:p>
            <a:pPr marL="183102" indent="-164052" defTabSz="609630"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1200">
                <a:solidFill>
                  <a:srgbClr val="002060"/>
                </a:solidFill>
                <a:latin typeface="Circe" panose="020B0604020202020204" charset="-52"/>
              </a:rPr>
              <a:t>2nd Conference “New Advances in the Political Economy of Development in Eurasia”</a:t>
            </a:r>
            <a:endParaRPr lang="ru-RU" sz="2000" kern="1200">
              <a:solidFill>
                <a:srgbClr val="002060"/>
              </a:solidFill>
              <a:latin typeface="Circe" panose="020B0604020202020204" charset="-52"/>
            </a:endParaRPr>
          </a:p>
          <a:p>
            <a:pPr marL="183102" indent="-164052" defTabSz="609630">
              <a:buSzPct val="100000"/>
              <a:buFont typeface="Wingdings" pitchFamily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Международная конференция «Общественное доверие и социальный капитал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5BA952F-43D8-4039-2C8D-EA6D7D62D62B}"/>
              </a:ext>
            </a:extLst>
          </p:cNvPr>
          <p:cNvGrpSpPr/>
          <p:nvPr/>
        </p:nvGrpSpPr>
        <p:grpSpPr>
          <a:xfrm>
            <a:off x="797828" y="6819900"/>
            <a:ext cx="4688572" cy="800219"/>
            <a:chOff x="794400" y="6743700"/>
            <a:chExt cx="4688572" cy="800219"/>
          </a:xfrm>
        </p:grpSpPr>
        <p:sp>
          <p:nvSpPr>
            <p:cNvPr id="21" name="Freeform 35">
              <a:extLst>
                <a:ext uri="{FF2B5EF4-FFF2-40B4-BE49-F238E27FC236}">
                  <a16:creationId xmlns:a16="http://schemas.microsoft.com/office/drawing/2014/main" id="{131AA380-5737-03A5-2B24-345DB0EF74F7}"/>
                </a:ext>
              </a:extLst>
            </p:cNvPr>
            <p:cNvSpPr/>
            <p:nvPr/>
          </p:nvSpPr>
          <p:spPr>
            <a:xfrm>
              <a:off x="794400" y="6772074"/>
              <a:ext cx="4688572" cy="743470"/>
            </a:xfrm>
            <a:prstGeom prst="rect">
              <a:avLst/>
            </a:prstGeom>
            <a:solidFill>
              <a:srgbClr val="014282"/>
            </a:solidFill>
          </p:spPr>
          <p:txBody>
            <a:bodyPr/>
            <a:lstStyle/>
            <a:p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954A81-D930-29AE-B5B6-F094F2B9D942}"/>
                </a:ext>
              </a:extLst>
            </p:cNvPr>
            <p:cNvSpPr txBox="1"/>
            <p:nvPr/>
          </p:nvSpPr>
          <p:spPr>
            <a:xfrm>
              <a:off x="794400" y="6743700"/>
              <a:ext cx="4463400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r>
                <a:rPr lang="ru-RU" sz="2000" b="1">
                  <a:solidFill>
                    <a:schemeClr val="bg1"/>
                  </a:solidFill>
                  <a:latin typeface="Circe Bold" panose="020B0604020202020204" charset="-52"/>
                </a:rPr>
                <a:t>НАУЧНЫЕ ПРОЕКТЫ </a:t>
              </a:r>
              <a:r>
                <a:rPr lang="en-US" sz="2000" b="1">
                  <a:solidFill>
                    <a:schemeClr val="bg1"/>
                  </a:solidFill>
                  <a:latin typeface="Circe Bold" panose="020B0604020202020204" charset="-52"/>
                </a:rPr>
                <a:t>ALMAU</a:t>
              </a:r>
              <a:endParaRPr lang="ru-RU" sz="20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endParaRPr lang="ru-RU" sz="1200" b="1">
                <a:solidFill>
                  <a:schemeClr val="bg1"/>
                </a:solidFill>
                <a:latin typeface="Circe Bold" panose="020B0604020202020204" charset="-52"/>
              </a:endParaRPr>
            </a:p>
          </p:txBody>
        </p: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772EAF8A-4609-8017-1D30-AF2DAC47875D}"/>
              </a:ext>
            </a:extLst>
          </p:cNvPr>
          <p:cNvSpPr txBox="1"/>
          <p:nvPr/>
        </p:nvSpPr>
        <p:spPr>
          <a:xfrm>
            <a:off x="9520353" y="2247900"/>
            <a:ext cx="8996247" cy="4453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r>
              <a:rPr lang="ru-RU" sz="2000" u="sng">
                <a:solidFill>
                  <a:srgbClr val="002060"/>
                </a:solidFill>
                <a:latin typeface="Circe" panose="020B0604020202020204" charset="-52"/>
              </a:rPr>
              <a:t>Ежемесячная надбавка за научную деятельность (НИД):</a:t>
            </a:r>
          </a:p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23 сотрудников получили надбавку, сумма бюджета составила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87,849 млн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.</a:t>
            </a: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3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сотрудника за научное руководство, сумма бюджета составила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8,5 млн.</a:t>
            </a:r>
          </a:p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r>
              <a:rPr lang="ru-RU" sz="2000" u="sng">
                <a:solidFill>
                  <a:srgbClr val="002060"/>
                </a:solidFill>
                <a:latin typeface="Circe" panose="020B0604020202020204" charset="-52"/>
              </a:rPr>
              <a:t>Единовременная выплата за научные достижения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.</a:t>
            </a:r>
          </a:p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Осуществлена выплата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9,6 млн. 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в марте 2024 г.</a:t>
            </a: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r>
              <a:rPr lang="ru-RU" sz="2000" u="sng">
                <a:solidFill>
                  <a:srgbClr val="002060"/>
                </a:solidFill>
                <a:latin typeface="Circe" panose="020B0604020202020204" charset="-52"/>
              </a:rPr>
              <a:t>Оценка ППС, которым назначена надбавка за НИД:</a:t>
            </a:r>
          </a:p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10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из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18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ППС опубликовали статью в МРНЖ</a:t>
            </a: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2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ППС выиграли гранты на проект</a:t>
            </a: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12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из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23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ППС подали заявки на научные гранты</a:t>
            </a: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5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заявок находятся на рассмотрении грантодателей (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4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– КН,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</a:t>
            </a:r>
            <a:r>
              <a:rPr lang="ru-RU" sz="2000">
                <a:solidFill>
                  <a:srgbClr val="002060"/>
                </a:solidFill>
                <a:latin typeface="Circe" panose="020B0604020202020204" charset="-52"/>
              </a:rPr>
              <a:t> – НУ)</a:t>
            </a: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274B3-E9A8-CB6A-69E5-960C14495B5A}"/>
              </a:ext>
            </a:extLst>
          </p:cNvPr>
          <p:cNvSpPr txBox="1"/>
          <p:nvPr/>
        </p:nvSpPr>
        <p:spPr>
          <a:xfrm>
            <a:off x="9382836" y="6160741"/>
            <a:ext cx="9362364" cy="304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r>
              <a:rPr lang="ru-RU" sz="2000" u="sng">
                <a:solidFill>
                  <a:srgbClr val="002060"/>
                </a:solidFill>
              </a:rPr>
              <a:t>Обеспечен доступ к </a:t>
            </a:r>
            <a:r>
              <a:rPr lang="ru-RU" sz="2000" b="1" u="sng">
                <a:solidFill>
                  <a:srgbClr val="C00000"/>
                </a:solidFill>
              </a:rPr>
              <a:t>14</a:t>
            </a:r>
            <a:r>
              <a:rPr lang="ru-RU" sz="2000" u="sng">
                <a:solidFill>
                  <a:srgbClr val="002060"/>
                </a:solidFill>
              </a:rPr>
              <a:t> базам данных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9A3EB95-6F82-53B5-19BA-1A4A38BEC2EF}"/>
              </a:ext>
            </a:extLst>
          </p:cNvPr>
          <p:cNvGrpSpPr/>
          <p:nvPr/>
        </p:nvGrpSpPr>
        <p:grpSpPr>
          <a:xfrm>
            <a:off x="9560828" y="6707306"/>
            <a:ext cx="4688572" cy="800219"/>
            <a:chOff x="794400" y="6743700"/>
            <a:chExt cx="4688572" cy="800219"/>
          </a:xfrm>
        </p:grpSpPr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F4EE3FA8-2FBD-CAFF-F611-388544C5A205}"/>
                </a:ext>
              </a:extLst>
            </p:cNvPr>
            <p:cNvSpPr/>
            <p:nvPr/>
          </p:nvSpPr>
          <p:spPr>
            <a:xfrm>
              <a:off x="794400" y="6772074"/>
              <a:ext cx="4688572" cy="743470"/>
            </a:xfrm>
            <a:prstGeom prst="rect">
              <a:avLst/>
            </a:prstGeom>
            <a:solidFill>
              <a:srgbClr val="014282"/>
            </a:solidFill>
          </p:spPr>
          <p:txBody>
            <a:bodyPr/>
            <a:lstStyle/>
            <a:p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82EFDB-4E7E-4EF0-9D08-80C108051A66}"/>
                </a:ext>
              </a:extLst>
            </p:cNvPr>
            <p:cNvSpPr txBox="1"/>
            <p:nvPr/>
          </p:nvSpPr>
          <p:spPr>
            <a:xfrm>
              <a:off x="903584" y="6743700"/>
              <a:ext cx="4463400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r>
                <a:rPr lang="ru-RU" sz="2000" b="1">
                  <a:solidFill>
                    <a:schemeClr val="bg1"/>
                  </a:solidFill>
                  <a:latin typeface="Circe Bold" panose="020B0604020202020204" charset="-52"/>
                </a:rPr>
                <a:t>НАУЧНЫЕ МЕРОПРИЯТИЯ </a:t>
              </a:r>
              <a:r>
                <a:rPr lang="en-US" sz="2000" b="1">
                  <a:solidFill>
                    <a:schemeClr val="bg1"/>
                  </a:solidFill>
                  <a:latin typeface="Circe Bold" panose="020B0604020202020204" charset="-52"/>
                </a:rPr>
                <a:t>ALMAU</a:t>
              </a:r>
              <a:endParaRPr lang="ru-RU" sz="20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endParaRPr lang="ru-RU" sz="1200" b="1">
                <a:solidFill>
                  <a:schemeClr val="bg1"/>
                </a:solidFill>
                <a:latin typeface="Circe Bold" panose="020B0604020202020204" charset="-52"/>
              </a:endParaRPr>
            </a:p>
          </p:txBody>
        </p:sp>
      </p:grpSp>
      <p:pic>
        <p:nvPicPr>
          <p:cNvPr id="9" name="Рисунок 8" descr="Изображение выглядит как снимок экрана, линия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3079D24-BEC6-BBCB-109A-F742B4663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74680"/>
            <a:ext cx="6517189" cy="3048264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4885421-8860-6F22-666A-F75C3BD42077}"/>
              </a:ext>
            </a:extLst>
          </p:cNvPr>
          <p:cNvCxnSpPr>
            <a:cxnSpLocks/>
          </p:cNvCxnSpPr>
          <p:nvPr/>
        </p:nvCxnSpPr>
        <p:spPr>
          <a:xfrm>
            <a:off x="5155839" y="4694803"/>
            <a:ext cx="1261617" cy="76921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E7A65AE-C7D1-96E2-01B2-BA18FF5C83D3}"/>
              </a:ext>
            </a:extLst>
          </p:cNvPr>
          <p:cNvSpPr txBox="1"/>
          <p:nvPr/>
        </p:nvSpPr>
        <p:spPr>
          <a:xfrm>
            <a:off x="5261228" y="6234974"/>
            <a:ext cx="9430602" cy="29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5"/>
              </a:lnSpc>
              <a:buClr>
                <a:srgbClr val="002060"/>
              </a:buClr>
            </a:pPr>
            <a:r>
              <a:rPr lang="ru-RU" sz="1400">
                <a:solidFill>
                  <a:srgbClr val="002060"/>
                </a:solidFill>
                <a:latin typeface="Circe" panose="020B0604020202020204" charset="-52"/>
              </a:rPr>
              <a:t>(1 полугодие)</a:t>
            </a:r>
            <a:endParaRPr lang="en-US" sz="1400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22F294-7ADA-29E6-5B28-065B13F5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54149" y="978693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60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806" y="-81493"/>
            <a:ext cx="14365468" cy="1110193"/>
            <a:chOff x="0" y="0"/>
            <a:chExt cx="4105837" cy="317308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837" cy="317308"/>
            </a:xfrm>
            <a:custGeom>
              <a:avLst/>
              <a:gdLst/>
              <a:ahLst/>
              <a:cxnLst/>
              <a:rect l="l" t="t" r="r" b="b"/>
              <a:pathLst>
                <a:path w="4105837" h="317308">
                  <a:moveTo>
                    <a:pt x="4850" y="0"/>
                  </a:moveTo>
                  <a:lnTo>
                    <a:pt x="4100987" y="0"/>
                  </a:lnTo>
                  <a:cubicBezTo>
                    <a:pt x="4103665" y="0"/>
                    <a:pt x="4105837" y="2172"/>
                    <a:pt x="4105837" y="4850"/>
                  </a:cubicBezTo>
                  <a:lnTo>
                    <a:pt x="4105837" y="312457"/>
                  </a:lnTo>
                  <a:cubicBezTo>
                    <a:pt x="4105837" y="315136"/>
                    <a:pt x="4103665" y="317308"/>
                    <a:pt x="4100987" y="317308"/>
                  </a:cubicBezTo>
                  <a:lnTo>
                    <a:pt x="4850" y="317308"/>
                  </a:lnTo>
                  <a:cubicBezTo>
                    <a:pt x="2172" y="317308"/>
                    <a:pt x="0" y="315136"/>
                    <a:pt x="0" y="312457"/>
                  </a:cubicBezTo>
                  <a:lnTo>
                    <a:pt x="0" y="4850"/>
                  </a:lnTo>
                  <a:cubicBezTo>
                    <a:pt x="0" y="2172"/>
                    <a:pt x="2172" y="0"/>
                    <a:pt x="485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05837" cy="3649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6261" y="190500"/>
            <a:ext cx="1303329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ru-RU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НАУЧНАЯ ДЕЯТЕЛЬНОСТЬ: ПЛАН НА  2024-2025</a:t>
            </a:r>
            <a:r>
              <a:rPr lang="en-US" sz="3293" spc="-138">
                <a:solidFill>
                  <a:srgbClr val="FFFFFF"/>
                </a:solidFill>
                <a:latin typeface="Circe Bold"/>
                <a:ea typeface="Circe Bold"/>
                <a:cs typeface="Circe Bold"/>
                <a:sym typeface="Circe Bold"/>
              </a:rPr>
              <a:t> 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2FD13BBA-1CC6-9F8C-D1E1-238BA3EDBD8E}"/>
              </a:ext>
            </a:extLst>
          </p:cNvPr>
          <p:cNvSpPr txBox="1"/>
          <p:nvPr/>
        </p:nvSpPr>
        <p:spPr>
          <a:xfrm>
            <a:off x="838200" y="2247900"/>
            <a:ext cx="8311671" cy="798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1475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К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2026</a:t>
            </a: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 году выйти к показателю не менее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150</a:t>
            </a: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 публикаций в год</a:t>
            </a:r>
          </a:p>
          <a:p>
            <a:pPr marL="342900" indent="-342900">
              <a:lnSpc>
                <a:spcPts val="1475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lnSpc>
                <a:spcPts val="1475"/>
              </a:lnSpc>
              <a:buClr>
                <a:srgbClr val="002060"/>
              </a:buClr>
            </a:pPr>
            <a:endParaRPr lang="ru-RU" sz="2000" b="1">
              <a:solidFill>
                <a:srgbClr val="002060"/>
              </a:solidFill>
              <a:latin typeface="Circe" panose="020B0604020202020204" charset="-52"/>
            </a:endParaRPr>
          </a:p>
          <a:p>
            <a:pPr>
              <a:lnSpc>
                <a:spcPts val="1475"/>
              </a:lnSpc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 </a:t>
            </a:r>
            <a:endParaRPr lang="en-US" sz="2000" b="1">
              <a:solidFill>
                <a:srgbClr val="002060"/>
              </a:solidFill>
              <a:latin typeface="Circe" panose="020B0604020202020204" charset="-52"/>
            </a:endParaRPr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729F4C33-834C-B2B7-89FB-6061616E6F74}"/>
              </a:ext>
            </a:extLst>
          </p:cNvPr>
          <p:cNvSpPr/>
          <p:nvPr/>
        </p:nvSpPr>
        <p:spPr>
          <a:xfrm>
            <a:off x="797828" y="1220684"/>
            <a:ext cx="5221972" cy="743470"/>
          </a:xfrm>
          <a:prstGeom prst="rect">
            <a:avLst/>
          </a:prstGeom>
          <a:solidFill>
            <a:srgbClr val="014282"/>
          </a:solidFill>
        </p:spPr>
        <p:txBody>
          <a:bodyPr/>
          <a:lstStyle/>
          <a:p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AF717-D541-4B6C-57E6-CBA22B047FD0}"/>
              </a:ext>
            </a:extLst>
          </p:cNvPr>
          <p:cNvSpPr txBox="1"/>
          <p:nvPr/>
        </p:nvSpPr>
        <p:spPr>
          <a:xfrm>
            <a:off x="1040056" y="992230"/>
            <a:ext cx="4317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000" b="1">
              <a:solidFill>
                <a:schemeClr val="bg1"/>
              </a:solidFill>
              <a:latin typeface="Circe Bold" panose="020B0604020202020204" charset="-52"/>
            </a:endParaRPr>
          </a:p>
          <a:p>
            <a:pPr algn="ctr"/>
            <a:r>
              <a:rPr lang="ru-RU" sz="2000" b="1">
                <a:solidFill>
                  <a:schemeClr val="bg1"/>
                </a:solidFill>
                <a:latin typeface="Circe Bold" panose="020B0604020202020204" charset="-52"/>
              </a:rPr>
              <a:t>ПУБЛИКАЦИОННАЯ АКТИВНОСТЬ </a:t>
            </a:r>
            <a:r>
              <a:rPr lang="en-US" sz="2000" b="1">
                <a:solidFill>
                  <a:schemeClr val="bg1"/>
                </a:solidFill>
                <a:latin typeface="Circe Bold" panose="020B0604020202020204" charset="-52"/>
              </a:rPr>
              <a:t>ALMAU</a:t>
            </a:r>
            <a:endParaRPr lang="ru-RU" sz="2000" b="1">
              <a:solidFill>
                <a:schemeClr val="bg1"/>
              </a:solidFill>
              <a:latin typeface="Circe Bold" panose="020B0604020202020204" charset="-52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C236B7F-AB7A-9DAA-6EA5-CD8E782C949E}"/>
              </a:ext>
            </a:extLst>
          </p:cNvPr>
          <p:cNvGrpSpPr/>
          <p:nvPr/>
        </p:nvGrpSpPr>
        <p:grpSpPr>
          <a:xfrm>
            <a:off x="9941828" y="1242529"/>
            <a:ext cx="4688572" cy="800219"/>
            <a:chOff x="9027428" y="1199471"/>
            <a:chExt cx="4688572" cy="800219"/>
          </a:xfrm>
        </p:grpSpPr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DD24BF1B-E833-2969-8547-D6CA2317C3F6}"/>
                </a:ext>
              </a:extLst>
            </p:cNvPr>
            <p:cNvSpPr/>
            <p:nvPr/>
          </p:nvSpPr>
          <p:spPr>
            <a:xfrm>
              <a:off x="9027428" y="1199630"/>
              <a:ext cx="4688572" cy="743470"/>
            </a:xfrm>
            <a:prstGeom prst="rect">
              <a:avLst/>
            </a:prstGeom>
            <a:solidFill>
              <a:srgbClr val="014282"/>
            </a:solidFill>
          </p:spPr>
          <p:txBody>
            <a:bodyPr/>
            <a:lstStyle/>
            <a:p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3CE9B2D-BDC1-0C15-9786-0D4EAD681121}"/>
                </a:ext>
              </a:extLst>
            </p:cNvPr>
            <p:cNvSpPr txBox="1"/>
            <p:nvPr/>
          </p:nvSpPr>
          <p:spPr>
            <a:xfrm>
              <a:off x="9176400" y="1199471"/>
              <a:ext cx="4463400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r>
                <a:rPr lang="ru-RU" sz="2000" b="1">
                  <a:solidFill>
                    <a:schemeClr val="bg1"/>
                  </a:solidFill>
                  <a:latin typeface="Circe Bold" panose="020B0604020202020204" charset="-52"/>
                </a:rPr>
                <a:t>ПРОЕКТНАЯ ДЕЯТЕЛЬНОСТЬ </a:t>
              </a:r>
            </a:p>
            <a:p>
              <a:pPr algn="ctr"/>
              <a:endParaRPr lang="ru-RU" sz="1200" b="1">
                <a:solidFill>
                  <a:schemeClr val="bg1"/>
                </a:solidFill>
                <a:latin typeface="Circe Bold" panose="020B0604020202020204" charset="-52"/>
              </a:endParaRPr>
            </a:p>
          </p:txBody>
        </p: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992D072F-E08D-9818-3D85-E505BC447F15}"/>
              </a:ext>
            </a:extLst>
          </p:cNvPr>
          <p:cNvSpPr txBox="1"/>
          <p:nvPr/>
        </p:nvSpPr>
        <p:spPr>
          <a:xfrm>
            <a:off x="797828" y="8039100"/>
            <a:ext cx="7888972" cy="22159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0960" tIns="30480" rIns="60960" bIns="30480" anchor="t" anchorCtr="0" compatLnSpc="1">
            <a:spAutoFit/>
          </a:bodyPr>
          <a:lstStyle/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Доплата за научно-исследовательскую деятельность в зависимости от занимаемой академической должности </a:t>
            </a:r>
          </a:p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(</a:t>
            </a:r>
            <a:r>
              <a:rPr lang="ru-RU" sz="2000" kern="1200">
                <a:solidFill>
                  <a:srgbClr val="C00000"/>
                </a:solidFill>
                <a:latin typeface="Circe" panose="020B0604020202020204" charset="-52"/>
              </a:rPr>
              <a:t>20 сентября 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утверждение ИПР) </a:t>
            </a:r>
          </a:p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Единовременная выплата за научные достижения (</a:t>
            </a:r>
            <a:r>
              <a:rPr lang="ru-RU" sz="2000" kern="1200">
                <a:solidFill>
                  <a:srgbClr val="C00000"/>
                </a:solidFill>
                <a:latin typeface="Circe" panose="020B0604020202020204" charset="-52"/>
              </a:rPr>
              <a:t>2 раза в год </a:t>
            </a: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– по итогам 1 семестра и 2 семестра)  </a:t>
            </a:r>
          </a:p>
          <a:p>
            <a:pPr marL="361950" indent="-342900" defTabSz="609630">
              <a:buClr>
                <a:srgbClr val="002060"/>
              </a:buClr>
              <a:buSzPct val="100000"/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1200">
                <a:solidFill>
                  <a:srgbClr val="002060"/>
                </a:solidFill>
                <a:latin typeface="Circe" panose="020B0604020202020204" charset="-52"/>
              </a:rPr>
              <a:t>Авторский гонорар от продаж рукописи (15% от дохода реализации рукописи)</a:t>
            </a:r>
            <a:endParaRPr lang="ru-RU" sz="2000" b="1" kern="1200">
              <a:solidFill>
                <a:srgbClr val="C00000"/>
              </a:solidFill>
              <a:latin typeface="Circe" panose="020B0604020202020204" charset="-52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5BA952F-43D8-4039-2C8D-EA6D7D62D62B}"/>
              </a:ext>
            </a:extLst>
          </p:cNvPr>
          <p:cNvGrpSpPr/>
          <p:nvPr/>
        </p:nvGrpSpPr>
        <p:grpSpPr>
          <a:xfrm>
            <a:off x="797828" y="7016048"/>
            <a:ext cx="6364972" cy="923330"/>
            <a:chOff x="794400" y="6663422"/>
            <a:chExt cx="4688572" cy="923330"/>
          </a:xfrm>
        </p:grpSpPr>
        <p:sp>
          <p:nvSpPr>
            <p:cNvPr id="21" name="Freeform 35">
              <a:extLst>
                <a:ext uri="{FF2B5EF4-FFF2-40B4-BE49-F238E27FC236}">
                  <a16:creationId xmlns:a16="http://schemas.microsoft.com/office/drawing/2014/main" id="{131AA380-5737-03A5-2B24-345DB0EF74F7}"/>
                </a:ext>
              </a:extLst>
            </p:cNvPr>
            <p:cNvSpPr/>
            <p:nvPr/>
          </p:nvSpPr>
          <p:spPr>
            <a:xfrm>
              <a:off x="794400" y="6772074"/>
              <a:ext cx="4688572" cy="743470"/>
            </a:xfrm>
            <a:prstGeom prst="rect">
              <a:avLst/>
            </a:prstGeom>
            <a:solidFill>
              <a:srgbClr val="014282"/>
            </a:solidFill>
          </p:spPr>
          <p:txBody>
            <a:bodyPr/>
            <a:lstStyle/>
            <a:p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954A81-D930-29AE-B5B6-F094F2B9D942}"/>
                </a:ext>
              </a:extLst>
            </p:cNvPr>
            <p:cNvSpPr txBox="1"/>
            <p:nvPr/>
          </p:nvSpPr>
          <p:spPr>
            <a:xfrm>
              <a:off x="794400" y="6663422"/>
              <a:ext cx="44634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r>
                <a:rPr lang="ru-RU" sz="2000" b="1">
                  <a:solidFill>
                    <a:schemeClr val="bg1"/>
                  </a:solidFill>
                  <a:latin typeface="Circe Bold" panose="020B0604020202020204" charset="-52"/>
                </a:rPr>
                <a:t>СИСТЕМА ДОПЛАТ И МОТИВАЦИОННЫХ ВЫПЛАТ</a:t>
              </a:r>
              <a:endParaRPr lang="ru-RU" sz="1200" b="1">
                <a:solidFill>
                  <a:schemeClr val="bg1"/>
                </a:solidFill>
                <a:latin typeface="Circe Bold" panose="020B0604020202020204" charset="-52"/>
              </a:endParaRPr>
            </a:p>
          </p:txBody>
        </p: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772EAF8A-4609-8017-1D30-AF2DAC47875D}"/>
              </a:ext>
            </a:extLst>
          </p:cNvPr>
          <p:cNvSpPr txBox="1"/>
          <p:nvPr/>
        </p:nvSpPr>
        <p:spPr>
          <a:xfrm>
            <a:off x="9829800" y="2247900"/>
            <a:ext cx="7700847" cy="1183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r>
              <a:rPr lang="ru-RU" sz="2000" b="1">
                <a:solidFill>
                  <a:srgbClr val="002060"/>
                </a:solidFill>
                <a:latin typeface="Circe" panose="020B0604020202020204" charset="-52"/>
              </a:rPr>
              <a:t>К 2026 году выйти на ежегодный объем финансирования научных  проектов не менее 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500 млн. </a:t>
            </a:r>
            <a:r>
              <a:rPr lang="ru-RU" sz="2000" b="1" err="1">
                <a:solidFill>
                  <a:srgbClr val="C00000"/>
                </a:solidFill>
                <a:latin typeface="Circe" panose="020B0604020202020204" charset="-52"/>
              </a:rPr>
              <a:t>тг</a:t>
            </a:r>
            <a:r>
              <a:rPr lang="ru-RU" sz="2000" b="1">
                <a:solidFill>
                  <a:srgbClr val="C00000"/>
                </a:solidFill>
                <a:latin typeface="Circe" panose="020B0604020202020204" charset="-52"/>
              </a:rPr>
              <a:t>. </a:t>
            </a:r>
          </a:p>
          <a:p>
            <a:pPr>
              <a:lnSpc>
                <a:spcPts val="1475"/>
              </a:lnSpc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342900" indent="-342900">
              <a:lnSpc>
                <a:spcPts val="1475"/>
              </a:lnSpc>
              <a:buFont typeface="Wingdings" panose="05000000000000000000" pitchFamily="2" charset="2"/>
              <a:buChar char="§"/>
            </a:pPr>
            <a:endParaRPr lang="ru-RU" sz="2000">
              <a:solidFill>
                <a:srgbClr val="002060"/>
              </a:solidFill>
              <a:latin typeface="Circe" panose="020B0604020202020204" charset="-52"/>
            </a:endParaRPr>
          </a:p>
          <a:p>
            <a:pPr marL="171450" indent="-171450">
              <a:lnSpc>
                <a:spcPts val="1475"/>
              </a:lnSpc>
              <a:buFont typeface="Wingdings" panose="05000000000000000000" pitchFamily="2" charset="2"/>
              <a:buChar char="ü"/>
            </a:pPr>
            <a:endParaRPr lang="en-US" sz="2000">
              <a:solidFill>
                <a:srgbClr val="002060"/>
              </a:solidFill>
              <a:latin typeface="Circe" panose="020B0604020202020204" charset="-52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9A3EB95-6F82-53B5-19BA-1A4A38BEC2EF}"/>
              </a:ext>
            </a:extLst>
          </p:cNvPr>
          <p:cNvGrpSpPr/>
          <p:nvPr/>
        </p:nvGrpSpPr>
        <p:grpSpPr>
          <a:xfrm>
            <a:off x="9941828" y="7105364"/>
            <a:ext cx="4688572" cy="867385"/>
            <a:chOff x="794400" y="6648160"/>
            <a:chExt cx="4688572" cy="867384"/>
          </a:xfrm>
        </p:grpSpPr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F4EE3FA8-2FBD-CAFF-F611-388544C5A205}"/>
                </a:ext>
              </a:extLst>
            </p:cNvPr>
            <p:cNvSpPr/>
            <p:nvPr/>
          </p:nvSpPr>
          <p:spPr>
            <a:xfrm>
              <a:off x="794400" y="6772074"/>
              <a:ext cx="4688572" cy="743470"/>
            </a:xfrm>
            <a:prstGeom prst="rect">
              <a:avLst/>
            </a:prstGeom>
            <a:solidFill>
              <a:srgbClr val="014282"/>
            </a:solidFill>
          </p:spPr>
          <p:txBody>
            <a:bodyPr/>
            <a:lstStyle/>
            <a:p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82EFDB-4E7E-4EF0-9D08-80C108051A66}"/>
                </a:ext>
              </a:extLst>
            </p:cNvPr>
            <p:cNvSpPr txBox="1"/>
            <p:nvPr/>
          </p:nvSpPr>
          <p:spPr>
            <a:xfrm>
              <a:off x="903584" y="6648160"/>
              <a:ext cx="4463400" cy="800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14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r>
                <a:rPr lang="ru-RU" sz="2000" b="1">
                  <a:solidFill>
                    <a:schemeClr val="bg1"/>
                  </a:solidFill>
                  <a:latin typeface="Circe Bold" panose="020B0604020202020204" charset="-52"/>
                </a:rPr>
                <a:t>НАУЧНЫЕ МЕРОПРИЯТИЯ </a:t>
              </a:r>
              <a:r>
                <a:rPr lang="en-US" sz="2000" b="1">
                  <a:solidFill>
                    <a:schemeClr val="bg1"/>
                  </a:solidFill>
                  <a:latin typeface="Circe Bold" panose="020B0604020202020204" charset="-52"/>
                </a:rPr>
                <a:t>ALMAU</a:t>
              </a:r>
              <a:endParaRPr lang="ru-RU" sz="2000" b="1">
                <a:solidFill>
                  <a:schemeClr val="bg1"/>
                </a:solidFill>
                <a:latin typeface="Circe Bold" panose="020B0604020202020204" charset="-52"/>
              </a:endParaRPr>
            </a:p>
            <a:p>
              <a:pPr algn="ctr"/>
              <a:endParaRPr lang="ru-RU" sz="1200" b="1">
                <a:solidFill>
                  <a:schemeClr val="bg1"/>
                </a:solidFill>
                <a:latin typeface="Circe Bold" panose="020B0604020202020204" charset="-52"/>
              </a:endParaRPr>
            </a:p>
          </p:txBody>
        </p:sp>
      </p:grp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6FE741B2-285F-0C6F-B2A2-D840FFF0D3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84734"/>
              </p:ext>
            </p:extLst>
          </p:nvPr>
        </p:nvGraphicFramePr>
        <p:xfrm>
          <a:off x="10134600" y="2797548"/>
          <a:ext cx="5614916" cy="2675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1ED364C-E53A-C0E6-0FAB-F54D60E6CF58}"/>
              </a:ext>
            </a:extLst>
          </p:cNvPr>
          <p:cNvSpPr txBox="1"/>
          <p:nvPr/>
        </p:nvSpPr>
        <p:spPr>
          <a:xfrm>
            <a:off x="9875276" y="5364140"/>
            <a:ext cx="84127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u="sng">
                <a:solidFill>
                  <a:srgbClr val="C00000"/>
                </a:solidFill>
                <a:latin typeface="Circe" panose="020B0604020202020204" charset="-52"/>
              </a:rPr>
              <a:t>Механизмы реализации:</a:t>
            </a:r>
          </a:p>
          <a:p>
            <a:pPr marL="738188" indent="-342900" algn="just">
              <a:buFont typeface="+mj-lt"/>
              <a:buAutoNum type="arabicPeriod"/>
            </a:pPr>
            <a:r>
              <a:rPr lang="ru-RU" sz="1600">
                <a:solidFill>
                  <a:srgbClr val="002060"/>
                </a:solidFill>
                <a:latin typeface="Circe" panose="020B0604020202020204" charset="-52"/>
              </a:rPr>
              <a:t>Качественная подготовка и подача исследовательских заявок от каждой школы</a:t>
            </a:r>
          </a:p>
          <a:p>
            <a:pPr marL="738188" indent="-342900" algn="just">
              <a:buFont typeface="+mj-lt"/>
              <a:buAutoNum type="arabicPeriod"/>
            </a:pPr>
            <a:r>
              <a:rPr lang="ru-RU" sz="1600">
                <a:solidFill>
                  <a:srgbClr val="002060"/>
                </a:solidFill>
                <a:latin typeface="Circe" panose="020B0604020202020204" charset="-52"/>
              </a:rPr>
              <a:t>Вовлечение докторантов, магистрантов в научные проекты студентов</a:t>
            </a:r>
          </a:p>
          <a:p>
            <a:pPr marL="738188" indent="-342900" algn="just">
              <a:buFont typeface="+mj-lt"/>
              <a:buAutoNum type="arabicPeriod"/>
            </a:pPr>
            <a:r>
              <a:rPr lang="ru-RU" sz="1600">
                <a:solidFill>
                  <a:srgbClr val="002060"/>
                </a:solidFill>
                <a:latin typeface="Circe" panose="020B0604020202020204" charset="-52"/>
              </a:rPr>
              <a:t>Формирование приоритетных научных направлений Школ </a:t>
            </a:r>
          </a:p>
          <a:p>
            <a:pPr marL="738188" indent="-342900" algn="just">
              <a:buFont typeface="+mj-lt"/>
              <a:buAutoNum type="arabicPeriod"/>
            </a:pPr>
            <a:r>
              <a:rPr lang="ru-RU" sz="1600">
                <a:solidFill>
                  <a:srgbClr val="002060"/>
                </a:solidFill>
                <a:latin typeface="Circe" panose="020B0604020202020204" charset="-52"/>
              </a:rPr>
              <a:t>Формирование тем итоговых работ студентов в соответствии с задачами реализуемых проектов</a:t>
            </a:r>
          </a:p>
          <a:p>
            <a:pPr marL="738188" indent="-342900" algn="just">
              <a:buFont typeface="+mj-lt"/>
              <a:buAutoNum type="arabicPeriod"/>
            </a:pPr>
            <a:r>
              <a:rPr lang="ru-RU" sz="1600">
                <a:solidFill>
                  <a:srgbClr val="002060"/>
                </a:solidFill>
                <a:latin typeface="Circe" panose="020B0604020202020204" charset="-52"/>
              </a:rPr>
              <a:t>Коллаборация с зарубежными вузами и учеными при подготовке заявок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5BA6B8-2C81-AB24-1555-8F9BAA96582F}"/>
              </a:ext>
            </a:extLst>
          </p:cNvPr>
          <p:cNvSpPr txBox="1"/>
          <p:nvPr/>
        </p:nvSpPr>
        <p:spPr>
          <a:xfrm>
            <a:off x="9906280" y="7962900"/>
            <a:ext cx="83817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effectLst/>
                <a:latin typeface="Circe" panose="020B0604020202020204" charset="-52"/>
              </a:rPr>
              <a:t>Международная научно-практическая конференция, </a:t>
            </a:r>
            <a:r>
              <a:rPr lang="ru-RU">
                <a:solidFill>
                  <a:srgbClr val="002060"/>
                </a:solidFill>
                <a:latin typeface="Circe" panose="020B0604020202020204" charset="-52"/>
              </a:rPr>
              <a:t>ко </a:t>
            </a:r>
            <a:r>
              <a:rPr lang="ru-RU">
                <a:solidFill>
                  <a:srgbClr val="002060"/>
                </a:solidFill>
                <a:effectLst/>
                <a:latin typeface="Circe" panose="020B0604020202020204" charset="-52"/>
              </a:rPr>
              <a:t>дню Национальной валюты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effectLst/>
                <a:latin typeface="Circe" panose="020B0604020202020204" charset="-52"/>
              </a:rPr>
              <a:t>V международная конференция «Общественное доверие и социальный капитал»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kern="1200">
                <a:solidFill>
                  <a:srgbClr val="002060"/>
                </a:solidFill>
                <a:effectLst/>
                <a:latin typeface="Circe" panose="020B0604020202020204" charset="-52"/>
              </a:rPr>
              <a:t>Международная научно-практическая конференция в сфере медиа и кино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2060"/>
                </a:solidFill>
                <a:effectLst/>
                <a:latin typeface="Circe" panose="020B0604020202020204" charset="-52"/>
              </a:rPr>
              <a:t>III </a:t>
            </a:r>
            <a:r>
              <a:rPr lang="ru-RU">
                <a:solidFill>
                  <a:srgbClr val="002060"/>
                </a:solidFill>
                <a:effectLst/>
                <a:latin typeface="Circe" panose="020B0604020202020204" charset="-52"/>
              </a:rPr>
              <a:t>Международная научно-практическая конференция по туризму и гостеприимству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>
                <a:solidFill>
                  <a:srgbClr val="002060"/>
                </a:solidFill>
                <a:effectLst/>
                <a:latin typeface="Circe" panose="020B0604020202020204" charset="-52"/>
              </a:rPr>
              <a:t>Круглый стол посвященный дню работников науки </a:t>
            </a:r>
            <a:endParaRPr lang="ru-RU">
              <a:solidFill>
                <a:srgbClr val="002060"/>
              </a:solidFill>
              <a:effectLst/>
              <a:latin typeface="Circe" panose="020B0604020202020204" charset="-52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>
              <a:solidFill>
                <a:srgbClr val="002060"/>
              </a:solidFill>
              <a:effectLst/>
              <a:latin typeface="Circe" panose="020B0604020202020204" charset="-52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kern="1200">
              <a:solidFill>
                <a:srgbClr val="002060"/>
              </a:solidFill>
              <a:effectLst/>
              <a:latin typeface="Circe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>
              <a:solidFill>
                <a:srgbClr val="002060"/>
              </a:solidFill>
              <a:effectLst/>
              <a:latin typeface="Circe" panose="020B0604020202020204" charset="-52"/>
              <a:ea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>
              <a:solidFill>
                <a:srgbClr val="002060"/>
              </a:solidFill>
              <a:effectLst/>
              <a:latin typeface="Circe" panose="020B0604020202020204" charset="-52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ru-RU">
              <a:solidFill>
                <a:srgbClr val="002060"/>
              </a:solidFill>
              <a:effectLst/>
              <a:latin typeface="Circe" panose="020B0604020202020204" charset="-52"/>
              <a:ea typeface="Times New Roman" panose="02020603050405020304" pitchFamily="18" charset="0"/>
            </a:endParaRPr>
          </a:p>
        </p:txBody>
      </p:sp>
      <p:graphicFrame>
        <p:nvGraphicFramePr>
          <p:cNvPr id="32" name="Диаграмма 21">
            <a:extLst>
              <a:ext uri="{FF2B5EF4-FFF2-40B4-BE49-F238E27FC236}">
                <a16:creationId xmlns:a16="http://schemas.microsoft.com/office/drawing/2014/main" id="{19FED6B5-C92B-17D4-F742-87A6A642A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328744"/>
              </p:ext>
            </p:extLst>
          </p:nvPr>
        </p:nvGraphicFramePr>
        <p:xfrm>
          <a:off x="156261" y="2857500"/>
          <a:ext cx="3967657" cy="3098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xtBox 10">
            <a:extLst>
              <a:ext uri="{FF2B5EF4-FFF2-40B4-BE49-F238E27FC236}">
                <a16:creationId xmlns:a16="http://schemas.microsoft.com/office/drawing/2014/main" id="{3CFCC0FF-3E07-D255-F40C-F9A9BF326F9C}"/>
              </a:ext>
            </a:extLst>
          </p:cNvPr>
          <p:cNvSpPr txBox="1"/>
          <p:nvPr/>
        </p:nvSpPr>
        <p:spPr>
          <a:xfrm>
            <a:off x="5047996" y="2781300"/>
            <a:ext cx="3677107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" algn="ctr" defTabSz="914445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>
                <a:solidFill>
                  <a:srgbClr val="C00000"/>
                </a:solidFill>
                <a:latin typeface="Circe" panose="020B0604020202020204" charset="-52"/>
              </a:rPr>
              <a:t>Ранжирование вузов по публикациям и цитированию</a:t>
            </a:r>
            <a:r>
              <a:rPr lang="en-US" sz="1600" b="1">
                <a:solidFill>
                  <a:srgbClr val="C00000"/>
                </a:solidFill>
                <a:latin typeface="Circe" panose="020B0604020202020204" charset="-52"/>
              </a:rPr>
              <a:t> </a:t>
            </a:r>
            <a:r>
              <a:rPr lang="ru-RU" sz="1600" b="1">
                <a:solidFill>
                  <a:srgbClr val="C00000"/>
                </a:solidFill>
                <a:latin typeface="Circe" panose="020B0604020202020204" charset="-52"/>
              </a:rPr>
              <a:t>за 2020-2024</a:t>
            </a:r>
            <a:endParaRPr lang="en-US" sz="1600" b="1">
              <a:solidFill>
                <a:srgbClr val="C00000"/>
              </a:solidFill>
              <a:latin typeface="Circe" panose="020B0604020202020204" charset="-52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0531E92-4BCC-C802-5A2E-5D79B0A1B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386" y="3465797"/>
            <a:ext cx="4088717" cy="3220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5E3DD5-7AD7-2ACF-D612-2C90A89AF529}"/>
              </a:ext>
            </a:extLst>
          </p:cNvPr>
          <p:cNvSpPr txBox="1"/>
          <p:nvPr/>
        </p:nvSpPr>
        <p:spPr>
          <a:xfrm>
            <a:off x="14675991" y="3324600"/>
            <a:ext cx="1579728" cy="48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5"/>
              </a:lnSpc>
              <a:buClr>
                <a:srgbClr val="002060"/>
              </a:buClr>
            </a:pPr>
            <a:r>
              <a:rPr lang="ru-RU" sz="1400" b="1">
                <a:solidFill>
                  <a:srgbClr val="C00000"/>
                </a:solidFill>
                <a:latin typeface="Circe" panose="020B0604020202020204" charset="-52"/>
              </a:rPr>
              <a:t> План</a:t>
            </a:r>
          </a:p>
          <a:p>
            <a:pPr>
              <a:lnSpc>
                <a:spcPts val="1475"/>
              </a:lnSpc>
              <a:buClr>
                <a:srgbClr val="002060"/>
              </a:buClr>
            </a:pPr>
            <a:r>
              <a:rPr lang="ru-RU" sz="1400" b="1">
                <a:solidFill>
                  <a:srgbClr val="C00000"/>
                </a:solidFill>
                <a:latin typeface="Circe" panose="020B0604020202020204" charset="-52"/>
              </a:rPr>
              <a:t> 500 </a:t>
            </a:r>
            <a:endParaRPr lang="en-US" sz="1400" b="1">
              <a:solidFill>
                <a:srgbClr val="C00000"/>
              </a:solidFill>
              <a:latin typeface="Circe" panose="020B060402020202020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74D1E-FC97-BA20-90D1-4E6429EB6EFB}"/>
              </a:ext>
            </a:extLst>
          </p:cNvPr>
          <p:cNvSpPr txBox="1"/>
          <p:nvPr/>
        </p:nvSpPr>
        <p:spPr>
          <a:xfrm>
            <a:off x="14081638" y="3149343"/>
            <a:ext cx="1579728" cy="48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5"/>
              </a:lnSpc>
              <a:buClr>
                <a:srgbClr val="002060"/>
              </a:buClr>
            </a:pPr>
            <a:r>
              <a:rPr lang="ru-RU" sz="1400" b="1">
                <a:solidFill>
                  <a:srgbClr val="C00000"/>
                </a:solidFill>
                <a:latin typeface="Circe" panose="020B0604020202020204" charset="-52"/>
              </a:rPr>
              <a:t> План</a:t>
            </a:r>
          </a:p>
          <a:p>
            <a:pPr>
              <a:lnSpc>
                <a:spcPts val="1475"/>
              </a:lnSpc>
              <a:buClr>
                <a:srgbClr val="002060"/>
              </a:buClr>
            </a:pPr>
            <a:r>
              <a:rPr lang="ru-RU" sz="1400" b="1">
                <a:solidFill>
                  <a:srgbClr val="C00000"/>
                </a:solidFill>
                <a:latin typeface="Circe" panose="020B0604020202020204" charset="-52"/>
              </a:rPr>
              <a:t> 400 </a:t>
            </a:r>
            <a:endParaRPr lang="en-US" sz="1400" b="1">
              <a:solidFill>
                <a:srgbClr val="C00000"/>
              </a:solidFill>
              <a:latin typeface="Circe" panose="020B0604020202020204" charset="-52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45749750-346F-A9A1-A1A4-4A37D23A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97451" y="980955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54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37bcbe-51ac-4272-9035-8018d8169743" xsi:nil="true"/>
    <lcf76f155ced4ddcb4097134ff3c332f xmlns="0d365e6d-774d-49af-91d4-af857aac564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477614753D28A42BC817FED872C5AEE" ma:contentTypeVersion="14" ma:contentTypeDescription="Создание документа." ma:contentTypeScope="" ma:versionID="08208da2436d1c5e673fdcd9f8852435">
  <xsd:schema xmlns:xsd="http://www.w3.org/2001/XMLSchema" xmlns:xs="http://www.w3.org/2001/XMLSchema" xmlns:p="http://schemas.microsoft.com/office/2006/metadata/properties" xmlns:ns2="0d365e6d-774d-49af-91d4-af857aac564b" xmlns:ns3="c337bcbe-51ac-4272-9035-8018d8169743" targetNamespace="http://schemas.microsoft.com/office/2006/metadata/properties" ma:root="true" ma:fieldsID="9b2be3282104e00afa49676b05b5b751" ns2:_="" ns3:_="">
    <xsd:import namespace="0d365e6d-774d-49af-91d4-af857aac564b"/>
    <xsd:import namespace="c337bcbe-51ac-4272-9035-8018d81697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365e6d-774d-49af-91d4-af857aac56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173a82d4-9135-4e6d-97ef-1455657f9c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7bcbe-51ac-4272-9035-8018d816974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cb1d4f3-4f2e-4b80-b69a-7f84b25543e8}" ma:internalName="TaxCatchAll" ma:showField="CatchAllData" ma:web="c337bcbe-51ac-4272-9035-8018d81697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CA45F0-FDDE-4900-810B-24E25C1C6A68}">
  <ds:schemaRefs>
    <ds:schemaRef ds:uri="http://schemas.microsoft.com/office/2006/metadata/properties"/>
    <ds:schemaRef ds:uri="http://schemas.microsoft.com/office/infopath/2007/PartnerControls"/>
    <ds:schemaRef ds:uri="c337bcbe-51ac-4272-9035-8018d8169743"/>
    <ds:schemaRef ds:uri="0d365e6d-774d-49af-91d4-af857aac564b"/>
  </ds:schemaRefs>
</ds:datastoreItem>
</file>

<file path=customXml/itemProps2.xml><?xml version="1.0" encoding="utf-8"?>
<ds:datastoreItem xmlns:ds="http://schemas.openxmlformats.org/officeDocument/2006/customXml" ds:itemID="{F264596E-F3E6-404E-8EAC-7F444AF1A0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4AE687-8384-4DA3-8BBE-489D3829A4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365e6d-774d-49af-91d4-af857aac564b"/>
    <ds:schemaRef ds:uri="c337bcbe-51ac-4272-9035-8018d81697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5245</Words>
  <Application>Microsoft Office PowerPoint</Application>
  <PresentationFormat>Произвольный</PresentationFormat>
  <Paragraphs>1209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AlmaU RUS 13.07, копия</dc:title>
  <cp:lastModifiedBy>Nurakynova Sabina</cp:lastModifiedBy>
  <cp:revision>12</cp:revision>
  <cp:lastPrinted>2024-09-06T12:32:17Z</cp:lastPrinted>
  <dcterms:created xsi:type="dcterms:W3CDTF">2006-08-16T00:00:00Z</dcterms:created>
  <dcterms:modified xsi:type="dcterms:W3CDTF">2024-11-04T10:39:03Z</dcterms:modified>
  <dc:identifier>DAGOXLV7JQU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0x010100A477614753D28A42BC817FED872C5AEE</vt:lpwstr>
  </property>
  <property fmtid="{D5CDD505-2E9C-101B-9397-08002B2CF9AE}" pid="3" name="MediaServiceImageTags">
    <vt:lpwstr/>
  </property>
</Properties>
</file>