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6"/>
  </p:notesMasterIdLst>
  <p:sldIdLst>
    <p:sldId id="2145709151" r:id="rId5"/>
    <p:sldId id="277" r:id="rId6"/>
    <p:sldId id="286" r:id="rId7"/>
    <p:sldId id="2145708994" r:id="rId8"/>
    <p:sldId id="2145708987" r:id="rId9"/>
    <p:sldId id="2145709004" r:id="rId10"/>
    <p:sldId id="2145709143" r:id="rId11"/>
    <p:sldId id="2145709167" r:id="rId12"/>
    <p:sldId id="2145709029" r:id="rId13"/>
    <p:sldId id="2145708900" r:id="rId14"/>
    <p:sldId id="2145708991" r:id="rId15"/>
    <p:sldId id="2145709147" r:id="rId16"/>
    <p:sldId id="259" r:id="rId17"/>
    <p:sldId id="256" r:id="rId18"/>
    <p:sldId id="2145708995" r:id="rId19"/>
    <p:sldId id="2145708923" r:id="rId20"/>
    <p:sldId id="2145709031" r:id="rId21"/>
    <p:sldId id="2145709137" r:id="rId22"/>
    <p:sldId id="2145709157" r:id="rId23"/>
    <p:sldId id="2145709149" r:id="rId24"/>
    <p:sldId id="2145709150" r:id="rId25"/>
    <p:sldId id="2145709131" r:id="rId26"/>
    <p:sldId id="2145709132" r:id="rId27"/>
    <p:sldId id="258" r:id="rId28"/>
    <p:sldId id="2145709133" r:id="rId29"/>
    <p:sldId id="261" r:id="rId30"/>
    <p:sldId id="302" r:id="rId31"/>
    <p:sldId id="2145709026" r:id="rId32"/>
    <p:sldId id="2145709159" r:id="rId33"/>
    <p:sldId id="2145709127" r:id="rId34"/>
    <p:sldId id="2145709092" r:id="rId35"/>
  </p:sldIdLst>
  <p:sldSz cx="18288000" cy="10287000"/>
  <p:notesSz cx="18288000" cy="10287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BFDE08-B1EE-3DC9-3D66-7B1954CCF752}" name="Malikova Zhanna" initials="MZ" userId="S::zh.malikova@almau.edu.kz::7642d83b-0f12-4afa-9f6c-24a73fc96e5a" providerId="AD"/>
  <p188:author id="{BF501573-7289-49D3-C99B-EE8CE20B7EE3}" name="Guest User" initials="GU" userId="S::urn:spo:anon#b516d928ade97875e75e756cda255249d32b9bdfe2558f4f57d8ce6652356fc6::" providerId="AD"/>
  <p188:author id="{E1D94975-6A0E-3DC7-8635-30347E900DD3}" name="Kachay Alexey" initials="АК" userId="S::a.kachay@almau.edu.kz::827d87e7-6de1-4aed-a33a-b9820beca003" providerId="AD"/>
  <p188:author id="{863E19AB-0A3F-E28B-6930-69B005642BAC}" name="Nurakynova Sabina" initials="СН" userId="S::s.nurakynova@almau.edu.kz::090fd822-d977-469d-9686-7bceb5ba66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584"/>
    <a:srgbClr val="014286"/>
    <a:srgbClr val="FFCC66"/>
    <a:srgbClr val="1EFFFF"/>
    <a:srgbClr val="003E80"/>
    <a:srgbClr val="71A1DC"/>
    <a:srgbClr val="AFCBFF"/>
    <a:srgbClr val="A6C6FF"/>
    <a:srgbClr val="4F81BD"/>
    <a:srgbClr val="A5C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26" y="4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3592192774844"/>
          <c:y val="3.5432391851310772E-2"/>
          <c:w val="0.73134374045524209"/>
          <c:h val="0.92913521629737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E8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D4-49EF-90D9-312967C64ED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9D4-49EF-90D9-312967C64ED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D4-49EF-90D9-312967C64ED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9D4-49EF-90D9-312967C64ED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D4-49EF-90D9-312967C64E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Narxoz</c:v>
                </c:pt>
                <c:pt idx="1">
                  <c:v>KIMEP</c:v>
                </c:pt>
                <c:pt idx="2">
                  <c:v>Turan </c:v>
                </c:pt>
                <c:pt idx="3">
                  <c:v>AlmaU</c:v>
                </c:pt>
                <c:pt idx="4">
                  <c:v>UIB</c:v>
                </c:pt>
                <c:pt idx="5">
                  <c:v>KBTU</c:v>
                </c:pt>
                <c:pt idx="6">
                  <c:v>SDU</c:v>
                </c:pt>
                <c:pt idx="7">
                  <c:v>KAZGUU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236</c:v>
                </c:pt>
                <c:pt idx="1">
                  <c:v>194</c:v>
                </c:pt>
                <c:pt idx="2">
                  <c:v>131</c:v>
                </c:pt>
                <c:pt idx="3">
                  <c:v>123</c:v>
                </c:pt>
                <c:pt idx="4">
                  <c:v>107</c:v>
                </c:pt>
                <c:pt idx="5">
                  <c:v>88</c:v>
                </c:pt>
                <c:pt idx="6">
                  <c:v>80</c:v>
                </c:pt>
                <c:pt idx="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D4-49EF-90D9-312967C64E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axId val="1859006527"/>
        <c:axId val="1859004607"/>
      </c:barChart>
      <c:catAx>
        <c:axId val="185900652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59004607"/>
        <c:crosses val="autoZero"/>
        <c:auto val="1"/>
        <c:lblAlgn val="ctr"/>
        <c:lblOffset val="100"/>
        <c:noMultiLvlLbl val="0"/>
      </c:catAx>
      <c:valAx>
        <c:axId val="1859004607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85900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AA89-E43F-40BC-90BA-0D6A79D3CCF3}" type="datetimeFigureOut">
              <a:rPr lang="ru-KZ" smtClean="0"/>
              <a:t>11/28/2025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7C63B-A6E9-42BA-AEF6-6F299A2D046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8201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08730-0A70-DCAE-894E-A0E3931B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553F42F-381C-9204-863B-31B305835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7DAA4B8-39E8-C3CA-817E-3A4AC43DF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6C3208-6FBE-D7EF-3677-EDF55A601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7C63B-A6E9-42BA-AEF6-6F299A2D0465}" type="slidenum">
              <a:rPr lang="ru-KZ" smtClean="0"/>
              <a:t>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9906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7C63B-A6E9-42BA-AEF6-6F299A2D0465}" type="slidenum">
              <a:rPr lang="ru-KZ" smtClean="0"/>
              <a:t>15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1731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7C63B-A6E9-42BA-AEF6-6F299A2D0465}" type="slidenum">
              <a:rPr lang="ru-KZ" smtClean="0"/>
              <a:t>17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8164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49AEF-D68E-A676-91BF-7BA99662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E965E8C-7C11-D203-CDA8-5EC8325C5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5607F92-253B-F988-2957-295DBCFB4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AC3DA6-7921-2B71-8753-BEF6BF706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7C63B-A6E9-42BA-AEF6-6F299A2D0465}" type="slidenum">
              <a:rPr lang="ru-KZ" smtClean="0"/>
              <a:t>18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7659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7C63B-A6E9-42BA-AEF6-6F299A2D0465}" type="slidenum">
              <a:rPr lang="ru-KZ" smtClean="0"/>
              <a:t>20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1886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Доход 2024 около 7 млрд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7C63B-A6E9-42BA-AEF6-6F299A2D0465}" type="slidenum">
              <a:rPr lang="ru-KZ" smtClean="0"/>
              <a:t>28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1019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CA597-1292-6CD2-BB3B-6DA511495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6350599-560A-73A3-A96D-2E9829373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09007DC-2A5C-59EA-ABB5-A53477C30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B24CAB-F2DA-05D2-92C8-88BA0D759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D7C63B-A6E9-42BA-AEF6-6F299A2D0465}" type="slidenum">
              <a:rPr lang="ru-KZ" smtClean="0"/>
              <a:t>31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393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1F1F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ts val="2950"/>
              </a:lnSpc>
            </a:pPr>
            <a:fld id="{81D60167-4931-47E6-BA6A-407CBD079E47}" type="slidenum">
              <a:rPr spc="-710" dirty="0"/>
              <a:t>‹#›</a:t>
            </a:fld>
            <a:endParaRPr spc="-71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1F1F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ts val="2950"/>
              </a:lnSpc>
            </a:pPr>
            <a:fld id="{81D60167-4931-47E6-BA6A-407CBD079E47}" type="slidenum">
              <a:rPr spc="-710" dirty="0"/>
              <a:t>‹#›</a:t>
            </a:fld>
            <a:endParaRPr spc="-71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465497" y="2530074"/>
            <a:ext cx="5996305" cy="5996305"/>
          </a:xfrm>
          <a:custGeom>
            <a:avLst/>
            <a:gdLst/>
            <a:ahLst/>
            <a:cxnLst/>
            <a:rect l="l" t="t" r="r" b="b"/>
            <a:pathLst>
              <a:path w="5996305" h="5996305">
                <a:moveTo>
                  <a:pt x="3016315" y="5995857"/>
                </a:moveTo>
                <a:lnTo>
                  <a:pt x="2977315" y="5995842"/>
                </a:lnTo>
                <a:lnTo>
                  <a:pt x="2938318" y="5995320"/>
                </a:lnTo>
                <a:lnTo>
                  <a:pt x="2899324" y="5994291"/>
                </a:lnTo>
                <a:lnTo>
                  <a:pt x="2860348" y="5992754"/>
                </a:lnTo>
                <a:lnTo>
                  <a:pt x="2821401" y="5990711"/>
                </a:lnTo>
                <a:lnTo>
                  <a:pt x="2782484" y="5988161"/>
                </a:lnTo>
                <a:lnTo>
                  <a:pt x="2743596" y="5985104"/>
                </a:lnTo>
                <a:lnTo>
                  <a:pt x="2704752" y="5981542"/>
                </a:lnTo>
                <a:lnTo>
                  <a:pt x="2665964" y="5977476"/>
                </a:lnTo>
                <a:lnTo>
                  <a:pt x="2627233" y="5972905"/>
                </a:lnTo>
                <a:lnTo>
                  <a:pt x="2588557" y="5967830"/>
                </a:lnTo>
                <a:lnTo>
                  <a:pt x="2549951" y="5962252"/>
                </a:lnTo>
                <a:lnTo>
                  <a:pt x="2511427" y="5956173"/>
                </a:lnTo>
                <a:lnTo>
                  <a:pt x="2472985" y="5949594"/>
                </a:lnTo>
                <a:lnTo>
                  <a:pt x="2434626" y="5942513"/>
                </a:lnTo>
                <a:lnTo>
                  <a:pt x="2396362" y="5934935"/>
                </a:lnTo>
                <a:lnTo>
                  <a:pt x="2358207" y="5926861"/>
                </a:lnTo>
                <a:lnTo>
                  <a:pt x="2320159" y="5918291"/>
                </a:lnTo>
                <a:lnTo>
                  <a:pt x="2282220" y="5909225"/>
                </a:lnTo>
                <a:lnTo>
                  <a:pt x="2244403" y="5899666"/>
                </a:lnTo>
                <a:lnTo>
                  <a:pt x="2206719" y="5889618"/>
                </a:lnTo>
                <a:lnTo>
                  <a:pt x="2169169" y="5879080"/>
                </a:lnTo>
                <a:lnTo>
                  <a:pt x="2131753" y="5868053"/>
                </a:lnTo>
                <a:lnTo>
                  <a:pt x="2094483" y="5856541"/>
                </a:lnTo>
                <a:lnTo>
                  <a:pt x="2057373" y="5844546"/>
                </a:lnTo>
                <a:lnTo>
                  <a:pt x="2020422" y="5832069"/>
                </a:lnTo>
                <a:lnTo>
                  <a:pt x="1983630" y="5819111"/>
                </a:lnTo>
                <a:lnTo>
                  <a:pt x="1947010" y="5805675"/>
                </a:lnTo>
                <a:lnTo>
                  <a:pt x="1910574" y="5791766"/>
                </a:lnTo>
                <a:lnTo>
                  <a:pt x="1874322" y="5777384"/>
                </a:lnTo>
                <a:lnTo>
                  <a:pt x="1838255" y="5762529"/>
                </a:lnTo>
                <a:lnTo>
                  <a:pt x="1802383" y="5747207"/>
                </a:lnTo>
                <a:lnTo>
                  <a:pt x="1766720" y="5731421"/>
                </a:lnTo>
                <a:lnTo>
                  <a:pt x="1731265" y="5715173"/>
                </a:lnTo>
                <a:lnTo>
                  <a:pt x="1696019" y="5698463"/>
                </a:lnTo>
                <a:lnTo>
                  <a:pt x="1660993" y="5681295"/>
                </a:lnTo>
                <a:lnTo>
                  <a:pt x="1626199" y="5663676"/>
                </a:lnTo>
                <a:lnTo>
                  <a:pt x="1591637" y="5645605"/>
                </a:lnTo>
                <a:lnTo>
                  <a:pt x="1557308" y="5627084"/>
                </a:lnTo>
                <a:lnTo>
                  <a:pt x="1523222" y="5608117"/>
                </a:lnTo>
                <a:lnTo>
                  <a:pt x="1489392" y="5588712"/>
                </a:lnTo>
                <a:lnTo>
                  <a:pt x="1455817" y="5568868"/>
                </a:lnTo>
                <a:lnTo>
                  <a:pt x="1422498" y="5548586"/>
                </a:lnTo>
                <a:lnTo>
                  <a:pt x="1389445" y="5527872"/>
                </a:lnTo>
                <a:lnTo>
                  <a:pt x="1356670" y="5506733"/>
                </a:lnTo>
                <a:lnTo>
                  <a:pt x="1324173" y="5485170"/>
                </a:lnTo>
                <a:lnTo>
                  <a:pt x="1291954" y="5463182"/>
                </a:lnTo>
                <a:lnTo>
                  <a:pt x="1260023" y="5440777"/>
                </a:lnTo>
                <a:lnTo>
                  <a:pt x="1228392" y="5417962"/>
                </a:lnTo>
                <a:lnTo>
                  <a:pt x="1197060" y="5394738"/>
                </a:lnTo>
                <a:lnTo>
                  <a:pt x="1166029" y="5371103"/>
                </a:lnTo>
                <a:lnTo>
                  <a:pt x="1135307" y="5347067"/>
                </a:lnTo>
                <a:lnTo>
                  <a:pt x="1104905" y="5322638"/>
                </a:lnTo>
                <a:lnTo>
                  <a:pt x="1074824" y="5297815"/>
                </a:lnTo>
                <a:lnTo>
                  <a:pt x="1045064" y="5272599"/>
                </a:lnTo>
                <a:lnTo>
                  <a:pt x="1015634" y="5246998"/>
                </a:lnTo>
                <a:lnTo>
                  <a:pt x="986544" y="5221020"/>
                </a:lnTo>
                <a:lnTo>
                  <a:pt x="957795" y="5194666"/>
                </a:lnTo>
                <a:lnTo>
                  <a:pt x="929387" y="5167936"/>
                </a:lnTo>
                <a:lnTo>
                  <a:pt x="901328" y="5140838"/>
                </a:lnTo>
                <a:lnTo>
                  <a:pt x="873629" y="5113382"/>
                </a:lnTo>
                <a:lnTo>
                  <a:pt x="846290" y="5085569"/>
                </a:lnTo>
                <a:lnTo>
                  <a:pt x="819311" y="5057397"/>
                </a:lnTo>
                <a:lnTo>
                  <a:pt x="792700" y="5028876"/>
                </a:lnTo>
                <a:lnTo>
                  <a:pt x="766466" y="5000017"/>
                </a:lnTo>
                <a:lnTo>
                  <a:pt x="740611" y="4970819"/>
                </a:lnTo>
                <a:lnTo>
                  <a:pt x="715133" y="4941282"/>
                </a:lnTo>
                <a:lnTo>
                  <a:pt x="690042" y="4911416"/>
                </a:lnTo>
                <a:lnTo>
                  <a:pt x="665345" y="4881231"/>
                </a:lnTo>
                <a:lnTo>
                  <a:pt x="641044" y="4850727"/>
                </a:lnTo>
                <a:lnTo>
                  <a:pt x="617137" y="4819905"/>
                </a:lnTo>
                <a:lnTo>
                  <a:pt x="593633" y="4788774"/>
                </a:lnTo>
                <a:lnTo>
                  <a:pt x="570540" y="4757345"/>
                </a:lnTo>
                <a:lnTo>
                  <a:pt x="547858" y="4725619"/>
                </a:lnTo>
                <a:lnTo>
                  <a:pt x="525587" y="4693595"/>
                </a:lnTo>
                <a:lnTo>
                  <a:pt x="503735" y="4661283"/>
                </a:lnTo>
                <a:lnTo>
                  <a:pt x="482308" y="4628696"/>
                </a:lnTo>
                <a:lnTo>
                  <a:pt x="461307" y="4595832"/>
                </a:lnTo>
                <a:lnTo>
                  <a:pt x="440732" y="4562693"/>
                </a:lnTo>
                <a:lnTo>
                  <a:pt x="420589" y="4529289"/>
                </a:lnTo>
                <a:lnTo>
                  <a:pt x="400887" y="4495631"/>
                </a:lnTo>
                <a:lnTo>
                  <a:pt x="381623" y="4461720"/>
                </a:lnTo>
                <a:lnTo>
                  <a:pt x="362800" y="4427555"/>
                </a:lnTo>
                <a:lnTo>
                  <a:pt x="344423" y="4393148"/>
                </a:lnTo>
                <a:lnTo>
                  <a:pt x="326497" y="4358511"/>
                </a:lnTo>
                <a:lnTo>
                  <a:pt x="309024" y="4323644"/>
                </a:lnTo>
                <a:lnTo>
                  <a:pt x="292003" y="4288546"/>
                </a:lnTo>
                <a:lnTo>
                  <a:pt x="275440" y="4253230"/>
                </a:lnTo>
                <a:lnTo>
                  <a:pt x="259341" y="4217707"/>
                </a:lnTo>
                <a:lnTo>
                  <a:pt x="243706" y="4181978"/>
                </a:lnTo>
                <a:lnTo>
                  <a:pt x="228534" y="4146043"/>
                </a:lnTo>
                <a:lnTo>
                  <a:pt x="213830" y="4109913"/>
                </a:lnTo>
                <a:lnTo>
                  <a:pt x="199601" y="4073601"/>
                </a:lnTo>
                <a:lnTo>
                  <a:pt x="185845" y="4037107"/>
                </a:lnTo>
                <a:lnTo>
                  <a:pt x="172563" y="4000431"/>
                </a:lnTo>
                <a:lnTo>
                  <a:pt x="159758" y="3963585"/>
                </a:lnTo>
                <a:lnTo>
                  <a:pt x="147437" y="3926582"/>
                </a:lnTo>
                <a:lnTo>
                  <a:pt x="135598" y="3889422"/>
                </a:lnTo>
                <a:lnTo>
                  <a:pt x="124241" y="3852104"/>
                </a:lnTo>
                <a:lnTo>
                  <a:pt x="113371" y="3814643"/>
                </a:lnTo>
                <a:lnTo>
                  <a:pt x="102991" y="3777049"/>
                </a:lnTo>
                <a:lnTo>
                  <a:pt x="93101" y="3739323"/>
                </a:lnTo>
                <a:lnTo>
                  <a:pt x="83701" y="3701465"/>
                </a:lnTo>
                <a:lnTo>
                  <a:pt x="74794" y="3663489"/>
                </a:lnTo>
                <a:lnTo>
                  <a:pt x="66384" y="3625406"/>
                </a:lnTo>
                <a:lnTo>
                  <a:pt x="58470" y="3587217"/>
                </a:lnTo>
                <a:lnTo>
                  <a:pt x="51052" y="3548922"/>
                </a:lnTo>
                <a:lnTo>
                  <a:pt x="44133" y="3510533"/>
                </a:lnTo>
                <a:lnTo>
                  <a:pt x="37715" y="3472064"/>
                </a:lnTo>
                <a:lnTo>
                  <a:pt x="31798" y="3433515"/>
                </a:lnTo>
                <a:lnTo>
                  <a:pt x="26382" y="3394886"/>
                </a:lnTo>
                <a:lnTo>
                  <a:pt x="21469" y="3356189"/>
                </a:lnTo>
                <a:lnTo>
                  <a:pt x="17060" y="3317439"/>
                </a:lnTo>
                <a:lnTo>
                  <a:pt x="13156" y="3278634"/>
                </a:lnTo>
                <a:lnTo>
                  <a:pt x="9757" y="3239776"/>
                </a:lnTo>
                <a:lnTo>
                  <a:pt x="6864" y="3200876"/>
                </a:lnTo>
                <a:lnTo>
                  <a:pt x="4477" y="3161948"/>
                </a:lnTo>
                <a:lnTo>
                  <a:pt x="2597" y="3122993"/>
                </a:lnTo>
                <a:lnTo>
                  <a:pt x="1224" y="3084010"/>
                </a:lnTo>
                <a:lnTo>
                  <a:pt x="358" y="3045013"/>
                </a:lnTo>
                <a:lnTo>
                  <a:pt x="0" y="3006014"/>
                </a:lnTo>
                <a:lnTo>
                  <a:pt x="148" y="2967014"/>
                </a:lnTo>
                <a:lnTo>
                  <a:pt x="805" y="2928012"/>
                </a:lnTo>
                <a:lnTo>
                  <a:pt x="1969" y="2889022"/>
                </a:lnTo>
                <a:lnTo>
                  <a:pt x="3639" y="2850058"/>
                </a:lnTo>
                <a:lnTo>
                  <a:pt x="5817" y="2811118"/>
                </a:lnTo>
                <a:lnTo>
                  <a:pt x="8501" y="2772203"/>
                </a:lnTo>
                <a:lnTo>
                  <a:pt x="11691" y="2733327"/>
                </a:lnTo>
                <a:lnTo>
                  <a:pt x="15386" y="2694502"/>
                </a:lnTo>
                <a:lnTo>
                  <a:pt x="19586" y="2655728"/>
                </a:lnTo>
                <a:lnTo>
                  <a:pt x="24291" y="2617006"/>
                </a:lnTo>
                <a:lnTo>
                  <a:pt x="29500" y="2578348"/>
                </a:lnTo>
                <a:lnTo>
                  <a:pt x="35209" y="2539768"/>
                </a:lnTo>
                <a:lnTo>
                  <a:pt x="41420" y="2501265"/>
                </a:lnTo>
                <a:lnTo>
                  <a:pt x="48133" y="2462840"/>
                </a:lnTo>
                <a:lnTo>
                  <a:pt x="55345" y="2424505"/>
                </a:lnTo>
                <a:lnTo>
                  <a:pt x="63054" y="2386274"/>
                </a:lnTo>
                <a:lnTo>
                  <a:pt x="71260" y="2348146"/>
                </a:lnTo>
                <a:lnTo>
                  <a:pt x="79962" y="2310123"/>
                </a:lnTo>
                <a:lnTo>
                  <a:pt x="89159" y="2272215"/>
                </a:lnTo>
                <a:lnTo>
                  <a:pt x="98846" y="2234437"/>
                </a:lnTo>
                <a:lnTo>
                  <a:pt x="109024" y="2196788"/>
                </a:lnTo>
                <a:lnTo>
                  <a:pt x="119692" y="2159268"/>
                </a:lnTo>
                <a:lnTo>
                  <a:pt x="2997946" y="2997956"/>
                </a:lnTo>
                <a:lnTo>
                  <a:pt x="2997946" y="0"/>
                </a:lnTo>
                <a:lnTo>
                  <a:pt x="3036953" y="253"/>
                </a:lnTo>
                <a:lnTo>
                  <a:pt x="3075946" y="1014"/>
                </a:lnTo>
                <a:lnTo>
                  <a:pt x="3114925" y="2283"/>
                </a:lnTo>
                <a:lnTo>
                  <a:pt x="3153892" y="4058"/>
                </a:lnTo>
                <a:lnTo>
                  <a:pt x="3192832" y="6341"/>
                </a:lnTo>
                <a:lnTo>
                  <a:pt x="3231733" y="9129"/>
                </a:lnTo>
                <a:lnTo>
                  <a:pt x="3270594" y="12423"/>
                </a:lnTo>
                <a:lnTo>
                  <a:pt x="3309416" y="16223"/>
                </a:lnTo>
                <a:lnTo>
                  <a:pt x="3348185" y="20528"/>
                </a:lnTo>
                <a:lnTo>
                  <a:pt x="3386888" y="25336"/>
                </a:lnTo>
                <a:lnTo>
                  <a:pt x="3425525" y="30647"/>
                </a:lnTo>
                <a:lnTo>
                  <a:pt x="3464096" y="36462"/>
                </a:lnTo>
                <a:lnTo>
                  <a:pt x="3502589" y="42778"/>
                </a:lnTo>
                <a:lnTo>
                  <a:pt x="3540989" y="49592"/>
                </a:lnTo>
                <a:lnTo>
                  <a:pt x="3579298" y="56906"/>
                </a:lnTo>
                <a:lnTo>
                  <a:pt x="3617514" y="64719"/>
                </a:lnTo>
                <a:lnTo>
                  <a:pt x="3655626" y="73029"/>
                </a:lnTo>
                <a:lnTo>
                  <a:pt x="3693620" y="81832"/>
                </a:lnTo>
                <a:lnTo>
                  <a:pt x="3731497" y="91128"/>
                </a:lnTo>
                <a:lnTo>
                  <a:pt x="3769255" y="100918"/>
                </a:lnTo>
                <a:lnTo>
                  <a:pt x="3806883" y="111199"/>
                </a:lnTo>
                <a:lnTo>
                  <a:pt x="3844368" y="121967"/>
                </a:lnTo>
                <a:lnTo>
                  <a:pt x="3881709" y="133221"/>
                </a:lnTo>
                <a:lnTo>
                  <a:pt x="3918907" y="144962"/>
                </a:lnTo>
                <a:lnTo>
                  <a:pt x="3955950" y="157186"/>
                </a:lnTo>
                <a:lnTo>
                  <a:pt x="3992823" y="169889"/>
                </a:lnTo>
                <a:lnTo>
                  <a:pt x="4029529" y="183070"/>
                </a:lnTo>
                <a:lnTo>
                  <a:pt x="4066066" y="196730"/>
                </a:lnTo>
                <a:lnTo>
                  <a:pt x="4102422" y="210865"/>
                </a:lnTo>
                <a:lnTo>
                  <a:pt x="4138585" y="225468"/>
                </a:lnTo>
                <a:lnTo>
                  <a:pt x="4174555" y="240541"/>
                </a:lnTo>
                <a:lnTo>
                  <a:pt x="4210332" y="256084"/>
                </a:lnTo>
                <a:lnTo>
                  <a:pt x="4245904" y="272090"/>
                </a:lnTo>
                <a:lnTo>
                  <a:pt x="4281259" y="288555"/>
                </a:lnTo>
                <a:lnTo>
                  <a:pt x="4316396" y="305479"/>
                </a:lnTo>
                <a:lnTo>
                  <a:pt x="4351316" y="322861"/>
                </a:lnTo>
                <a:lnTo>
                  <a:pt x="4386007" y="340696"/>
                </a:lnTo>
                <a:lnTo>
                  <a:pt x="4420457" y="358978"/>
                </a:lnTo>
                <a:lnTo>
                  <a:pt x="4454667" y="377706"/>
                </a:lnTo>
                <a:lnTo>
                  <a:pt x="4488636" y="396881"/>
                </a:lnTo>
                <a:lnTo>
                  <a:pt x="4522352" y="416497"/>
                </a:lnTo>
                <a:lnTo>
                  <a:pt x="4555804" y="436546"/>
                </a:lnTo>
                <a:lnTo>
                  <a:pt x="4588993" y="457028"/>
                </a:lnTo>
                <a:lnTo>
                  <a:pt x="4621919" y="477945"/>
                </a:lnTo>
                <a:lnTo>
                  <a:pt x="4654569" y="499287"/>
                </a:lnTo>
                <a:lnTo>
                  <a:pt x="4686933" y="521049"/>
                </a:lnTo>
                <a:lnTo>
                  <a:pt x="4719012" y="543231"/>
                </a:lnTo>
                <a:lnTo>
                  <a:pt x="4750804" y="565831"/>
                </a:lnTo>
                <a:lnTo>
                  <a:pt x="4782300" y="588843"/>
                </a:lnTo>
                <a:lnTo>
                  <a:pt x="4813489" y="612259"/>
                </a:lnTo>
                <a:lnTo>
                  <a:pt x="4844370" y="636079"/>
                </a:lnTo>
                <a:lnTo>
                  <a:pt x="4874944" y="660303"/>
                </a:lnTo>
                <a:lnTo>
                  <a:pt x="4905200" y="684922"/>
                </a:lnTo>
                <a:lnTo>
                  <a:pt x="4935129" y="709929"/>
                </a:lnTo>
                <a:lnTo>
                  <a:pt x="4964729" y="735323"/>
                </a:lnTo>
                <a:lnTo>
                  <a:pt x="4994002" y="761104"/>
                </a:lnTo>
                <a:lnTo>
                  <a:pt x="5022936" y="787264"/>
                </a:lnTo>
                <a:lnTo>
                  <a:pt x="5051523" y="813794"/>
                </a:lnTo>
                <a:lnTo>
                  <a:pt x="5079763" y="840693"/>
                </a:lnTo>
                <a:lnTo>
                  <a:pt x="5107655" y="867962"/>
                </a:lnTo>
                <a:lnTo>
                  <a:pt x="5135189" y="895592"/>
                </a:lnTo>
                <a:lnTo>
                  <a:pt x="5162358" y="923572"/>
                </a:lnTo>
                <a:lnTo>
                  <a:pt x="5189160" y="951904"/>
                </a:lnTo>
                <a:lnTo>
                  <a:pt x="5215595" y="980587"/>
                </a:lnTo>
                <a:lnTo>
                  <a:pt x="5241656" y="1009612"/>
                </a:lnTo>
                <a:lnTo>
                  <a:pt x="5267332" y="1038968"/>
                </a:lnTo>
                <a:lnTo>
                  <a:pt x="5292624" y="1068656"/>
                </a:lnTo>
                <a:lnTo>
                  <a:pt x="5317531" y="1098675"/>
                </a:lnTo>
                <a:lnTo>
                  <a:pt x="5342046" y="1129016"/>
                </a:lnTo>
                <a:lnTo>
                  <a:pt x="5366161" y="1159668"/>
                </a:lnTo>
                <a:lnTo>
                  <a:pt x="5389874" y="1190631"/>
                </a:lnTo>
                <a:lnTo>
                  <a:pt x="5413187" y="1221905"/>
                </a:lnTo>
                <a:lnTo>
                  <a:pt x="5436091" y="1253480"/>
                </a:lnTo>
                <a:lnTo>
                  <a:pt x="5458578" y="1285345"/>
                </a:lnTo>
                <a:lnTo>
                  <a:pt x="5480648" y="1317499"/>
                </a:lnTo>
                <a:lnTo>
                  <a:pt x="5502303" y="1349944"/>
                </a:lnTo>
                <a:lnTo>
                  <a:pt x="5523533" y="1382668"/>
                </a:lnTo>
                <a:lnTo>
                  <a:pt x="5544332" y="1415659"/>
                </a:lnTo>
                <a:lnTo>
                  <a:pt x="5564700" y="1448918"/>
                </a:lnTo>
                <a:lnTo>
                  <a:pt x="5584638" y="1482445"/>
                </a:lnTo>
                <a:lnTo>
                  <a:pt x="5604137" y="1516229"/>
                </a:lnTo>
                <a:lnTo>
                  <a:pt x="5623192" y="1550257"/>
                </a:lnTo>
                <a:lnTo>
                  <a:pt x="5641803" y="1584531"/>
                </a:lnTo>
                <a:lnTo>
                  <a:pt x="5659969" y="1619050"/>
                </a:lnTo>
                <a:lnTo>
                  <a:pt x="5677684" y="1653802"/>
                </a:lnTo>
                <a:lnTo>
                  <a:pt x="5694943" y="1688776"/>
                </a:lnTo>
                <a:lnTo>
                  <a:pt x="5711746" y="1723971"/>
                </a:lnTo>
                <a:lnTo>
                  <a:pt x="5728092" y="1759388"/>
                </a:lnTo>
                <a:lnTo>
                  <a:pt x="5743976" y="1795015"/>
                </a:lnTo>
                <a:lnTo>
                  <a:pt x="5759393" y="1830839"/>
                </a:lnTo>
                <a:lnTo>
                  <a:pt x="5774342" y="1866861"/>
                </a:lnTo>
                <a:lnTo>
                  <a:pt x="5788823" y="1903080"/>
                </a:lnTo>
                <a:lnTo>
                  <a:pt x="5802832" y="1939485"/>
                </a:lnTo>
                <a:lnTo>
                  <a:pt x="5816364" y="1976062"/>
                </a:lnTo>
                <a:lnTo>
                  <a:pt x="5829419" y="2012813"/>
                </a:lnTo>
                <a:lnTo>
                  <a:pt x="5841997" y="2049737"/>
                </a:lnTo>
                <a:lnTo>
                  <a:pt x="5854094" y="2086821"/>
                </a:lnTo>
                <a:lnTo>
                  <a:pt x="5865705" y="2124053"/>
                </a:lnTo>
                <a:lnTo>
                  <a:pt x="5876831" y="2161433"/>
                </a:lnTo>
                <a:lnTo>
                  <a:pt x="5887471" y="2198960"/>
                </a:lnTo>
                <a:lnTo>
                  <a:pt x="5897622" y="2236624"/>
                </a:lnTo>
                <a:lnTo>
                  <a:pt x="5907281" y="2274409"/>
                </a:lnTo>
                <a:lnTo>
                  <a:pt x="5916447" y="2312317"/>
                </a:lnTo>
                <a:lnTo>
                  <a:pt x="5925121" y="2350348"/>
                </a:lnTo>
                <a:lnTo>
                  <a:pt x="5933299" y="2388488"/>
                </a:lnTo>
                <a:lnTo>
                  <a:pt x="5940979" y="2426725"/>
                </a:lnTo>
                <a:lnTo>
                  <a:pt x="5948161" y="2465058"/>
                </a:lnTo>
                <a:lnTo>
                  <a:pt x="5954845" y="2503489"/>
                </a:lnTo>
                <a:lnTo>
                  <a:pt x="5961028" y="2542002"/>
                </a:lnTo>
                <a:lnTo>
                  <a:pt x="5966709" y="2580587"/>
                </a:lnTo>
                <a:lnTo>
                  <a:pt x="5971887" y="2619242"/>
                </a:lnTo>
                <a:lnTo>
                  <a:pt x="5976562" y="2657968"/>
                </a:lnTo>
                <a:lnTo>
                  <a:pt x="5980734" y="2696752"/>
                </a:lnTo>
                <a:lnTo>
                  <a:pt x="5984400" y="2735579"/>
                </a:lnTo>
                <a:lnTo>
                  <a:pt x="5987560" y="2774452"/>
                </a:lnTo>
                <a:lnTo>
                  <a:pt x="5990215" y="2813368"/>
                </a:lnTo>
                <a:lnTo>
                  <a:pt x="5992364" y="2852316"/>
                </a:lnTo>
                <a:lnTo>
                  <a:pt x="5994005" y="2891282"/>
                </a:lnTo>
                <a:lnTo>
                  <a:pt x="5995139" y="2930266"/>
                </a:lnTo>
                <a:lnTo>
                  <a:pt x="5995766" y="2969268"/>
                </a:lnTo>
                <a:lnTo>
                  <a:pt x="5995886" y="3008275"/>
                </a:lnTo>
                <a:lnTo>
                  <a:pt x="5995498" y="3047274"/>
                </a:lnTo>
                <a:lnTo>
                  <a:pt x="5994603" y="3086264"/>
                </a:lnTo>
                <a:lnTo>
                  <a:pt x="5993200" y="3125246"/>
                </a:lnTo>
                <a:lnTo>
                  <a:pt x="5991290" y="3164206"/>
                </a:lnTo>
                <a:lnTo>
                  <a:pt x="5988874" y="3203132"/>
                </a:lnTo>
                <a:lnTo>
                  <a:pt x="5985952" y="3242023"/>
                </a:lnTo>
                <a:lnTo>
                  <a:pt x="5982523" y="3280879"/>
                </a:lnTo>
                <a:lnTo>
                  <a:pt x="5978590" y="3319687"/>
                </a:lnTo>
                <a:lnTo>
                  <a:pt x="5974152" y="3358435"/>
                </a:lnTo>
                <a:lnTo>
                  <a:pt x="5969211" y="3397121"/>
                </a:lnTo>
                <a:lnTo>
                  <a:pt x="5963766" y="3435746"/>
                </a:lnTo>
                <a:lnTo>
                  <a:pt x="5957819" y="3474297"/>
                </a:lnTo>
                <a:lnTo>
                  <a:pt x="5951372" y="3512761"/>
                </a:lnTo>
                <a:lnTo>
                  <a:pt x="5944425" y="3551138"/>
                </a:lnTo>
                <a:lnTo>
                  <a:pt x="5936978" y="3589428"/>
                </a:lnTo>
                <a:lnTo>
                  <a:pt x="5929034" y="3627617"/>
                </a:lnTo>
                <a:lnTo>
                  <a:pt x="5920595" y="3665694"/>
                </a:lnTo>
                <a:lnTo>
                  <a:pt x="5911661" y="3703657"/>
                </a:lnTo>
                <a:lnTo>
                  <a:pt x="5902232" y="3741508"/>
                </a:lnTo>
                <a:lnTo>
                  <a:pt x="5892312" y="3779232"/>
                </a:lnTo>
                <a:lnTo>
                  <a:pt x="5881904" y="3816818"/>
                </a:lnTo>
                <a:lnTo>
                  <a:pt x="5871007" y="3854266"/>
                </a:lnTo>
                <a:lnTo>
                  <a:pt x="5859623" y="3891575"/>
                </a:lnTo>
                <a:lnTo>
                  <a:pt x="5847754" y="3928732"/>
                </a:lnTo>
                <a:lnTo>
                  <a:pt x="5835405" y="3965726"/>
                </a:lnTo>
                <a:lnTo>
                  <a:pt x="5822575" y="4002556"/>
                </a:lnTo>
                <a:lnTo>
                  <a:pt x="5809265" y="4039222"/>
                </a:lnTo>
                <a:lnTo>
                  <a:pt x="5795480" y="4075712"/>
                </a:lnTo>
                <a:lnTo>
                  <a:pt x="5781223" y="4112013"/>
                </a:lnTo>
                <a:lnTo>
                  <a:pt x="5766495" y="4148126"/>
                </a:lnTo>
                <a:lnTo>
                  <a:pt x="5751295" y="4184050"/>
                </a:lnTo>
                <a:lnTo>
                  <a:pt x="5735630" y="4219773"/>
                </a:lnTo>
                <a:lnTo>
                  <a:pt x="5719504" y="4255284"/>
                </a:lnTo>
                <a:lnTo>
                  <a:pt x="5702918" y="4290581"/>
                </a:lnTo>
                <a:lnTo>
                  <a:pt x="5685870" y="4325666"/>
                </a:lnTo>
                <a:lnTo>
                  <a:pt x="5668368" y="4360526"/>
                </a:lnTo>
                <a:lnTo>
                  <a:pt x="5650417" y="4395150"/>
                </a:lnTo>
                <a:lnTo>
                  <a:pt x="5632016" y="4429537"/>
                </a:lnTo>
                <a:lnTo>
                  <a:pt x="5613167" y="4463687"/>
                </a:lnTo>
                <a:lnTo>
                  <a:pt x="5593875" y="4497590"/>
                </a:lnTo>
                <a:lnTo>
                  <a:pt x="5574147" y="4531233"/>
                </a:lnTo>
                <a:lnTo>
                  <a:pt x="5553983" y="4564616"/>
                </a:lnTo>
                <a:lnTo>
                  <a:pt x="5533383" y="4597740"/>
                </a:lnTo>
                <a:lnTo>
                  <a:pt x="5512354" y="4630593"/>
                </a:lnTo>
                <a:lnTo>
                  <a:pt x="5490903" y="4663164"/>
                </a:lnTo>
                <a:lnTo>
                  <a:pt x="5469029" y="4695454"/>
                </a:lnTo>
                <a:lnTo>
                  <a:pt x="5446734" y="4727461"/>
                </a:lnTo>
                <a:lnTo>
                  <a:pt x="5424024" y="4759176"/>
                </a:lnTo>
                <a:lnTo>
                  <a:pt x="5400908" y="4790587"/>
                </a:lnTo>
                <a:lnTo>
                  <a:pt x="5377385" y="4821695"/>
                </a:lnTo>
                <a:lnTo>
                  <a:pt x="5353455" y="4852499"/>
                </a:lnTo>
                <a:lnTo>
                  <a:pt x="5329126" y="4882990"/>
                </a:lnTo>
                <a:lnTo>
                  <a:pt x="5304407" y="4913156"/>
                </a:lnTo>
                <a:lnTo>
                  <a:pt x="5279297" y="4942998"/>
                </a:lnTo>
                <a:lnTo>
                  <a:pt x="5253797" y="4972516"/>
                </a:lnTo>
                <a:lnTo>
                  <a:pt x="5227915" y="5001699"/>
                </a:lnTo>
                <a:lnTo>
                  <a:pt x="5201660" y="5030539"/>
                </a:lnTo>
                <a:lnTo>
                  <a:pt x="5175032" y="5059035"/>
                </a:lnTo>
                <a:lnTo>
                  <a:pt x="5148031" y="5087186"/>
                </a:lnTo>
                <a:lnTo>
                  <a:pt x="5120667" y="5114984"/>
                </a:lnTo>
                <a:lnTo>
                  <a:pt x="5092947" y="5142419"/>
                </a:lnTo>
                <a:lnTo>
                  <a:pt x="5064873" y="5169491"/>
                </a:lnTo>
                <a:lnTo>
                  <a:pt x="5036444" y="5196200"/>
                </a:lnTo>
                <a:lnTo>
                  <a:pt x="5007670" y="5222536"/>
                </a:lnTo>
                <a:lnTo>
                  <a:pt x="4978561" y="5248492"/>
                </a:lnTo>
                <a:lnTo>
                  <a:pt x="4949117" y="5274067"/>
                </a:lnTo>
                <a:lnTo>
                  <a:pt x="4919337" y="5299261"/>
                </a:lnTo>
                <a:lnTo>
                  <a:pt x="4889233" y="5324065"/>
                </a:lnTo>
                <a:lnTo>
                  <a:pt x="4858813" y="5348472"/>
                </a:lnTo>
                <a:lnTo>
                  <a:pt x="4828078" y="5372480"/>
                </a:lnTo>
                <a:lnTo>
                  <a:pt x="4797028" y="5396091"/>
                </a:lnTo>
                <a:lnTo>
                  <a:pt x="4765674" y="5419296"/>
                </a:lnTo>
                <a:lnTo>
                  <a:pt x="4734026" y="5442087"/>
                </a:lnTo>
                <a:lnTo>
                  <a:pt x="4702084" y="5464464"/>
                </a:lnTo>
                <a:lnTo>
                  <a:pt x="4669848" y="5486428"/>
                </a:lnTo>
                <a:lnTo>
                  <a:pt x="4637329" y="5507971"/>
                </a:lnTo>
                <a:lnTo>
                  <a:pt x="4604538" y="5529085"/>
                </a:lnTo>
                <a:lnTo>
                  <a:pt x="4571475" y="5549770"/>
                </a:lnTo>
                <a:lnTo>
                  <a:pt x="4538141" y="5570027"/>
                </a:lnTo>
                <a:lnTo>
                  <a:pt x="4504545" y="5589849"/>
                </a:lnTo>
                <a:lnTo>
                  <a:pt x="4470700" y="5609229"/>
                </a:lnTo>
                <a:lnTo>
                  <a:pt x="4436606" y="5628166"/>
                </a:lnTo>
                <a:lnTo>
                  <a:pt x="4402263" y="5646662"/>
                </a:lnTo>
                <a:lnTo>
                  <a:pt x="4367682" y="5664709"/>
                </a:lnTo>
                <a:lnTo>
                  <a:pt x="4332875" y="5682302"/>
                </a:lnTo>
                <a:lnTo>
                  <a:pt x="4297842" y="5699441"/>
                </a:lnTo>
                <a:lnTo>
                  <a:pt x="4262583" y="5716125"/>
                </a:lnTo>
                <a:lnTo>
                  <a:pt x="4227110" y="5732349"/>
                </a:lnTo>
                <a:lnTo>
                  <a:pt x="4191435" y="5748108"/>
                </a:lnTo>
                <a:lnTo>
                  <a:pt x="4155558" y="5763401"/>
                </a:lnTo>
                <a:lnTo>
                  <a:pt x="4119479" y="5778228"/>
                </a:lnTo>
                <a:lnTo>
                  <a:pt x="4083210" y="5792585"/>
                </a:lnTo>
                <a:lnTo>
                  <a:pt x="4046763" y="5806467"/>
                </a:lnTo>
                <a:lnTo>
                  <a:pt x="4010139" y="5819873"/>
                </a:lnTo>
                <a:lnTo>
                  <a:pt x="3973338" y="5832803"/>
                </a:lnTo>
                <a:lnTo>
                  <a:pt x="3936371" y="5845254"/>
                </a:lnTo>
                <a:lnTo>
                  <a:pt x="3899252" y="5857221"/>
                </a:lnTo>
                <a:lnTo>
                  <a:pt x="3861980" y="5868704"/>
                </a:lnTo>
                <a:lnTo>
                  <a:pt x="3824556" y="5879703"/>
                </a:lnTo>
                <a:lnTo>
                  <a:pt x="3786992" y="5890214"/>
                </a:lnTo>
                <a:lnTo>
                  <a:pt x="3749300" y="5900234"/>
                </a:lnTo>
                <a:lnTo>
                  <a:pt x="3711482" y="5909762"/>
                </a:lnTo>
                <a:lnTo>
                  <a:pt x="3673536" y="5918800"/>
                </a:lnTo>
                <a:lnTo>
                  <a:pt x="3635476" y="5927343"/>
                </a:lnTo>
                <a:lnTo>
                  <a:pt x="3597314" y="5935388"/>
                </a:lnTo>
                <a:lnTo>
                  <a:pt x="3559051" y="5942937"/>
                </a:lnTo>
                <a:lnTo>
                  <a:pt x="3520686" y="5949988"/>
                </a:lnTo>
                <a:lnTo>
                  <a:pt x="3482233" y="5956539"/>
                </a:lnTo>
                <a:lnTo>
                  <a:pt x="3443705" y="5962589"/>
                </a:lnTo>
                <a:lnTo>
                  <a:pt x="3405101" y="5968137"/>
                </a:lnTo>
                <a:lnTo>
                  <a:pt x="3366422" y="5973183"/>
                </a:lnTo>
                <a:lnTo>
                  <a:pt x="3327680" y="5977725"/>
                </a:lnTo>
                <a:lnTo>
                  <a:pt x="3288889" y="5981763"/>
                </a:lnTo>
                <a:lnTo>
                  <a:pt x="3250049" y="5985295"/>
                </a:lnTo>
                <a:lnTo>
                  <a:pt x="3211159" y="5988322"/>
                </a:lnTo>
                <a:lnTo>
                  <a:pt x="3172234" y="5990843"/>
                </a:lnTo>
                <a:lnTo>
                  <a:pt x="3133285" y="5992857"/>
                </a:lnTo>
                <a:lnTo>
                  <a:pt x="3094314" y="5994364"/>
                </a:lnTo>
                <a:lnTo>
                  <a:pt x="3055320" y="5995364"/>
                </a:lnTo>
                <a:lnTo>
                  <a:pt x="3016315" y="5995857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85190" y="2530074"/>
            <a:ext cx="2878455" cy="2998470"/>
          </a:xfrm>
          <a:custGeom>
            <a:avLst/>
            <a:gdLst/>
            <a:ahLst/>
            <a:cxnLst/>
            <a:rect l="l" t="t" r="r" b="b"/>
            <a:pathLst>
              <a:path w="2878454" h="2998470">
                <a:moveTo>
                  <a:pt x="2878254" y="2997956"/>
                </a:moveTo>
                <a:lnTo>
                  <a:pt x="0" y="2159268"/>
                </a:lnTo>
                <a:lnTo>
                  <a:pt x="8579" y="2130366"/>
                </a:lnTo>
                <a:lnTo>
                  <a:pt x="17448" y="2101554"/>
                </a:lnTo>
                <a:lnTo>
                  <a:pt x="36054" y="2044203"/>
                </a:lnTo>
                <a:lnTo>
                  <a:pt x="55809" y="1987238"/>
                </a:lnTo>
                <a:lnTo>
                  <a:pt x="76706" y="1930682"/>
                </a:lnTo>
                <a:lnTo>
                  <a:pt x="98736" y="1874557"/>
                </a:lnTo>
                <a:lnTo>
                  <a:pt x="121890" y="1818887"/>
                </a:lnTo>
                <a:lnTo>
                  <a:pt x="146159" y="1763693"/>
                </a:lnTo>
                <a:lnTo>
                  <a:pt x="171534" y="1708999"/>
                </a:lnTo>
                <a:lnTo>
                  <a:pt x="198002" y="1654826"/>
                </a:lnTo>
                <a:lnTo>
                  <a:pt x="225556" y="1601197"/>
                </a:lnTo>
                <a:lnTo>
                  <a:pt x="254182" y="1548132"/>
                </a:lnTo>
                <a:lnTo>
                  <a:pt x="283869" y="1495654"/>
                </a:lnTo>
                <a:lnTo>
                  <a:pt x="314606" y="1443783"/>
                </a:lnTo>
                <a:lnTo>
                  <a:pt x="346379" y="1392541"/>
                </a:lnTo>
                <a:lnTo>
                  <a:pt x="379177" y="1341949"/>
                </a:lnTo>
                <a:lnTo>
                  <a:pt x="412986" y="1292026"/>
                </a:lnTo>
                <a:lnTo>
                  <a:pt x="447791" y="1242793"/>
                </a:lnTo>
                <a:lnTo>
                  <a:pt x="483580" y="1194271"/>
                </a:lnTo>
                <a:lnTo>
                  <a:pt x="520337" y="1146477"/>
                </a:lnTo>
                <a:lnTo>
                  <a:pt x="558048" y="1099433"/>
                </a:lnTo>
                <a:lnTo>
                  <a:pt x="596698" y="1053156"/>
                </a:lnTo>
                <a:lnTo>
                  <a:pt x="636270" y="1007666"/>
                </a:lnTo>
                <a:lnTo>
                  <a:pt x="676749" y="962981"/>
                </a:lnTo>
                <a:lnTo>
                  <a:pt x="718119" y="919119"/>
                </a:lnTo>
                <a:lnTo>
                  <a:pt x="760362" y="876098"/>
                </a:lnTo>
                <a:lnTo>
                  <a:pt x="803462" y="833936"/>
                </a:lnTo>
                <a:lnTo>
                  <a:pt x="847401" y="792648"/>
                </a:lnTo>
                <a:lnTo>
                  <a:pt x="892162" y="752253"/>
                </a:lnTo>
                <a:lnTo>
                  <a:pt x="937726" y="712765"/>
                </a:lnTo>
                <a:lnTo>
                  <a:pt x="984075" y="674203"/>
                </a:lnTo>
                <a:lnTo>
                  <a:pt x="1031189" y="636580"/>
                </a:lnTo>
                <a:lnTo>
                  <a:pt x="1079052" y="599912"/>
                </a:lnTo>
                <a:lnTo>
                  <a:pt x="1127641" y="564214"/>
                </a:lnTo>
                <a:lnTo>
                  <a:pt x="1176939" y="529501"/>
                </a:lnTo>
                <a:lnTo>
                  <a:pt x="1226925" y="495785"/>
                </a:lnTo>
                <a:lnTo>
                  <a:pt x="1277579" y="463083"/>
                </a:lnTo>
                <a:lnTo>
                  <a:pt x="1328880" y="431404"/>
                </a:lnTo>
                <a:lnTo>
                  <a:pt x="1380808" y="400765"/>
                </a:lnTo>
                <a:lnTo>
                  <a:pt x="1433342" y="371176"/>
                </a:lnTo>
                <a:lnTo>
                  <a:pt x="1486460" y="342649"/>
                </a:lnTo>
                <a:lnTo>
                  <a:pt x="1540141" y="315197"/>
                </a:lnTo>
                <a:lnTo>
                  <a:pt x="1594363" y="288829"/>
                </a:lnTo>
                <a:lnTo>
                  <a:pt x="1649105" y="263557"/>
                </a:lnTo>
                <a:lnTo>
                  <a:pt x="1704344" y="239391"/>
                </a:lnTo>
                <a:lnTo>
                  <a:pt x="1760057" y="216341"/>
                </a:lnTo>
                <a:lnTo>
                  <a:pt x="1816223" y="194416"/>
                </a:lnTo>
                <a:lnTo>
                  <a:pt x="1872818" y="173625"/>
                </a:lnTo>
                <a:lnTo>
                  <a:pt x="1929820" y="153977"/>
                </a:lnTo>
                <a:lnTo>
                  <a:pt x="1987206" y="135478"/>
                </a:lnTo>
                <a:lnTo>
                  <a:pt x="2044952" y="118138"/>
                </a:lnTo>
                <a:lnTo>
                  <a:pt x="2103035" y="101962"/>
                </a:lnTo>
                <a:lnTo>
                  <a:pt x="2161432" y="86958"/>
                </a:lnTo>
                <a:lnTo>
                  <a:pt x="2220119" y="73131"/>
                </a:lnTo>
                <a:lnTo>
                  <a:pt x="2279071" y="60487"/>
                </a:lnTo>
                <a:lnTo>
                  <a:pt x="2338267" y="49031"/>
                </a:lnTo>
                <a:lnTo>
                  <a:pt x="2397680" y="38768"/>
                </a:lnTo>
                <a:lnTo>
                  <a:pt x="2457288" y="29702"/>
                </a:lnTo>
                <a:lnTo>
                  <a:pt x="2517066" y="21837"/>
                </a:lnTo>
                <a:lnTo>
                  <a:pt x="2576991" y="15175"/>
                </a:lnTo>
                <a:lnTo>
                  <a:pt x="2637037" y="9719"/>
                </a:lnTo>
                <a:lnTo>
                  <a:pt x="2697181" y="5473"/>
                </a:lnTo>
                <a:lnTo>
                  <a:pt x="2757398" y="2437"/>
                </a:lnTo>
                <a:lnTo>
                  <a:pt x="2817663" y="612"/>
                </a:lnTo>
                <a:lnTo>
                  <a:pt x="2877954" y="0"/>
                </a:lnTo>
                <a:lnTo>
                  <a:pt x="2878254" y="29979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1F1F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ts val="2950"/>
              </a:lnSpc>
            </a:pPr>
            <a:fld id="{81D60167-4931-47E6-BA6A-407CBD079E47}" type="slidenum">
              <a:rPr spc="-710" dirty="0"/>
              <a:t>‹#›</a:t>
            </a:fld>
            <a:endParaRPr spc="-71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1F1F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ts val="2950"/>
              </a:lnSpc>
            </a:pPr>
            <a:fld id="{81D60167-4931-47E6-BA6A-407CBD079E47}" type="slidenum">
              <a:rPr spc="-710" dirty="0"/>
              <a:t>‹#›</a:t>
            </a:fld>
            <a:endParaRPr spc="-71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1F1F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ts val="2950"/>
              </a:lnSpc>
            </a:pPr>
            <a:fld id="{81D60167-4931-47E6-BA6A-407CBD079E47}" type="slidenum">
              <a:rPr spc="-710" dirty="0"/>
              <a:t>‹#›</a:t>
            </a:fld>
            <a:endParaRPr spc="-71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600760-C3D8-4E13-BB25-99F0BE25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38C3-E2E5-4AF2-B6FC-5CD00B13D5C3}" type="datetimeFigureOut">
              <a:rPr lang="ru-KZ" smtClean="0"/>
              <a:t>11/28/2025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DC955D-D051-4C86-B437-23DFE006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751124-44A5-42AE-BB5E-34B55DD0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6F43-D378-4EFF-BC44-2972C470D39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676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B6D54-2734-960F-5BB6-AA4ADB757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3879950"/>
            <a:ext cx="13716000" cy="1384995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789CA9-9BB1-4012-ED8C-C96632F31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55399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C7A2A2-8241-3607-9236-3DBDBD04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EBEBF062-7695-46B6-A902-F767B7EDF110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28A71-2BF3-4E07-5758-8820AF0E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1AA50-EB90-6E4B-8886-2A55A0E62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45716" y="9388026"/>
            <a:ext cx="227330" cy="1384995"/>
          </a:xfrm>
        </p:spPr>
        <p:txBody>
          <a:bodyPr/>
          <a:lstStyle/>
          <a:p>
            <a:fld id="{07FC5BE6-F3EA-462F-936B-E8C553B55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7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44362" y="538225"/>
            <a:ext cx="8799274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54787" y="1938163"/>
            <a:ext cx="15614650" cy="5120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145716" y="9388026"/>
            <a:ext cx="227330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1F1F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ts val="2950"/>
              </a:lnSpc>
            </a:pPr>
            <a:fld id="{81D60167-4931-47E6-BA6A-407CBD079E47}" type="slidenum">
              <a:rPr spc="-710" dirty="0"/>
              <a:t>‹#›</a:t>
            </a:fld>
            <a:endParaRPr spc="-71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21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sv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архитектура, на открытом воздухе, строительство, имуще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988215-6717-44D1-B28A-C5ADD650C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1" r="6155"/>
          <a:stretch/>
        </p:blipFill>
        <p:spPr>
          <a:xfrm>
            <a:off x="6826249" y="0"/>
            <a:ext cx="11461751" cy="10287000"/>
          </a:xfrm>
          <a:prstGeom prst="rect">
            <a:avLst/>
          </a:prstGeom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5895D972-533D-2374-090B-7FDAC2F1B8BC}"/>
              </a:ext>
            </a:extLst>
          </p:cNvPr>
          <p:cNvSpPr txBox="1">
            <a:spLocks/>
          </p:cNvSpPr>
          <p:nvPr/>
        </p:nvSpPr>
        <p:spPr>
          <a:xfrm>
            <a:off x="1019276" y="3521642"/>
            <a:ext cx="12170764" cy="253915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5500" kern="0">
                <a:latin typeface="Arial Black"/>
              </a:rPr>
              <a:t>СТРАТЕГИЯ </a:t>
            </a:r>
          </a:p>
          <a:p>
            <a:pPr rtl="0" fontAlgn="base"/>
            <a:r>
              <a:rPr lang="ru-RU" sz="5500" kern="0">
                <a:latin typeface="Arial Black"/>
              </a:rPr>
              <a:t>РАЗВИТИЯ</a:t>
            </a:r>
            <a:r>
              <a:rPr lang="en-US" sz="5500" kern="0">
                <a:latin typeface="Arial Black"/>
              </a:rPr>
              <a:t> </a:t>
            </a:r>
            <a:endParaRPr lang="ru-RU" sz="5500" kern="0">
              <a:latin typeface="Arial Black"/>
            </a:endParaRPr>
          </a:p>
          <a:p>
            <a:pPr rtl="0" fontAlgn="base"/>
            <a:r>
              <a:rPr lang="en-US" sz="5500" kern="0">
                <a:latin typeface="Arial Black"/>
              </a:rPr>
              <a:t>ALMAU</a:t>
            </a:r>
            <a:r>
              <a:rPr lang="ru-RU" sz="5500" kern="0">
                <a:latin typeface="Arial Black"/>
              </a:rPr>
              <a:t> </a:t>
            </a:r>
            <a:endParaRPr lang="ru-KZ" sz="5500" kern="0">
              <a:latin typeface="Arial Black" panose="020B0A04020102020204" pitchFamily="34" charset="0"/>
            </a:endParaRPr>
          </a:p>
        </p:txBody>
      </p:sp>
      <p:sp>
        <p:nvSpPr>
          <p:cNvPr id="2" name="Заголовок 6">
            <a:extLst>
              <a:ext uri="{FF2B5EF4-FFF2-40B4-BE49-F238E27FC236}">
                <a16:creationId xmlns:a16="http://schemas.microsoft.com/office/drawing/2014/main" id="{3062E74C-5776-E12B-DD6A-CD127D52D016}"/>
              </a:ext>
            </a:extLst>
          </p:cNvPr>
          <p:cNvSpPr txBox="1">
            <a:spLocks/>
          </p:cNvSpPr>
          <p:nvPr/>
        </p:nvSpPr>
        <p:spPr>
          <a:xfrm>
            <a:off x="1019276" y="6246826"/>
            <a:ext cx="3053129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3500" b="1" kern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2025 - 2028</a:t>
            </a:r>
            <a:endParaRPr lang="ru-KZ" sz="3500" b="1" kern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DFC6FC-45C0-4790-94C0-84D9882DE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76" y="740091"/>
            <a:ext cx="1347219" cy="118872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C56AD65-E308-48CF-9C73-B4112D1CFB34}"/>
              </a:ext>
            </a:extLst>
          </p:cNvPr>
          <p:cNvSpPr/>
          <p:nvPr/>
        </p:nvSpPr>
        <p:spPr>
          <a:xfrm rot="16200000">
            <a:off x="-998423" y="9002826"/>
            <a:ext cx="2301648" cy="2667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66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4ECCF7F-C976-4360-A69F-5E539F9B728C}"/>
              </a:ext>
            </a:extLst>
          </p:cNvPr>
          <p:cNvSpPr/>
          <p:nvPr/>
        </p:nvSpPr>
        <p:spPr>
          <a:xfrm rot="16200000">
            <a:off x="5669271" y="1017474"/>
            <a:ext cx="2301648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2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3FAB88-7709-8808-3612-F6EB7BB2A5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7"/>
          <a:stretch/>
        </p:blipFill>
        <p:spPr>
          <a:xfrm>
            <a:off x="0" y="0"/>
            <a:ext cx="9144000" cy="10278208"/>
          </a:xfrm>
          <a:prstGeom prst="rect">
            <a:avLst/>
          </a:prstGeom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5A0A2A96-6EB7-9E67-52FD-DE075A73B137}"/>
              </a:ext>
            </a:extLst>
          </p:cNvPr>
          <p:cNvSpPr txBox="1">
            <a:spLocks/>
          </p:cNvSpPr>
          <p:nvPr/>
        </p:nvSpPr>
        <p:spPr>
          <a:xfrm>
            <a:off x="9638270" y="3606268"/>
            <a:ext cx="8276492" cy="15388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r"/>
            <a:r>
              <a:rPr lang="ru-RU">
                <a:solidFill>
                  <a:srgbClr val="FFCC66"/>
                </a:solidFill>
                <a:latin typeface="Arial Black"/>
                <a:ea typeface="Circe Bold"/>
                <a:cs typeface="Circe Bold"/>
                <a:sym typeface="Circe Bold"/>
              </a:rPr>
              <a:t>ОБРАЗОВАТЕЛЬНАЯ</a:t>
            </a:r>
          </a:p>
          <a:p>
            <a:pPr algn="r"/>
            <a:r>
              <a:rPr lang="ru-RU">
                <a:solidFill>
                  <a:srgbClr val="FFCC66"/>
                </a:solidFill>
                <a:latin typeface="Arial Black"/>
                <a:ea typeface="Circe Bold"/>
                <a:cs typeface="Circe Bold"/>
                <a:sym typeface="Circe Bold"/>
              </a:rPr>
              <a:t>ЭКОСИСТЕМА</a:t>
            </a:r>
            <a:endParaRPr lang="ru-RU">
              <a:solidFill>
                <a:srgbClr val="FFCC66"/>
              </a:solidFill>
              <a:latin typeface="Arial Black"/>
              <a:ea typeface="Circe Bold"/>
              <a:cs typeface="Circe Bold"/>
            </a:endParaRPr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667FAC47-2C5A-43A4-96AC-F0A1B0FB3A21}"/>
              </a:ext>
            </a:extLst>
          </p:cNvPr>
          <p:cNvSpPr txBox="1">
            <a:spLocks/>
          </p:cNvSpPr>
          <p:nvPr/>
        </p:nvSpPr>
        <p:spPr>
          <a:xfrm>
            <a:off x="565295" y="88269"/>
            <a:ext cx="3621923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20000" b="1" kern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0" b="1" kern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KZ" sz="20000" b="1" kern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3675DD-CB1F-4927-A085-28948E64F0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273" y="1055662"/>
            <a:ext cx="1347219" cy="118872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6F4CDDF-EAB7-433B-9CCC-CE366FB75D43}"/>
              </a:ext>
            </a:extLst>
          </p:cNvPr>
          <p:cNvSpPr/>
          <p:nvPr/>
        </p:nvSpPr>
        <p:spPr>
          <a:xfrm>
            <a:off x="8958975" y="8792"/>
            <a:ext cx="368646" cy="3282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12152C1-52ED-4652-BFE6-07BA208A7803}"/>
              </a:ext>
            </a:extLst>
          </p:cNvPr>
          <p:cNvSpPr/>
          <p:nvPr/>
        </p:nvSpPr>
        <p:spPr>
          <a:xfrm>
            <a:off x="17919354" y="7004538"/>
            <a:ext cx="368646" cy="328246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80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533A9F-31C3-487A-B419-15671ECC5332}"/>
              </a:ext>
            </a:extLst>
          </p:cNvPr>
          <p:cNvSpPr/>
          <p:nvPr/>
        </p:nvSpPr>
        <p:spPr>
          <a:xfrm>
            <a:off x="8092440" y="0"/>
            <a:ext cx="1020152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9A6DE2-5CE4-2843-572E-E4439E834E51}"/>
              </a:ext>
            </a:extLst>
          </p:cNvPr>
          <p:cNvSpPr txBox="1"/>
          <p:nvPr/>
        </p:nvSpPr>
        <p:spPr>
          <a:xfrm>
            <a:off x="630487" y="499868"/>
            <a:ext cx="74619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300">
                <a:solidFill>
                  <a:srgbClr val="FFFFFF"/>
                </a:solidFill>
                <a:latin typeface="Arial Black" panose="020B0A04020102020204" pitchFamily="34" charset="0"/>
              </a:rPr>
              <a:t>ОБРАЗОВАТЕЛЬНАЯ</a:t>
            </a:r>
          </a:p>
          <a:p>
            <a:r>
              <a:rPr lang="ru-RU" sz="3300">
                <a:solidFill>
                  <a:srgbClr val="FFFFFF"/>
                </a:solidFill>
                <a:latin typeface="Arial Black" panose="020B0A04020102020204" pitchFamily="34" charset="0"/>
              </a:rPr>
              <a:t>ЭКОСИСТЕМА </a:t>
            </a:r>
            <a:r>
              <a:rPr lang="fr-FR" sz="3300">
                <a:solidFill>
                  <a:srgbClr val="FFFFFF"/>
                </a:solidFill>
                <a:latin typeface="Arial Black" panose="020B0A04020102020204" pitchFamily="34" charset="0"/>
              </a:rPr>
              <a:t>ALMAU</a:t>
            </a:r>
            <a:r>
              <a:rPr lang="ru-RU" sz="330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C8D225FE-CAC0-74FC-2E00-49134D0B766A}"/>
              </a:ext>
            </a:extLst>
          </p:cNvPr>
          <p:cNvSpPr txBox="1">
            <a:spLocks/>
          </p:cNvSpPr>
          <p:nvPr/>
        </p:nvSpPr>
        <p:spPr>
          <a:xfrm>
            <a:off x="17388590" y="9692102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rgbClr val="003E80"/>
                </a:solidFill>
                <a:latin typeface="Arial"/>
                <a:cs typeface="Arial"/>
              </a:rPr>
              <a:t>11</a:t>
            </a:fld>
            <a:endParaRPr lang="ru-RU" sz="1400">
              <a:solidFill>
                <a:srgbClr val="003E8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2769DA-90F7-2ECA-992E-948DB0BA11AF}"/>
              </a:ext>
            </a:extLst>
          </p:cNvPr>
          <p:cNvSpPr/>
          <p:nvPr/>
        </p:nvSpPr>
        <p:spPr>
          <a:xfrm>
            <a:off x="579502" y="3221072"/>
            <a:ext cx="5916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к 2028 году </a:t>
            </a:r>
            <a:r>
              <a:rPr lang="ru-RU" sz="20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глокальной</a:t>
            </a:r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образовательной экосистемы, </a:t>
            </a:r>
          </a:p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направленной на подготовку </a:t>
            </a:r>
          </a:p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Драйверов трансформации </a:t>
            </a:r>
          </a:p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общества и экономики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</a:p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формирования устойчивого </a:t>
            </a:r>
          </a:p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будущего.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E6581-762C-1749-4559-43BFBAA3ED76}"/>
              </a:ext>
            </a:extLst>
          </p:cNvPr>
          <p:cNvSpPr txBox="1"/>
          <p:nvPr/>
        </p:nvSpPr>
        <p:spPr>
          <a:xfrm>
            <a:off x="11363682" y="7301300"/>
            <a:ext cx="5857251" cy="14260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b="1" kern="100">
                <a:solidFill>
                  <a:srgbClr val="014286"/>
                </a:solidFill>
                <a:latin typeface="Arial"/>
                <a:cs typeface="Arial"/>
              </a:rPr>
              <a:t>Выпускник</a:t>
            </a:r>
            <a:r>
              <a:rPr lang="en-US" sz="2000" b="1" kern="100">
                <a:solidFill>
                  <a:srgbClr val="014286"/>
                </a:solidFill>
                <a:latin typeface="Arial"/>
                <a:cs typeface="Arial"/>
              </a:rPr>
              <a:t> </a:t>
            </a:r>
            <a:r>
              <a:rPr lang="en-US" sz="2000" b="1" kern="100" err="1">
                <a:solidFill>
                  <a:srgbClr val="014286"/>
                </a:solidFill>
                <a:latin typeface="Arial"/>
                <a:cs typeface="Arial"/>
              </a:rPr>
              <a:t>AlmaU</a:t>
            </a:r>
            <a:r>
              <a:rPr lang="ru-RU" sz="2000" kern="100">
                <a:solidFill>
                  <a:srgbClr val="014286"/>
                </a:solidFill>
                <a:latin typeface="Arial"/>
                <a:cs typeface="Arial"/>
              </a:rPr>
              <a:t>:</a:t>
            </a:r>
            <a:r>
              <a:rPr lang="en-US" sz="2000" kern="100">
                <a:solidFill>
                  <a:srgbClr val="014286"/>
                </a:solidFill>
                <a:latin typeface="Arial"/>
                <a:cs typeface="Arial"/>
              </a:rPr>
              <a:t> </a:t>
            </a:r>
            <a:r>
              <a:rPr lang="en-US" sz="2000" b="1" kern="100">
                <a:solidFill>
                  <a:srgbClr val="014286"/>
                </a:solidFill>
                <a:latin typeface="Arial"/>
                <a:cs typeface="Arial"/>
              </a:rPr>
              <a:t>Creator</a:t>
            </a:r>
            <a:r>
              <a:rPr lang="ru-RU" sz="2000" b="1" kern="100">
                <a:solidFill>
                  <a:srgbClr val="014286"/>
                </a:solidFill>
                <a:latin typeface="Arial"/>
                <a:cs typeface="Arial"/>
              </a:rPr>
              <a:t> /</a:t>
            </a:r>
            <a:r>
              <a:rPr lang="en-US" sz="2000" b="1" kern="100">
                <a:solidFill>
                  <a:srgbClr val="014286"/>
                </a:solidFill>
                <a:latin typeface="Arial"/>
                <a:cs typeface="Arial"/>
              </a:rPr>
              <a:t> Transformer</a:t>
            </a:r>
            <a:endParaRPr lang="ru-RU" sz="2000" b="1" kern="100">
              <a:solidFill>
                <a:srgbClr val="014286"/>
              </a:solidFill>
              <a:latin typeface="Arial"/>
              <a:cs typeface="Arial"/>
            </a:endParaRPr>
          </a:p>
          <a:p>
            <a:pPr>
              <a:spcAft>
                <a:spcPts val="800"/>
              </a:spcAft>
            </a:pPr>
            <a:r>
              <a:rPr lang="ru-RU" sz="2000" kern="100">
                <a:latin typeface="Arial"/>
                <a:cs typeface="Arial"/>
              </a:rPr>
              <a:t>Выпускник</a:t>
            </a:r>
            <a:r>
              <a:rPr lang="ru-RU" sz="2000" b="1" kern="100">
                <a:latin typeface="Arial"/>
                <a:cs typeface="Arial"/>
              </a:rPr>
              <a:t> </a:t>
            </a:r>
            <a:r>
              <a:rPr lang="en-US" sz="2000" kern="100" err="1">
                <a:effectLst/>
                <a:latin typeface="Arial"/>
                <a:ea typeface="Aptos" panose="020B0004020202020204" pitchFamily="34" charset="0"/>
                <a:cs typeface="Arial"/>
              </a:rPr>
              <a:t>AlmaU</a:t>
            </a:r>
            <a:r>
              <a:rPr lang="ru-RU" sz="2000" kern="100">
                <a:effectLst/>
                <a:latin typeface="Arial"/>
                <a:ea typeface="Aptos" panose="020B0004020202020204" pitchFamily="34" charset="0"/>
                <a:cs typeface="Arial"/>
              </a:rPr>
              <a:t> не ищет, а сам создает работу  или проводит трансформационные изменения в своей професси</a:t>
            </a:r>
            <a:r>
              <a:rPr lang="ru-RU" sz="2000" kern="100">
                <a:latin typeface="Arial"/>
                <a:ea typeface="Aptos" panose="020B0004020202020204" pitchFamily="34" charset="0"/>
                <a:cs typeface="Arial"/>
              </a:rPr>
              <a:t>ональной среде</a:t>
            </a:r>
            <a:r>
              <a:rPr lang="en-US" sz="2000" kern="100">
                <a:effectLst/>
                <a:latin typeface="Arial"/>
                <a:ea typeface="Aptos" panose="020B0004020202020204" pitchFamily="34" charset="0"/>
                <a:cs typeface="Arial"/>
              </a:rPr>
              <a:t> </a:t>
            </a:r>
            <a:r>
              <a:rPr lang="ru-RU" sz="2000" kern="100">
                <a:effectLst/>
                <a:latin typeface="Arial"/>
                <a:ea typeface="Aptos" panose="020B0004020202020204" pitchFamily="34" charset="0"/>
                <a:cs typeface="Arial"/>
              </a:rPr>
              <a:t> </a:t>
            </a:r>
            <a:endParaRPr lang="en-US" sz="2000" b="1" kern="10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C9F341-274D-6A50-A2E9-ED62907177B7}"/>
              </a:ext>
            </a:extLst>
          </p:cNvPr>
          <p:cNvSpPr txBox="1"/>
          <p:nvPr/>
        </p:nvSpPr>
        <p:spPr>
          <a:xfrm>
            <a:off x="10999021" y="1403459"/>
            <a:ext cx="4683417" cy="1817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>
                <a:solidFill>
                  <a:srgbClr val="0142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Абитуриент </a:t>
            </a:r>
            <a:r>
              <a:rPr lang="en-US" sz="2000" b="1" kern="100" err="1">
                <a:solidFill>
                  <a:srgbClr val="0142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AlmaU</a:t>
            </a:r>
            <a:r>
              <a:rPr lang="en-US" sz="2000" kern="100">
                <a:solidFill>
                  <a:srgbClr val="014286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  <a:r>
              <a:rPr lang="en-US" sz="2000" kern="100">
                <a:solidFill>
                  <a:srgbClr val="0142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rgbClr val="01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  <a:r>
              <a:rPr lang="ru-RU" sz="2000" kern="100">
                <a:solidFill>
                  <a:srgbClr val="0142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Мы ищем абитуриентов, любознательных, готовых к интенсивному и самостоятельному обучению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02A644-17AF-22A3-CC5B-A87497F668D1}"/>
              </a:ext>
            </a:extLst>
          </p:cNvPr>
          <p:cNvSpPr txBox="1"/>
          <p:nvPr/>
        </p:nvSpPr>
        <p:spPr>
          <a:xfrm>
            <a:off x="12577720" y="4249317"/>
            <a:ext cx="5085440" cy="1817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>
                <a:solidFill>
                  <a:srgbClr val="01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</a:t>
            </a:r>
            <a:r>
              <a:rPr lang="en-US" sz="2000" b="1">
                <a:solidFill>
                  <a:srgbClr val="01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AlmaU</a:t>
            </a:r>
            <a:r>
              <a:rPr lang="en-US" sz="2000" kern="100">
                <a:solidFill>
                  <a:srgbClr val="0142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  <a:r>
              <a:rPr lang="ru-RU" sz="2000" kern="100">
                <a:solidFill>
                  <a:srgbClr val="0142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rgbClr val="0142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</a:t>
            </a:r>
            <a:r>
              <a:rPr lang="ru-RU" sz="2000" kern="100">
                <a:solidFill>
                  <a:srgbClr val="0142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ru-RU" sz="2000" kern="100">
              <a:solidFill>
                <a:srgbClr val="014286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Студентам </a:t>
            </a:r>
            <a:r>
              <a:rPr lang="en-US" sz="2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AlmaU </a:t>
            </a:r>
            <a:r>
              <a:rPr lang="ru-RU" sz="20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нравится брать ответственность, бросать себе вызов генерируя новые идеи, проекты, продукты во время обучения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9B919C-0ED2-04CE-D5E2-0A226B715D74}"/>
              </a:ext>
            </a:extLst>
          </p:cNvPr>
          <p:cNvSpPr/>
          <p:nvPr/>
        </p:nvSpPr>
        <p:spPr>
          <a:xfrm>
            <a:off x="630487" y="2619324"/>
            <a:ext cx="623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400" b="1">
                <a:solidFill>
                  <a:srgbClr val="FFCC66"/>
                </a:solidFill>
                <a:latin typeface="Arial Black" panose="020B0A04020102020204" pitchFamily="34" charset="0"/>
              </a:rPr>
              <a:t>ЦЕЛЬ: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D3DB0-01AA-CBC5-242B-619989EF16AF}"/>
              </a:ext>
            </a:extLst>
          </p:cNvPr>
          <p:cNvSpPr txBox="1"/>
          <p:nvPr/>
        </p:nvSpPr>
        <p:spPr>
          <a:xfrm>
            <a:off x="643374" y="6307406"/>
            <a:ext cx="611226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Arial"/>
                <a:cs typeface="Arial"/>
              </a:rPr>
              <a:t>Основной </a:t>
            </a:r>
            <a:r>
              <a:rPr lang="ru-RU" sz="2000" b="1">
                <a:solidFill>
                  <a:srgbClr val="FFCC66"/>
                </a:solidFill>
                <a:latin typeface="Arial"/>
                <a:cs typeface="Arial"/>
              </a:rPr>
              <a:t>агент изменений </a:t>
            </a:r>
          </a:p>
          <a:p>
            <a:r>
              <a:rPr lang="ru-RU" sz="2000" b="1">
                <a:solidFill>
                  <a:schemeClr val="bg1"/>
                </a:solidFill>
                <a:latin typeface="Arial"/>
                <a:cs typeface="Arial"/>
              </a:rPr>
              <a:t>в образовательной сфере –</a:t>
            </a:r>
            <a:r>
              <a:rPr lang="ru-RU" sz="2000" b="1">
                <a:solidFill>
                  <a:srgbClr val="FFCC66"/>
                </a:solidFill>
                <a:latin typeface="Arial"/>
                <a:cs typeface="Arial"/>
              </a:rPr>
              <a:t> студент </a:t>
            </a:r>
            <a:r>
              <a:rPr lang="en-US" sz="2000" b="1" err="1">
                <a:solidFill>
                  <a:srgbClr val="FFCC66"/>
                </a:solidFill>
                <a:latin typeface="Arial"/>
                <a:cs typeface="Arial"/>
              </a:rPr>
              <a:t>AlmaU</a:t>
            </a:r>
            <a:endParaRPr lang="ru-RU" sz="2000" b="1">
              <a:solidFill>
                <a:srgbClr val="FFCC66"/>
              </a:solidFill>
              <a:latin typeface="Arial"/>
              <a:cs typeface="Arial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171C09-E01B-42C8-B59A-C027462CD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70" y="3001609"/>
            <a:ext cx="4341309" cy="434474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0FFF601-6F17-4868-91D3-C08D7F59804D}"/>
              </a:ext>
            </a:extLst>
          </p:cNvPr>
          <p:cNvSpPr/>
          <p:nvPr/>
        </p:nvSpPr>
        <p:spPr>
          <a:xfrm>
            <a:off x="13313596" y="-7999"/>
            <a:ext cx="4974404" cy="2667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66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E7AEF8B-6DD7-41AD-98BE-5A0DD58DE159}"/>
              </a:ext>
            </a:extLst>
          </p:cNvPr>
          <p:cNvSpPr/>
          <p:nvPr/>
        </p:nvSpPr>
        <p:spPr>
          <a:xfrm>
            <a:off x="4123609" y="10020300"/>
            <a:ext cx="4974404" cy="2667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66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B00D9B-5897-4C61-B67F-C7714DE57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322" y="4249317"/>
            <a:ext cx="1272263" cy="9246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D586405-21C1-41DB-88DC-E72D960D4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672" y="1541621"/>
            <a:ext cx="1126095" cy="110799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A922C3-FE3F-445C-B579-7467D8116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517" y="7309299"/>
            <a:ext cx="1185869" cy="11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EBAE4-B083-9364-99AD-02181734E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591D6-9468-48F2-92CB-9B69AB967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241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158D8D0-C8CB-4E53-BDBB-CD6C494D2C50}"/>
              </a:ext>
            </a:extLst>
          </p:cNvPr>
          <p:cNvGrpSpPr/>
          <p:nvPr/>
        </p:nvGrpSpPr>
        <p:grpSpPr>
          <a:xfrm>
            <a:off x="7858125" y="1919632"/>
            <a:ext cx="10249987" cy="6124751"/>
            <a:chOff x="8141747" y="1491132"/>
            <a:chExt cx="9473565" cy="5642610"/>
          </a:xfrm>
        </p:grpSpPr>
        <p:pic>
          <p:nvPicPr>
            <p:cNvPr id="19" name="Рисунок 18" descr="Изображение выглядит как карта, текст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8C907987-9BB0-8A19-CCBA-773EE246F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747" y="1491132"/>
              <a:ext cx="9473565" cy="5642610"/>
            </a:xfrm>
            <a:prstGeom prst="rect">
              <a:avLst/>
            </a:prstGeom>
          </p:spPr>
        </p:pic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85642757-79A7-BE72-E0C4-BE02A7013A6D}"/>
                </a:ext>
              </a:extLst>
            </p:cNvPr>
            <p:cNvSpPr/>
            <p:nvPr/>
          </p:nvSpPr>
          <p:spPr>
            <a:xfrm>
              <a:off x="13030127" y="4228056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2" y="0"/>
                  </a:lnTo>
                  <a:lnTo>
                    <a:pt x="286492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6628DE0A-4027-09C2-7EBE-CDF4111D9AEB}"/>
                </a:ext>
              </a:extLst>
            </p:cNvPr>
            <p:cNvSpPr/>
            <p:nvPr/>
          </p:nvSpPr>
          <p:spPr>
            <a:xfrm>
              <a:off x="13365407" y="3938496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2" y="0"/>
                  </a:lnTo>
                  <a:lnTo>
                    <a:pt x="286492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B3150A88-A2AA-ADDB-A14F-16136BF3DE7B}"/>
                </a:ext>
              </a:extLst>
            </p:cNvPr>
            <p:cNvSpPr/>
            <p:nvPr/>
          </p:nvSpPr>
          <p:spPr>
            <a:xfrm>
              <a:off x="13014887" y="3831816"/>
              <a:ext cx="149331" cy="19558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2" y="0"/>
                  </a:lnTo>
                  <a:lnTo>
                    <a:pt x="286492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E1F34567-DE97-59D5-43CA-5C53E07067C2}"/>
                </a:ext>
              </a:extLst>
            </p:cNvPr>
            <p:cNvSpPr/>
            <p:nvPr/>
          </p:nvSpPr>
          <p:spPr>
            <a:xfrm>
              <a:off x="12466247" y="2978376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2" y="0"/>
                  </a:lnTo>
                  <a:lnTo>
                    <a:pt x="286492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21C05C58-65CA-9D81-51E4-3253894EE9B3}"/>
                </a:ext>
              </a:extLst>
            </p:cNvPr>
            <p:cNvSpPr/>
            <p:nvPr/>
          </p:nvSpPr>
          <p:spPr>
            <a:xfrm>
              <a:off x="12451007" y="3740376"/>
              <a:ext cx="149331" cy="19558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2" y="0"/>
                  </a:lnTo>
                  <a:lnTo>
                    <a:pt x="286492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pic>
          <p:nvPicPr>
            <p:cNvPr id="32" name="Рисунок 31" descr="Изображение выглядит как Графика, круг, дизайн, иллюстрация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AC578225-EB6A-AB16-669A-F26FD3CE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32796" y="3471380"/>
              <a:ext cx="489585" cy="264795"/>
            </a:xfrm>
            <a:prstGeom prst="rect">
              <a:avLst/>
            </a:prstGeom>
          </p:spPr>
        </p:pic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8CAD390A-8D3D-8DFA-8D5C-72071DECB816}"/>
              </a:ext>
            </a:extLst>
          </p:cNvPr>
          <p:cNvSpPr txBox="1"/>
          <p:nvPr/>
        </p:nvSpPr>
        <p:spPr>
          <a:xfrm>
            <a:off x="646250" y="409457"/>
            <a:ext cx="13995689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>
              <a:defRPr sz="3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>
                <a:solidFill>
                  <a:srgbClr val="FFCC66"/>
                </a:solidFill>
                <a:latin typeface="Arial Black"/>
                <a:sym typeface="Arial Nova Bold"/>
              </a:rPr>
              <a:t>РЕКРУТИНГ 3.0</a:t>
            </a:r>
            <a:endParaRPr lang="en-US">
              <a:latin typeface="Arial Black"/>
              <a:sym typeface="Arial Nova Bold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F389F65-5BFA-9AA8-D560-B1BBF293FFB7}"/>
              </a:ext>
            </a:extLst>
          </p:cNvPr>
          <p:cNvSpPr txBox="1"/>
          <p:nvPr/>
        </p:nvSpPr>
        <p:spPr>
          <a:xfrm>
            <a:off x="751598" y="1046087"/>
            <a:ext cx="16816074" cy="1083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000" err="1">
                <a:solidFill>
                  <a:srgbClr val="FFCC66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Задача</a:t>
            </a:r>
            <a:r>
              <a:rPr lang="en-US" sz="2000">
                <a:solidFill>
                  <a:srgbClr val="FFCC66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: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перейти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от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массового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набора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к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качественному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отбору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ru-RU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согласно модели абитуриента 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AlmaU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000" err="1">
                <a:solidFill>
                  <a:srgbClr val="FFCC66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Ключевые</a:t>
            </a:r>
            <a:r>
              <a:rPr lang="en-US" sz="2000">
                <a:solidFill>
                  <a:srgbClr val="FFCC66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000" err="1">
                <a:solidFill>
                  <a:srgbClr val="FFCC66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направления</a:t>
            </a:r>
            <a:r>
              <a:rPr lang="en-US" sz="2000">
                <a:solidFill>
                  <a:srgbClr val="FFCC66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: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усиление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маркетинга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повышение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привлекательности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университета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внедрение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новых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методов</a:t>
            </a: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отбора</a:t>
            </a:r>
            <a:endParaRPr lang="ru-RU" sz="2000">
              <a:solidFill>
                <a:srgbClr val="FFFFFF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ru-RU" sz="2000" b="1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  <a:sym typeface="Arial Nova Bold"/>
              </a:rPr>
              <a:t>Не менее 5% </a:t>
            </a:r>
            <a:r>
              <a:rPr lang="ru-RU" sz="2000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- иностранные студенты</a:t>
            </a:r>
            <a:endParaRPr lang="en-US" sz="2000">
              <a:solidFill>
                <a:srgbClr val="FFFFFF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C1D7A79-842B-1E6D-B6C3-855B8024AAC6}"/>
              </a:ext>
            </a:extLst>
          </p:cNvPr>
          <p:cNvSpPr/>
          <p:nvPr/>
        </p:nvSpPr>
        <p:spPr>
          <a:xfrm>
            <a:off x="1928217" y="2993811"/>
            <a:ext cx="90585" cy="615577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39F26796-4498-F48F-FC1C-544AAAE8C881}"/>
              </a:ext>
            </a:extLst>
          </p:cNvPr>
          <p:cNvSpPr/>
          <p:nvPr/>
        </p:nvSpPr>
        <p:spPr>
          <a:xfrm>
            <a:off x="1701303" y="2944940"/>
            <a:ext cx="491928" cy="4887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EB44E8D-9C6D-2C6B-3E95-5551E4CC7C8E}"/>
              </a:ext>
            </a:extLst>
          </p:cNvPr>
          <p:cNvSpPr/>
          <p:nvPr/>
        </p:nvSpPr>
        <p:spPr>
          <a:xfrm>
            <a:off x="1727827" y="5040793"/>
            <a:ext cx="491928" cy="4887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2CFE26EB-4FB3-EF2B-3DCD-A6239E082739}"/>
              </a:ext>
            </a:extLst>
          </p:cNvPr>
          <p:cNvSpPr/>
          <p:nvPr/>
        </p:nvSpPr>
        <p:spPr>
          <a:xfrm>
            <a:off x="1727827" y="7668532"/>
            <a:ext cx="491928" cy="4887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ru-RU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D77F7AC-4063-6549-9819-15985A4E3486}"/>
              </a:ext>
            </a:extLst>
          </p:cNvPr>
          <p:cNvSpPr txBox="1"/>
          <p:nvPr/>
        </p:nvSpPr>
        <p:spPr>
          <a:xfrm>
            <a:off x="745451" y="2797946"/>
            <a:ext cx="926693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614"/>
              </a:lnSpc>
              <a:spcBef>
                <a:spcPct val="0"/>
              </a:spcBef>
            </a:pPr>
            <a:r>
              <a:rPr lang="en-US" sz="2000" b="1" spc="116">
                <a:solidFill>
                  <a:srgbClr val="FFCC66"/>
                </a:solidFill>
                <a:latin typeface="Arial Nova"/>
                <a:ea typeface="Arial Nova"/>
                <a:cs typeface="Arial Nova"/>
                <a:sym typeface="Arial Nova"/>
              </a:rPr>
              <a:t>2012</a:t>
            </a:r>
            <a:r>
              <a:rPr lang="ru-RU" sz="2000" b="1" spc="116">
                <a:solidFill>
                  <a:srgbClr val="FFCC66"/>
                </a:solidFill>
                <a:latin typeface="Arial Nova"/>
                <a:ea typeface="Arial Nova"/>
                <a:cs typeface="Arial Nova"/>
                <a:sym typeface="Arial Nova"/>
              </a:rPr>
              <a:t>-2024</a:t>
            </a:r>
            <a:r>
              <a:rPr lang="en-US" sz="2000" b="1" u="none" strike="noStrike" spc="116">
                <a:solidFill>
                  <a:srgbClr val="FFCC66"/>
                </a:solidFill>
                <a:latin typeface="Arial Nova"/>
                <a:ea typeface="Arial Nova"/>
                <a:cs typeface="Arial Nova"/>
                <a:sym typeface="Arial Nova"/>
              </a:rPr>
              <a:t> ​</a:t>
            </a:r>
          </a:p>
          <a:p>
            <a:pPr marL="0" lvl="0" indent="0">
              <a:lnSpc>
                <a:spcPts val="2614"/>
              </a:lnSpc>
              <a:spcBef>
                <a:spcPct val="0"/>
              </a:spcBef>
            </a:pPr>
            <a:endParaRPr lang="en-US" sz="2000" b="1" u="none" strike="noStrike" spc="116">
              <a:solidFill>
                <a:srgbClr val="FFCC66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8E948-DFB3-CF3F-C9C3-924F68671017}"/>
              </a:ext>
            </a:extLst>
          </p:cNvPr>
          <p:cNvSpPr txBox="1"/>
          <p:nvPr/>
        </p:nvSpPr>
        <p:spPr>
          <a:xfrm>
            <a:off x="2193159" y="2807956"/>
            <a:ext cx="7451461" cy="890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indent="-183515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Рекрутинг</a:t>
            </a: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 2.0: </a:t>
            </a: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Трансформация</a:t>
            </a: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 </a:t>
            </a: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маркетинговых</a:t>
            </a: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 и </a:t>
            </a: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рекрутинговых</a:t>
            </a: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 </a:t>
            </a: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мероприятий</a:t>
            </a: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. </a:t>
            </a: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Переход</a:t>
            </a: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 </a:t>
            </a: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от</a:t>
            </a: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 ATL к BTL </a:t>
            </a:r>
            <a:br>
              <a:rPr lang="ru-RU">
                <a:solidFill>
                  <a:srgbClr val="FFFFFF"/>
                </a:solidFill>
                <a:latin typeface="Arial Nova"/>
                <a:sym typeface="Arial Nova"/>
              </a:rPr>
            </a:b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и </a:t>
            </a: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работа</a:t>
            </a: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 </a:t>
            </a: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напрямую</a:t>
            </a:r>
            <a:r>
              <a:rPr lang="en-US">
                <a:solidFill>
                  <a:srgbClr val="FFFFFF"/>
                </a:solidFill>
                <a:latin typeface="Arial Nova"/>
                <a:sym typeface="Arial Nova"/>
              </a:rPr>
              <a:t> с </a:t>
            </a:r>
            <a:r>
              <a:rPr lang="en-US" err="1">
                <a:solidFill>
                  <a:srgbClr val="FFFFFF"/>
                </a:solidFill>
                <a:latin typeface="Arial Nova"/>
                <a:sym typeface="Arial Nova"/>
              </a:rPr>
              <a:t>абитуриентами</a:t>
            </a:r>
            <a:endParaRPr lang="en-US">
              <a:solidFill>
                <a:srgbClr val="FFFFFF"/>
              </a:solidFill>
              <a:latin typeface="Arial Nova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A60263A-6009-555C-59D6-D0346CA68837}"/>
              </a:ext>
            </a:extLst>
          </p:cNvPr>
          <p:cNvSpPr txBox="1"/>
          <p:nvPr/>
        </p:nvSpPr>
        <p:spPr>
          <a:xfrm>
            <a:off x="734787" y="4893506"/>
            <a:ext cx="954167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4"/>
              </a:lnSpc>
            </a:pPr>
            <a:r>
              <a:rPr lang="en-US" sz="2000" b="1" spc="116">
                <a:solidFill>
                  <a:srgbClr val="FFCC66"/>
                </a:solidFill>
                <a:latin typeface="Arial Nova"/>
                <a:ea typeface="Arial Nova"/>
                <a:cs typeface="Arial Nova"/>
                <a:sym typeface="Arial Nova"/>
              </a:rPr>
              <a:t>2025</a:t>
            </a:r>
            <a:r>
              <a:rPr lang="ru-RU" sz="2000" b="1" spc="116">
                <a:solidFill>
                  <a:srgbClr val="FFCC66"/>
                </a:solidFill>
                <a:latin typeface="Arial Nova"/>
                <a:ea typeface="Arial Nova"/>
                <a:cs typeface="Arial Nova"/>
                <a:sym typeface="Arial Nova"/>
              </a:rPr>
              <a:t>-2026</a:t>
            </a:r>
            <a:endParaRPr lang="en-US" sz="2000" b="1" spc="116">
              <a:solidFill>
                <a:srgbClr val="FFCC66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4C1598F-ED11-70CC-75F5-2EC04E6DC1A2}"/>
              </a:ext>
            </a:extLst>
          </p:cNvPr>
          <p:cNvSpPr txBox="1"/>
          <p:nvPr/>
        </p:nvSpPr>
        <p:spPr>
          <a:xfrm>
            <a:off x="766534" y="7537568"/>
            <a:ext cx="954166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4"/>
              </a:lnSpc>
            </a:pPr>
            <a:r>
              <a:rPr lang="en-US" sz="2000" b="1" spc="116">
                <a:solidFill>
                  <a:srgbClr val="FFCC66"/>
                </a:solidFill>
                <a:latin typeface="Arial Nova"/>
                <a:ea typeface="Arial Nova"/>
                <a:cs typeface="Arial Nova"/>
                <a:sym typeface="Arial Nova"/>
              </a:rPr>
              <a:t>2026</a:t>
            </a:r>
            <a:r>
              <a:rPr lang="ru-RU" sz="2000" b="1" spc="116">
                <a:solidFill>
                  <a:srgbClr val="FFCC66"/>
                </a:solidFill>
                <a:latin typeface="Arial Nova"/>
                <a:ea typeface="Arial Nova"/>
                <a:cs typeface="Arial Nova"/>
                <a:sym typeface="Arial Nova"/>
              </a:rPr>
              <a:t>-2028</a:t>
            </a:r>
            <a:endParaRPr lang="en-US" sz="2000" b="1" spc="116">
              <a:solidFill>
                <a:srgbClr val="FFCC66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76BA676-989E-8DC3-5C5A-583B52EDFA85}"/>
              </a:ext>
            </a:extLst>
          </p:cNvPr>
          <p:cNvSpPr txBox="1"/>
          <p:nvPr/>
        </p:nvSpPr>
        <p:spPr>
          <a:xfrm>
            <a:off x="2261257" y="4950657"/>
            <a:ext cx="7451461" cy="2416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indent="-183515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Рекрутинг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3.0: </a:t>
            </a: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Внедрение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элементов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отбора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br>
              <a:rPr lang="ru-RU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</a:b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(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мотивационные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письма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собеседования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)</a:t>
            </a:r>
            <a:endParaRPr lang="ru-RU" dirty="0"/>
          </a:p>
          <a:p>
            <a:pPr marL="367030" lvl="1" indent="-183515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Коллаборации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с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топ-школами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и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подготовительными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курсами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.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Расширение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географии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поступающих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продвижение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в СНГ </a:t>
            </a:r>
            <a:endParaRPr lang="ru-RU" u="none" strike="noStrike" dirty="0">
              <a:solidFill>
                <a:srgbClr val="FFFFFF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183515" lvl="1">
              <a:lnSpc>
                <a:spcPct val="110000"/>
              </a:lnSpc>
              <a:spcBef>
                <a:spcPts val="600"/>
              </a:spcBef>
            </a:pPr>
            <a:r>
              <a:rPr lang="ru-RU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  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и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дальнем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зарубежье</a:t>
            </a:r>
            <a:endParaRPr lang="en-US" u="none" strike="noStrike" dirty="0">
              <a:solidFill>
                <a:srgbClr val="FFFFFF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367030" lvl="1" indent="-183515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Частичный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перенос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сроков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поступления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по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образцу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ведущих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 </a:t>
            </a:r>
            <a:r>
              <a:rPr lang="ru-RU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зарубежных </a:t>
            </a: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вузов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 </a:t>
            </a:r>
            <a:r>
              <a:rPr lang="ru-RU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на</a:t>
            </a:r>
            <a:r>
              <a:rPr lang="en-US" dirty="0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</a:rPr>
              <a:t>апрель-май</a:t>
            </a:r>
            <a:endParaRPr lang="en-US" dirty="0">
              <a:solidFill>
                <a:srgbClr val="FFFFFF"/>
              </a:solidFill>
              <a:latin typeface="Arial Nova"/>
              <a:ea typeface="Arial Nova"/>
              <a:cs typeface="Arial Nova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B6D76ED-C0ED-0318-C765-5CED86DE869E}"/>
              </a:ext>
            </a:extLst>
          </p:cNvPr>
          <p:cNvSpPr txBox="1"/>
          <p:nvPr/>
        </p:nvSpPr>
        <p:spPr>
          <a:xfrm>
            <a:off x="2261256" y="7587843"/>
            <a:ext cx="7381867" cy="1958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5" lvl="1" indent="-183518" algn="l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Полноценная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система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отбора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(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портфолио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достижения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личные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интервью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)</a:t>
            </a:r>
          </a:p>
          <a:p>
            <a:pPr marL="367035" lvl="1" indent="-183518" algn="l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Программы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поддержки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талантливых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студентов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(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гранты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стипендии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акселерационные</a:t>
            </a:r>
            <a:r>
              <a:rPr lang="ru-RU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программы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)</a:t>
            </a:r>
          </a:p>
          <a:p>
            <a:pPr marL="367035" lvl="1" indent="-183518" algn="l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Репутационный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маркетинг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,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участие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в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международных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рейтингах</a:t>
            </a:r>
            <a:r>
              <a:rPr lang="en-US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 и </a:t>
            </a:r>
            <a:r>
              <a:rPr lang="en-US" u="none" strike="noStrike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конференциях</a:t>
            </a:r>
            <a:endParaRPr lang="en-US" u="none" strike="noStrike" dirty="0">
              <a:solidFill>
                <a:srgbClr val="FFFFFF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7507BC96-4953-DFD8-D38A-12749AE7CAE3}"/>
              </a:ext>
            </a:extLst>
          </p:cNvPr>
          <p:cNvSpPr txBox="1"/>
          <p:nvPr/>
        </p:nvSpPr>
        <p:spPr>
          <a:xfrm>
            <a:off x="13970477" y="6328817"/>
            <a:ext cx="3529032" cy="1075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916"/>
              </a:lnSpc>
              <a:spcBef>
                <a:spcPct val="0"/>
              </a:spcBef>
            </a:pPr>
            <a:r>
              <a:rPr lang="en-US" u="none" strike="noStrike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Р</a:t>
            </a:r>
            <a:r>
              <a:rPr lang="ru-RU" u="none" strike="noStrike" err="1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асширение</a:t>
            </a:r>
            <a:r>
              <a:rPr lang="ru-RU" u="none" strike="noStrike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 географии поступающих, продвижение </a:t>
            </a:r>
          </a:p>
          <a:p>
            <a:pPr marL="0" lvl="0" indent="0" algn="r">
              <a:lnSpc>
                <a:spcPts val="2916"/>
              </a:lnSpc>
              <a:spcBef>
                <a:spcPct val="0"/>
              </a:spcBef>
            </a:pPr>
            <a:r>
              <a:rPr lang="ru-RU" u="none" strike="noStrike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в СНГ и Дальнем зарубежье</a:t>
            </a:r>
            <a:endParaRPr lang="en-US" u="none" strike="noStrike">
              <a:solidFill>
                <a:srgbClr val="FFFFFF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  <p:sp>
        <p:nvSpPr>
          <p:cNvPr id="64" name="Номер слайда 9">
            <a:extLst>
              <a:ext uri="{FF2B5EF4-FFF2-40B4-BE49-F238E27FC236}">
                <a16:creationId xmlns:a16="http://schemas.microsoft.com/office/drawing/2014/main" id="{2F8308E2-DB39-5CCF-A7C1-A1422DFB9988}"/>
              </a:ext>
            </a:extLst>
          </p:cNvPr>
          <p:cNvSpPr txBox="1">
            <a:spLocks/>
          </p:cNvSpPr>
          <p:nvPr/>
        </p:nvSpPr>
        <p:spPr>
          <a:xfrm>
            <a:off x="17345464" y="9707867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12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A68FD02-1B8E-45FB-A207-AD3A79E0CEF5}"/>
              </a:ext>
            </a:extLst>
          </p:cNvPr>
          <p:cNvSpPr/>
          <p:nvPr/>
        </p:nvSpPr>
        <p:spPr>
          <a:xfrm>
            <a:off x="9951528" y="8546536"/>
            <a:ext cx="2165285" cy="39624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6D61280-9079-4324-8D82-580B03FF40C7}"/>
              </a:ext>
            </a:extLst>
          </p:cNvPr>
          <p:cNvSpPr/>
          <p:nvPr/>
        </p:nvSpPr>
        <p:spPr>
          <a:xfrm>
            <a:off x="12116814" y="8546536"/>
            <a:ext cx="2476112" cy="39624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BD6F7F7-5227-4526-9D0B-14488CB05509}"/>
              </a:ext>
            </a:extLst>
          </p:cNvPr>
          <p:cNvSpPr/>
          <p:nvPr/>
        </p:nvSpPr>
        <p:spPr>
          <a:xfrm>
            <a:off x="14592926" y="8546536"/>
            <a:ext cx="2974746" cy="39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61">
            <a:extLst>
              <a:ext uri="{FF2B5EF4-FFF2-40B4-BE49-F238E27FC236}">
                <a16:creationId xmlns:a16="http://schemas.microsoft.com/office/drawing/2014/main" id="{DF6BEC87-EE9D-4340-B973-0A10B112DF97}"/>
              </a:ext>
            </a:extLst>
          </p:cNvPr>
          <p:cNvSpPr txBox="1"/>
          <p:nvPr/>
        </p:nvSpPr>
        <p:spPr>
          <a:xfrm>
            <a:off x="10364093" y="8578905"/>
            <a:ext cx="860267" cy="33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916"/>
              </a:lnSpc>
              <a:spcBef>
                <a:spcPct val="0"/>
              </a:spcBef>
            </a:pPr>
            <a:r>
              <a:rPr lang="ru-RU" b="1" u="none" strike="noStrike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2%</a:t>
            </a:r>
            <a:endParaRPr lang="en-US" b="1" u="none" strike="noStrike">
              <a:solidFill>
                <a:srgbClr val="FFFFFF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  <p:sp>
        <p:nvSpPr>
          <p:cNvPr id="35" name="TextBox 61">
            <a:extLst>
              <a:ext uri="{FF2B5EF4-FFF2-40B4-BE49-F238E27FC236}">
                <a16:creationId xmlns:a16="http://schemas.microsoft.com/office/drawing/2014/main" id="{8B30A928-F811-4641-B19B-068F326F04A5}"/>
              </a:ext>
            </a:extLst>
          </p:cNvPr>
          <p:cNvSpPr txBox="1"/>
          <p:nvPr/>
        </p:nvSpPr>
        <p:spPr>
          <a:xfrm>
            <a:off x="12789915" y="8552032"/>
            <a:ext cx="860267" cy="33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916"/>
              </a:lnSpc>
              <a:spcBef>
                <a:spcPct val="0"/>
              </a:spcBef>
            </a:pPr>
            <a:r>
              <a:rPr lang="ru-RU" b="1" u="none" strike="noStrike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3%</a:t>
            </a:r>
            <a:endParaRPr lang="en-US" b="1" u="none" strike="noStrike">
              <a:solidFill>
                <a:srgbClr val="FFFFFF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  <p:sp>
        <p:nvSpPr>
          <p:cNvPr id="36" name="TextBox 61">
            <a:extLst>
              <a:ext uri="{FF2B5EF4-FFF2-40B4-BE49-F238E27FC236}">
                <a16:creationId xmlns:a16="http://schemas.microsoft.com/office/drawing/2014/main" id="{F2DF843D-6828-405D-8CA3-574C842710C7}"/>
              </a:ext>
            </a:extLst>
          </p:cNvPr>
          <p:cNvSpPr txBox="1"/>
          <p:nvPr/>
        </p:nvSpPr>
        <p:spPr>
          <a:xfrm>
            <a:off x="15396148" y="8546265"/>
            <a:ext cx="860267" cy="33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916"/>
              </a:lnSpc>
              <a:spcBef>
                <a:spcPct val="0"/>
              </a:spcBef>
            </a:pPr>
            <a:r>
              <a:rPr lang="ru-RU" b="1" u="none" strike="noStrike">
                <a:solidFill>
                  <a:srgbClr val="094584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5%</a:t>
            </a:r>
            <a:endParaRPr lang="en-US" b="1" u="none" strike="noStrike">
              <a:solidFill>
                <a:srgbClr val="094584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  <p:sp>
        <p:nvSpPr>
          <p:cNvPr id="37" name="TextBox 61">
            <a:extLst>
              <a:ext uri="{FF2B5EF4-FFF2-40B4-BE49-F238E27FC236}">
                <a16:creationId xmlns:a16="http://schemas.microsoft.com/office/drawing/2014/main" id="{506DF82A-14F0-4A7D-B9C6-F9DF458D5735}"/>
              </a:ext>
            </a:extLst>
          </p:cNvPr>
          <p:cNvSpPr txBox="1"/>
          <p:nvPr/>
        </p:nvSpPr>
        <p:spPr>
          <a:xfrm>
            <a:off x="9144001" y="9074066"/>
            <a:ext cx="8423672" cy="33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916"/>
              </a:lnSpc>
              <a:spcBef>
                <a:spcPct val="0"/>
              </a:spcBef>
            </a:pPr>
            <a:r>
              <a:rPr lang="ru-RU" b="1" u="none" strike="noStrike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ДИНАМИКА РОСТА  ИНОСТРАННЫХ СТУДЕНТОВ  ОТ КОНТИНГЕНТА</a:t>
            </a:r>
            <a:endParaRPr lang="en-US" b="1" u="none" strike="noStrike">
              <a:solidFill>
                <a:srgbClr val="FFFFFF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5677433-6EC4-4C2E-B4DC-3EDE926824C5}"/>
              </a:ext>
            </a:extLst>
          </p:cNvPr>
          <p:cNvSpPr/>
          <p:nvPr/>
        </p:nvSpPr>
        <p:spPr>
          <a:xfrm>
            <a:off x="9949436" y="8031137"/>
            <a:ext cx="306490" cy="34693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7E61C5B-1CB9-4FB2-AABE-358332F743FD}"/>
              </a:ext>
            </a:extLst>
          </p:cNvPr>
          <p:cNvSpPr/>
          <p:nvPr/>
        </p:nvSpPr>
        <p:spPr>
          <a:xfrm>
            <a:off x="12118328" y="7993152"/>
            <a:ext cx="306490" cy="34693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B4639B1-B59E-4B12-BFE2-D8346D8F86CE}"/>
              </a:ext>
            </a:extLst>
          </p:cNvPr>
          <p:cNvSpPr/>
          <p:nvPr/>
        </p:nvSpPr>
        <p:spPr>
          <a:xfrm>
            <a:off x="14627651" y="7945300"/>
            <a:ext cx="306490" cy="34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61">
            <a:extLst>
              <a:ext uri="{FF2B5EF4-FFF2-40B4-BE49-F238E27FC236}">
                <a16:creationId xmlns:a16="http://schemas.microsoft.com/office/drawing/2014/main" id="{13337989-C0A3-4FA4-A3A1-F5670E66520F}"/>
              </a:ext>
            </a:extLst>
          </p:cNvPr>
          <p:cNvSpPr txBox="1"/>
          <p:nvPr/>
        </p:nvSpPr>
        <p:spPr>
          <a:xfrm>
            <a:off x="10011130" y="8023937"/>
            <a:ext cx="860267" cy="33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916"/>
              </a:lnSpc>
              <a:spcBef>
                <a:spcPct val="0"/>
              </a:spcBef>
            </a:pPr>
            <a:r>
              <a:rPr lang="ru-RU" b="1" u="none" strike="noStrike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2026</a:t>
            </a:r>
            <a:endParaRPr lang="en-US" b="1" u="none" strike="noStrike">
              <a:solidFill>
                <a:srgbClr val="FFFFFF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  <p:sp>
        <p:nvSpPr>
          <p:cNvPr id="42" name="TextBox 61">
            <a:extLst>
              <a:ext uri="{FF2B5EF4-FFF2-40B4-BE49-F238E27FC236}">
                <a16:creationId xmlns:a16="http://schemas.microsoft.com/office/drawing/2014/main" id="{780A8E71-1FD4-40DC-AD4E-3CA0712F9ACC}"/>
              </a:ext>
            </a:extLst>
          </p:cNvPr>
          <p:cNvSpPr txBox="1"/>
          <p:nvPr/>
        </p:nvSpPr>
        <p:spPr>
          <a:xfrm>
            <a:off x="12174468" y="7994257"/>
            <a:ext cx="860267" cy="33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916"/>
              </a:lnSpc>
              <a:spcBef>
                <a:spcPct val="0"/>
              </a:spcBef>
            </a:pPr>
            <a:r>
              <a:rPr lang="ru-RU" b="1" u="none" strike="noStrike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2027</a:t>
            </a:r>
            <a:endParaRPr lang="en-US" b="1" u="none" strike="noStrike">
              <a:solidFill>
                <a:srgbClr val="FFFFFF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  <p:sp>
        <p:nvSpPr>
          <p:cNvPr id="43" name="TextBox 61">
            <a:extLst>
              <a:ext uri="{FF2B5EF4-FFF2-40B4-BE49-F238E27FC236}">
                <a16:creationId xmlns:a16="http://schemas.microsoft.com/office/drawing/2014/main" id="{BBB09992-934B-4161-8391-43D79DBF4DC3}"/>
              </a:ext>
            </a:extLst>
          </p:cNvPr>
          <p:cNvSpPr txBox="1"/>
          <p:nvPr/>
        </p:nvSpPr>
        <p:spPr>
          <a:xfrm>
            <a:off x="14716500" y="7953014"/>
            <a:ext cx="860267" cy="331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916"/>
              </a:lnSpc>
              <a:spcBef>
                <a:spcPct val="0"/>
              </a:spcBef>
            </a:pPr>
            <a:r>
              <a:rPr lang="ru-RU" b="1" u="none" strike="noStrike">
                <a:solidFill>
                  <a:srgbClr val="FFFFFF"/>
                </a:solidFill>
                <a:latin typeface="Arial" panose="020B0604020202020204" pitchFamily="34" charset="0"/>
                <a:ea typeface="Arial Nova Bold"/>
                <a:cs typeface="Arial" panose="020B0604020202020204" pitchFamily="34" charset="0"/>
                <a:sym typeface="Arial Nova Bold"/>
              </a:rPr>
              <a:t>2028</a:t>
            </a:r>
            <a:endParaRPr lang="en-US" b="1" u="none" strike="noStrike">
              <a:solidFill>
                <a:srgbClr val="FFFFFF"/>
              </a:solidFill>
              <a:latin typeface="Arial" panose="020B0604020202020204" pitchFamily="34" charset="0"/>
              <a:ea typeface="Arial Nova Bold"/>
              <a:cs typeface="Arial" panose="020B0604020202020204" pitchFamily="34" charset="0"/>
              <a:sym typeface="Arial Nova Bold"/>
            </a:endParaRPr>
          </a:p>
        </p:txBody>
      </p:sp>
    </p:spTree>
    <p:extLst>
      <p:ext uri="{BB962C8B-B14F-4D97-AF65-F5344CB8AC3E}">
        <p14:creationId xmlns:p14="http://schemas.microsoft.com/office/powerpoint/2010/main" val="214705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26C7BFD-6F03-475F-A0F3-BFCF8ED2C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"/>
            <a:ext cx="18288000" cy="1028241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386088A-36E7-4780-B8B1-782EDC421822}"/>
              </a:ext>
            </a:extLst>
          </p:cNvPr>
          <p:cNvSpPr/>
          <p:nvPr/>
        </p:nvSpPr>
        <p:spPr>
          <a:xfrm>
            <a:off x="9144000" y="0"/>
            <a:ext cx="9174079" cy="1028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/>
          </a:p>
        </p:txBody>
      </p:sp>
      <p:sp>
        <p:nvSpPr>
          <p:cNvPr id="5" name="TextBox 5"/>
          <p:cNvSpPr txBox="1"/>
          <p:nvPr/>
        </p:nvSpPr>
        <p:spPr>
          <a:xfrm>
            <a:off x="3477329" y="2792566"/>
            <a:ext cx="3779693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FECC06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Успеваемость в школе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в 2024 году средний балл ЕНТ у поступающих в AlmaU составил 70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32480" y="5134368"/>
            <a:ext cx="4922869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FECC06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Платежеспособность семьи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53,8% считают цену за обучение в AlmaU вполне приемлемой (цена-качество)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6268" y="6451282"/>
            <a:ext cx="6235249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FECC06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Склонность к креативному лидерству/ коммуникабельность</a:t>
            </a:r>
            <a:endParaRPr lang="ru-RU" sz="1700" b="1" noProof="0">
              <a:solidFill>
                <a:srgbClr val="FECC06"/>
              </a:solidFill>
              <a:latin typeface="Arial" panose="020B0604020202020204" pitchFamily="34" charset="0"/>
              <a:ea typeface="Helvetica World Bold"/>
              <a:cs typeface="Arial" panose="020B0604020202020204" pitchFamily="34" charset="0"/>
              <a:sym typeface="Helvetica World Bold"/>
            </a:endParaRPr>
          </a:p>
          <a:p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84,62% помимо учебы имеют хобби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7871" y="3946951"/>
            <a:ext cx="5297241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FECC06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Самостоятельность / </a:t>
            </a:r>
            <a:br>
              <a:rPr lang="ru-RU" sz="1700" b="1" noProof="0">
                <a:solidFill>
                  <a:srgbClr val="FECC06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</a:br>
            <a:r>
              <a:rPr lang="ru-RU" sz="1700" b="1" noProof="0">
                <a:solidFill>
                  <a:srgbClr val="FECC06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Стремление к финансовой свободе</a:t>
            </a:r>
          </a:p>
          <a:p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30,7% ищут подработку уже в 10-11 классе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3875" y="9785073"/>
            <a:ext cx="6558959" cy="208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  <a:spcBef>
                <a:spcPct val="0"/>
              </a:spcBef>
            </a:pPr>
            <a:r>
              <a:rPr lang="ru-RU" sz="1200" i="1" noProof="0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* данные опроса сентябрь 2024 года (среди поступивших летом 2024)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32480" y="7587295"/>
            <a:ext cx="4601754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FECC06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Задатки лидера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являются президентами школ, старостами 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в классе / занимаются спортом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6268" y="8647159"/>
            <a:ext cx="6613623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FECC06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Осознанность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50,6% считают качество образования наиболее важным фактором, 32,1% обращают внимание на наличие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аккредитаций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10375368" y="1961471"/>
            <a:ext cx="907812" cy="53438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u-RU" noProof="0"/>
          </a:p>
        </p:txBody>
      </p:sp>
      <p:sp>
        <p:nvSpPr>
          <p:cNvPr id="16" name="AutoShape 16"/>
          <p:cNvSpPr/>
          <p:nvPr/>
        </p:nvSpPr>
        <p:spPr>
          <a:xfrm>
            <a:off x="10389781" y="5544931"/>
            <a:ext cx="893399" cy="52917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u-RU" noProof="0"/>
          </a:p>
        </p:txBody>
      </p:sp>
      <p:sp>
        <p:nvSpPr>
          <p:cNvPr id="17" name="AutoShape 17"/>
          <p:cNvSpPr/>
          <p:nvPr/>
        </p:nvSpPr>
        <p:spPr>
          <a:xfrm flipV="1">
            <a:off x="10435040" y="4075713"/>
            <a:ext cx="1696281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ru-RU" noProof="0"/>
          </a:p>
        </p:txBody>
      </p:sp>
      <p:sp>
        <p:nvSpPr>
          <p:cNvPr id="18" name="TextBox 18"/>
          <p:cNvSpPr txBox="1"/>
          <p:nvPr/>
        </p:nvSpPr>
        <p:spPr>
          <a:xfrm>
            <a:off x="533875" y="1115994"/>
            <a:ext cx="6921474" cy="1514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ru-RU" sz="2500" b="1" noProof="0">
                <a:solidFill>
                  <a:srgbClr val="FECC06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КТО НАШ АБИТУРИЕНТ?</a:t>
            </a:r>
          </a:p>
          <a:p>
            <a:pPr>
              <a:lnSpc>
                <a:spcPts val="2400"/>
              </a:lnSpc>
              <a:spcBef>
                <a:spcPct val="0"/>
              </a:spcBef>
            </a:pPr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Целеустремленный, творческий лидер, ориентированный</a:t>
            </a:r>
            <a:b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</a:br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на качественное образование, стремящийся к развитию </a:t>
            </a:r>
          </a:p>
          <a:p>
            <a:pPr>
              <a:lnSpc>
                <a:spcPts val="2400"/>
              </a:lnSpc>
              <a:spcBef>
                <a:spcPct val="0"/>
              </a:spcBef>
            </a:pPr>
            <a:r>
              <a:rPr lang="ru-RU" sz="1700" noProof="0">
                <a:solidFill>
                  <a:srgbClr val="FFFFFF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профессиональных связей и готовый к реализации своего потенциала </a:t>
            </a:r>
            <a:endParaRPr lang="ru-RU" sz="1700" noProof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ea typeface="Helvetica World Italics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39E474-2F7E-1148-1487-F70A7B441216}"/>
              </a:ext>
            </a:extLst>
          </p:cNvPr>
          <p:cNvSpPr txBox="1"/>
          <p:nvPr/>
        </p:nvSpPr>
        <p:spPr>
          <a:xfrm>
            <a:off x="2263935" y="271150"/>
            <a:ext cx="15697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noProof="0">
                <a:solidFill>
                  <a:srgbClr val="FFFFFF"/>
                </a:solidFill>
                <a:latin typeface="Arial Black" panose="020B0A04020102020204" pitchFamily="34" charset="0"/>
              </a:rPr>
              <a:t>ПРОФИЛЬ АБИТУРИЕНТА    И        </a:t>
            </a:r>
            <a:r>
              <a:rPr lang="ru-RU" sz="3000" noProof="0">
                <a:solidFill>
                  <a:srgbClr val="094584"/>
                </a:solidFill>
                <a:latin typeface="Arial Black" panose="020B0A04020102020204" pitchFamily="34" charset="0"/>
              </a:rPr>
              <a:t>ВЫ</a:t>
            </a:r>
            <a:r>
              <a:rPr lang="ru-RU" sz="3000" noProof="0">
                <a:solidFill>
                  <a:srgbClr val="003E80"/>
                </a:solidFill>
                <a:latin typeface="Arial Black" panose="020B0A04020102020204" pitchFamily="34" charset="0"/>
              </a:rPr>
              <a:t>ПУСКНИКА JURTTYN BALASY</a:t>
            </a:r>
            <a:endParaRPr lang="ru-RU" sz="3000" noProof="0">
              <a:solidFill>
                <a:srgbClr val="003E80"/>
              </a:solidFill>
            </a:endParaRPr>
          </a:p>
        </p:txBody>
      </p:sp>
      <p:sp>
        <p:nvSpPr>
          <p:cNvPr id="21" name="Номер слайда 9">
            <a:extLst>
              <a:ext uri="{FF2B5EF4-FFF2-40B4-BE49-F238E27FC236}">
                <a16:creationId xmlns:a16="http://schemas.microsoft.com/office/drawing/2014/main" id="{12123194-8973-F410-D4A4-4731BEBCAEDE}"/>
              </a:ext>
            </a:extLst>
          </p:cNvPr>
          <p:cNvSpPr txBox="1">
            <a:spLocks/>
          </p:cNvSpPr>
          <p:nvPr/>
        </p:nvSpPr>
        <p:spPr>
          <a:xfrm>
            <a:off x="17345464" y="9731313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ru-RU" sz="1400" noProof="0" smtClean="0">
                <a:solidFill>
                  <a:srgbClr val="003E80"/>
                </a:solidFill>
                <a:latin typeface="Arial"/>
                <a:cs typeface="Arial"/>
              </a:rPr>
              <a:t>13</a:t>
            </a:fld>
            <a:endParaRPr lang="ru-RU" sz="1400" noProof="0">
              <a:solidFill>
                <a:srgbClr val="003E8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A9143439-0486-4CE7-956C-E7602DDD3BE8}"/>
              </a:ext>
            </a:extLst>
          </p:cNvPr>
          <p:cNvSpPr txBox="1"/>
          <p:nvPr/>
        </p:nvSpPr>
        <p:spPr>
          <a:xfrm>
            <a:off x="12341023" y="4185166"/>
            <a:ext cx="5712724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003E80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Готовность к бизнесу и рискам</a:t>
            </a:r>
            <a:endParaRPr lang="ru-RU" sz="1700" b="1" noProof="0">
              <a:solidFill>
                <a:srgbClr val="003E80"/>
              </a:solidFill>
              <a:latin typeface="Arial" panose="020B0604020202020204" pitchFamily="34" charset="0"/>
              <a:ea typeface="Helvetica World Bold Italics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Навыки предприимчивости и  предпринимательства, 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за время обучения создают портфолио реализованных проектов</a:t>
            </a:r>
            <a:endParaRPr lang="ru-RU" sz="1700" noProof="0">
              <a:solidFill>
                <a:srgbClr val="003E80"/>
              </a:solidFill>
              <a:latin typeface="Arial" panose="020B0604020202020204" pitchFamily="34" charset="0"/>
              <a:ea typeface="Helvetica World"/>
              <a:cs typeface="Arial" panose="020B0604020202020204" pitchFamily="34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6B39DE09-C3C7-481B-873F-144857282484}"/>
              </a:ext>
            </a:extLst>
          </p:cNvPr>
          <p:cNvSpPr txBox="1"/>
          <p:nvPr/>
        </p:nvSpPr>
        <p:spPr>
          <a:xfrm>
            <a:off x="12393754" y="6755549"/>
            <a:ext cx="5567381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003E80"/>
                </a:solidFill>
                <a:latin typeface="Arial"/>
                <a:ea typeface="Helvetica World Bold Italics"/>
                <a:cs typeface="Arial"/>
                <a:sym typeface="Helvetica World Bold Italics"/>
              </a:rPr>
              <a:t>Устойчивый нетворкинг / медийность</a:t>
            </a:r>
            <a:endParaRPr lang="ru-RU" sz="1700" b="1" noProof="0">
              <a:solidFill>
                <a:srgbClr val="003E80"/>
              </a:solidFill>
              <a:latin typeface="Arial"/>
              <a:ea typeface="Helvetica World Bold Italics"/>
              <a:cs typeface="Arial"/>
            </a:endParaRP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/>
                <a:ea typeface="Helvetica World"/>
                <a:cs typeface="Arial"/>
                <a:sym typeface="Helvetica World"/>
              </a:rPr>
              <a:t>Выпускники ведут социальные сети, благодаря развитым </a:t>
            </a:r>
            <a:r>
              <a:rPr lang="ru-RU" sz="1700" noProof="0" err="1">
                <a:solidFill>
                  <a:srgbClr val="003E80"/>
                </a:solidFill>
                <a:latin typeface="Arial"/>
                <a:ea typeface="Helvetica World"/>
                <a:cs typeface="Arial"/>
                <a:sym typeface="Helvetica World"/>
              </a:rPr>
              <a:t>soft</a:t>
            </a:r>
            <a:r>
              <a:rPr lang="ru-RU" sz="1700" noProof="0">
                <a:solidFill>
                  <a:srgbClr val="003E80"/>
                </a:solidFill>
                <a:latin typeface="Arial"/>
                <a:ea typeface="Helvetica World"/>
                <a:cs typeface="Arial"/>
                <a:sym typeface="Helvetica World"/>
              </a:rPr>
              <a:t> </a:t>
            </a:r>
            <a:r>
              <a:rPr lang="ru-RU" sz="1700" noProof="0" err="1">
                <a:solidFill>
                  <a:srgbClr val="003E80"/>
                </a:solidFill>
                <a:latin typeface="Arial"/>
                <a:ea typeface="Helvetica World"/>
                <a:cs typeface="Arial"/>
                <a:sym typeface="Helvetica World"/>
              </a:rPr>
              <a:t>skills</a:t>
            </a:r>
            <a:r>
              <a:rPr lang="ru-RU" sz="1700" noProof="0">
                <a:solidFill>
                  <a:srgbClr val="003E80"/>
                </a:solidFill>
                <a:latin typeface="Arial"/>
                <a:ea typeface="Helvetica World"/>
                <a:cs typeface="Arial"/>
                <a:sym typeface="Helvetica World"/>
              </a:rPr>
              <a:t> строят эффективные коммуникации и имеют устойчивый нетворкинг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B337F35F-E2A6-4131-8728-8E88878C406E}"/>
              </a:ext>
            </a:extLst>
          </p:cNvPr>
          <p:cNvSpPr txBox="1"/>
          <p:nvPr/>
        </p:nvSpPr>
        <p:spPr>
          <a:xfrm>
            <a:off x="13369424" y="5438350"/>
            <a:ext cx="4444036" cy="104644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003E80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Осознанный гражданин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"/>
                <a:cs typeface="Arial" panose="020B0604020202020204" pitchFamily="34" charset="0"/>
                <a:sym typeface="Helvetica World"/>
              </a:rPr>
              <a:t>Выпускник AlmaU обладает критическим мышлением, является инициативным и осознанным </a:t>
            </a: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Helvetica World"/>
              </a:rPr>
              <a:t>членом </a:t>
            </a: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Helvetica World"/>
              </a:rPr>
              <a:t>общества</a:t>
            </a:r>
            <a:endParaRPr lang="ru-RU" sz="1700" noProof="0">
              <a:solidFill>
                <a:srgbClr val="003E8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D7858B72-9412-4977-956C-7714F89DA72A}"/>
              </a:ext>
            </a:extLst>
          </p:cNvPr>
          <p:cNvSpPr txBox="1"/>
          <p:nvPr/>
        </p:nvSpPr>
        <p:spPr>
          <a:xfrm>
            <a:off x="11290818" y="2940679"/>
            <a:ext cx="6108065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003E80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Готовность к профессиональной карьере</a:t>
            </a:r>
            <a:endParaRPr lang="ru-RU" sz="1700" b="1" noProof="0">
              <a:solidFill>
                <a:srgbClr val="003E80"/>
              </a:solidFill>
              <a:latin typeface="Arial" panose="020B0604020202020204" pitchFamily="34" charset="0"/>
              <a:ea typeface="Helvetica World Bold Italics"/>
              <a:cs typeface="Arial" panose="020B0604020202020204" pitchFamily="34" charset="0"/>
            </a:endParaRPr>
          </a:p>
          <a:p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Благодаря междисциплинарным программам формируются </a:t>
            </a:r>
          </a:p>
          <a:p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самые востребованные навыки для построения успешной </a:t>
            </a:r>
          </a:p>
          <a:p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карьеры в профессиональной сфере</a:t>
            </a:r>
            <a:endParaRPr lang="ru-RU" sz="1700" noProof="0">
              <a:solidFill>
                <a:srgbClr val="003E80"/>
              </a:solidFill>
              <a:latin typeface="Arial" panose="020B0604020202020204" pitchFamily="34" charset="0"/>
              <a:ea typeface="Helvetica World"/>
              <a:cs typeface="Arial" panose="020B0604020202020204" pitchFamily="34" charset="0"/>
              <a:sym typeface="Helvetica World"/>
            </a:endParaRP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40028E05-6D5E-4C42-AC78-B022E7AF6339}"/>
              </a:ext>
            </a:extLst>
          </p:cNvPr>
          <p:cNvSpPr txBox="1"/>
          <p:nvPr/>
        </p:nvSpPr>
        <p:spPr>
          <a:xfrm>
            <a:off x="9936066" y="1036528"/>
            <a:ext cx="802506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500" b="1" noProof="0">
                <a:solidFill>
                  <a:srgbClr val="003E80"/>
                </a:solidFill>
                <a:latin typeface="Arial" panose="020B0604020202020204" pitchFamily="34" charset="0"/>
                <a:ea typeface="Helvetica World Bold Italics"/>
                <a:cs typeface="Arial" panose="020B0604020202020204" pitchFamily="34" charset="0"/>
                <a:sym typeface="Helvetica World Bold Italics"/>
              </a:rPr>
              <a:t>КТО НАШ ВЫПУСКНИК?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Креативный и инициативный профессионал с развитым нетворкингом,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свободой мысли и предпринимательским мышлением, активно 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реализующий свой потенциал как в профессиональной деятельности,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так и в медийном пространстве благодаря развитым </a:t>
            </a:r>
            <a:r>
              <a:rPr lang="ru-RU" sz="1700" noProof="0" err="1">
                <a:solidFill>
                  <a:srgbClr val="003E80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soft-skills</a:t>
            </a: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 и </a:t>
            </a: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 panose="020B0604020202020204" pitchFamily="34" charset="0"/>
                <a:ea typeface="Helvetica World Italics"/>
                <a:cs typeface="Arial" panose="020B0604020202020204" pitchFamily="34" charset="0"/>
                <a:sym typeface="Helvetica World Italics"/>
              </a:rPr>
              <a:t>опыту активной студенческой жизни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89CFAE6-BC91-420B-8A2C-2BE1A837B4FC}"/>
              </a:ext>
            </a:extLst>
          </p:cNvPr>
          <p:cNvSpPr/>
          <p:nvPr/>
        </p:nvSpPr>
        <p:spPr>
          <a:xfrm>
            <a:off x="9239121" y="9346944"/>
            <a:ext cx="8164766" cy="615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700" b="1" noProof="0" dirty="0">
                <a:solidFill>
                  <a:srgbClr val="FFC000"/>
                </a:solidFill>
                <a:latin typeface="Arial"/>
                <a:cs typeface="Arial"/>
              </a:rPr>
              <a:t>Выпускник AlmaU</a:t>
            </a:r>
            <a:r>
              <a:rPr lang="ru-RU" sz="1700" b="1" noProof="0" dirty="0">
                <a:solidFill>
                  <a:srgbClr val="003E80"/>
                </a:solidFill>
                <a:latin typeface="Arial"/>
                <a:cs typeface="Arial"/>
              </a:rPr>
              <a:t> - агент изменений в экономике и обществе</a:t>
            </a:r>
            <a:br>
              <a:rPr lang="en-US" sz="1700" b="1" noProof="0" dirty="0">
                <a:solidFill>
                  <a:srgbClr val="003E80"/>
                </a:solidFill>
                <a:latin typeface="Arial"/>
                <a:cs typeface="Arial"/>
              </a:rPr>
            </a:br>
            <a:r>
              <a:rPr lang="ru-RU" sz="1700" b="1" noProof="0" dirty="0">
                <a:solidFill>
                  <a:srgbClr val="003E80"/>
                </a:solidFill>
                <a:latin typeface="Arial"/>
                <a:cs typeface="Arial"/>
              </a:rPr>
              <a:t>для формирования устойчивого будущего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6AED4D17-6F68-4F47-A977-2B4AAD5F569F}"/>
              </a:ext>
            </a:extLst>
          </p:cNvPr>
          <p:cNvSpPr txBox="1"/>
          <p:nvPr/>
        </p:nvSpPr>
        <p:spPr>
          <a:xfrm>
            <a:off x="11290818" y="8008733"/>
            <a:ext cx="4992860" cy="104644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ru-RU" sz="1700" b="1" noProof="0">
                <a:solidFill>
                  <a:srgbClr val="003E80"/>
                </a:solidFill>
                <a:latin typeface="Arial"/>
                <a:ea typeface="Helvetica World Bold Italics"/>
                <a:cs typeface="Arial"/>
                <a:sym typeface="Helvetica World Bold Italics"/>
              </a:rPr>
              <a:t>Лояльность</a:t>
            </a:r>
            <a:endParaRPr lang="ru-RU" sz="1700" b="1" noProof="0">
              <a:solidFill>
                <a:srgbClr val="003E80"/>
              </a:solidFill>
              <a:latin typeface="Arial"/>
              <a:ea typeface="Helvetica World Bold Italics"/>
              <a:cs typeface="Arial"/>
            </a:endParaRPr>
          </a:p>
          <a:p>
            <a:pPr>
              <a:spcBef>
                <a:spcPct val="0"/>
              </a:spcBef>
            </a:pPr>
            <a:r>
              <a:rPr lang="ru-RU" sz="1700" noProof="0">
                <a:solidFill>
                  <a:srgbClr val="003E80"/>
                </a:solidFill>
                <a:latin typeface="Arial"/>
                <a:ea typeface="+mn-lt"/>
                <a:cs typeface="Arial"/>
              </a:rPr>
              <a:t>Выпускник участвует в мероприятиях Университета, является адвокатом бренда, поддерживает эндаумент-фонд</a:t>
            </a:r>
            <a:endParaRPr lang="ru-RU" sz="1700" noProof="0">
              <a:solidFill>
                <a:srgbClr val="003E80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0085F7-2E74-4D28-5984-E92B011DF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21" y="3105736"/>
            <a:ext cx="4444037" cy="44440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5087860-CBE0-4A0F-8648-B18B97533903}"/>
              </a:ext>
            </a:extLst>
          </p:cNvPr>
          <p:cNvSpPr/>
          <p:nvPr/>
        </p:nvSpPr>
        <p:spPr>
          <a:xfrm>
            <a:off x="9301044" y="5762102"/>
            <a:ext cx="8371349" cy="417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9503023-F4E7-416A-BA54-2368E0B5F881}"/>
              </a:ext>
            </a:extLst>
          </p:cNvPr>
          <p:cNvSpPr/>
          <p:nvPr/>
        </p:nvSpPr>
        <p:spPr>
          <a:xfrm>
            <a:off x="9301043" y="5736649"/>
            <a:ext cx="8371349" cy="602115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1559DAD-6772-481C-8E26-DC88FB189D00}"/>
              </a:ext>
            </a:extLst>
          </p:cNvPr>
          <p:cNvSpPr/>
          <p:nvPr/>
        </p:nvSpPr>
        <p:spPr>
          <a:xfrm>
            <a:off x="473749" y="5762102"/>
            <a:ext cx="8371349" cy="417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F2FAD0F-D16F-4B3B-B169-F96B9D9DE842}"/>
              </a:ext>
            </a:extLst>
          </p:cNvPr>
          <p:cNvSpPr/>
          <p:nvPr/>
        </p:nvSpPr>
        <p:spPr>
          <a:xfrm>
            <a:off x="473748" y="5736649"/>
            <a:ext cx="8371349" cy="602115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1A44AD6-07C5-4603-BBAA-0F221D568E38}"/>
              </a:ext>
            </a:extLst>
          </p:cNvPr>
          <p:cNvSpPr/>
          <p:nvPr/>
        </p:nvSpPr>
        <p:spPr>
          <a:xfrm>
            <a:off x="9348701" y="1047047"/>
            <a:ext cx="8371349" cy="4277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26AFDC2-5462-48EF-BC64-956CFCB0D82A}"/>
              </a:ext>
            </a:extLst>
          </p:cNvPr>
          <p:cNvSpPr/>
          <p:nvPr/>
        </p:nvSpPr>
        <p:spPr>
          <a:xfrm>
            <a:off x="490062" y="1082530"/>
            <a:ext cx="8371349" cy="4277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46D68EC-88C3-4B4B-88C8-A309BAF074F2}"/>
              </a:ext>
            </a:extLst>
          </p:cNvPr>
          <p:cNvSpPr/>
          <p:nvPr/>
        </p:nvSpPr>
        <p:spPr>
          <a:xfrm>
            <a:off x="490061" y="1057078"/>
            <a:ext cx="8371349" cy="602115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8F90D75-4834-4161-B569-F21029EF9864}"/>
              </a:ext>
            </a:extLst>
          </p:cNvPr>
          <p:cNvSpPr/>
          <p:nvPr/>
        </p:nvSpPr>
        <p:spPr>
          <a:xfrm>
            <a:off x="9348701" y="1047047"/>
            <a:ext cx="8371349" cy="602115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6"/>
          <p:cNvSpPr txBox="1"/>
          <p:nvPr/>
        </p:nvSpPr>
        <p:spPr>
          <a:xfrm>
            <a:off x="865639" y="1082530"/>
            <a:ext cx="6960474" cy="27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endParaRPr lang="en-US" b="1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A16DC4B6-B3B8-4A50-B78A-DB187347F532}"/>
              </a:ext>
            </a:extLst>
          </p:cNvPr>
          <p:cNvSpPr txBox="1"/>
          <p:nvPr/>
        </p:nvSpPr>
        <p:spPr>
          <a:xfrm>
            <a:off x="1319292" y="5893078"/>
            <a:ext cx="781969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ru-RU" b="1">
                <a:solidFill>
                  <a:srgbClr val="003E80"/>
                </a:solidFill>
                <a:latin typeface="Arial Black"/>
                <a:sym typeface="Wingdings"/>
              </a:rPr>
              <a:t>НАВЫКИ</a:t>
            </a:r>
            <a:r>
              <a:rPr lang="ru-RU" b="1">
                <a:solidFill>
                  <a:srgbClr val="003E80"/>
                </a:solidFill>
                <a:latin typeface="Arial Black"/>
              </a:rPr>
              <a:t> БУДУЩЕГО КАК ОСНОВА ОБУЧЕНИЯ</a:t>
            </a:r>
            <a:endParaRPr lang="en-US" b="1">
              <a:solidFill>
                <a:srgbClr val="003E80"/>
              </a:solidFill>
              <a:latin typeface="Arial Black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E704B0-6462-4EA4-8D33-A468CE1FF66A}"/>
              </a:ext>
            </a:extLst>
          </p:cNvPr>
          <p:cNvSpPr txBox="1"/>
          <p:nvPr/>
        </p:nvSpPr>
        <p:spPr>
          <a:xfrm>
            <a:off x="10492843" y="5731622"/>
            <a:ext cx="648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03E80"/>
                </a:solidFill>
                <a:latin typeface="Arial Black" panose="020B0A04020102020204" pitchFamily="34" charset="0"/>
              </a:rPr>
              <a:t>СИНЕРГИЯ АКАДЕМИЧЕСКОЙ И ВНЕАКАДЕМИЧЕСКОЙ ДЕЯТЕЛЬНОСТИ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1172C-91F3-9CE5-FEDF-570A2BD86903}"/>
              </a:ext>
            </a:extLst>
          </p:cNvPr>
          <p:cNvSpPr txBox="1"/>
          <p:nvPr/>
        </p:nvSpPr>
        <p:spPr>
          <a:xfrm>
            <a:off x="403410" y="294211"/>
            <a:ext cx="103716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00">
                <a:solidFill>
                  <a:srgbClr val="FFFFFF"/>
                </a:solidFill>
                <a:latin typeface="Arial Black" panose="020B0A04020102020204" pitchFamily="34" charset="0"/>
              </a:rPr>
              <a:t>ОБРАЗОВАТЕЛЬНАЯ ЭКОСИСТЕМА </a:t>
            </a:r>
            <a:r>
              <a:rPr lang="en-US" sz="2900">
                <a:solidFill>
                  <a:srgbClr val="FFFFFF"/>
                </a:solidFill>
                <a:latin typeface="Arial Black" panose="020B0A04020102020204" pitchFamily="34" charset="0"/>
              </a:rPr>
              <a:t>ALMAU</a:t>
            </a:r>
            <a:endParaRPr lang="ru-RU" sz="29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Номер слайда 9">
            <a:extLst>
              <a:ext uri="{FF2B5EF4-FFF2-40B4-BE49-F238E27FC236}">
                <a16:creationId xmlns:a16="http://schemas.microsoft.com/office/drawing/2014/main" id="{C242A535-EDB1-9F26-2514-44C55D605662}"/>
              </a:ext>
            </a:extLst>
          </p:cNvPr>
          <p:cNvSpPr txBox="1">
            <a:spLocks/>
          </p:cNvSpPr>
          <p:nvPr/>
        </p:nvSpPr>
        <p:spPr>
          <a:xfrm>
            <a:off x="17435482" y="966865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14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B1B7CC7E-462E-9D13-8FC3-2C616FD9201C}"/>
              </a:ext>
            </a:extLst>
          </p:cNvPr>
          <p:cNvSpPr txBox="1"/>
          <p:nvPr/>
        </p:nvSpPr>
        <p:spPr>
          <a:xfrm>
            <a:off x="488741" y="1683861"/>
            <a:ext cx="8356355" cy="3447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514350" lvl="1" indent="-285750">
              <a:buFont typeface="Wingdings"/>
              <a:buChar char="ü"/>
            </a:pP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Образование в целях устойчивого развития: </a:t>
            </a:r>
            <a:r>
              <a:rPr lang="ru-RU" sz="1600" err="1">
                <a:solidFill>
                  <a:srgbClr val="003E80"/>
                </a:solidFill>
                <a:latin typeface="Arial"/>
                <a:ea typeface="+mn-lt"/>
                <a:cs typeface="Arial"/>
              </a:rPr>
              <a:t>трансформативное</a:t>
            </a:r>
            <a:r>
              <a:rPr lang="ru-RU" sz="1600">
                <a:solidFill>
                  <a:srgbClr val="003E80"/>
                </a:solidFill>
                <a:latin typeface="Arial"/>
                <a:ea typeface="+mn-lt"/>
                <a:cs typeface="Arial"/>
              </a:rPr>
              <a:t>,</a:t>
            </a:r>
            <a:br>
              <a:rPr lang="ru-RU" sz="1600">
                <a:solidFill>
                  <a:srgbClr val="003E80"/>
                </a:solidFill>
                <a:latin typeface="Arial"/>
                <a:ea typeface="+mn-lt"/>
                <a:cs typeface="Arial"/>
              </a:rPr>
            </a:br>
            <a:r>
              <a:rPr lang="ru-RU" sz="1600">
                <a:solidFill>
                  <a:srgbClr val="003E80"/>
                </a:solidFill>
                <a:latin typeface="Arial"/>
                <a:ea typeface="+mn-lt"/>
                <a:cs typeface="Arial"/>
              </a:rPr>
              <a:t>креативное, междисциплинарное и ориентированное на решение </a:t>
            </a:r>
            <a:br>
              <a:rPr lang="ru-RU" sz="1600">
                <a:solidFill>
                  <a:srgbClr val="003E80"/>
                </a:solidFill>
                <a:latin typeface="Arial"/>
                <a:ea typeface="+mn-lt"/>
                <a:cs typeface="Arial"/>
              </a:rPr>
            </a:br>
            <a:r>
              <a:rPr lang="ru-RU" sz="1600">
                <a:solidFill>
                  <a:srgbClr val="003E80"/>
                </a:solidFill>
                <a:latin typeface="Arial"/>
                <a:ea typeface="+mn-lt"/>
                <a:cs typeface="Arial"/>
              </a:rPr>
              <a:t>актуальных проблем человечества</a:t>
            </a:r>
            <a:endParaRPr lang="en-US">
              <a:ea typeface="Calibri"/>
              <a:cs typeface="Calibri"/>
            </a:endParaRPr>
          </a:p>
          <a:p>
            <a:pPr marL="571500" indent="-285750">
              <a:buFont typeface="Wingdings"/>
              <a:buChar char="ü"/>
            </a:pPr>
            <a:endParaRPr lang="ru-RU" sz="1600" b="1">
              <a:solidFill>
                <a:srgbClr val="003E80"/>
              </a:solidFill>
              <a:latin typeface="Arial"/>
              <a:cs typeface="Arial"/>
            </a:endParaRPr>
          </a:p>
          <a:p>
            <a:pPr marL="571500" indent="-285750">
              <a:buFont typeface="Wingdings" panose="05000000000000000000" pitchFamily="2" charset="2"/>
              <a:buChar char="ü"/>
            </a:pP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Комплексность и междисциплинарность</a:t>
            </a:r>
          </a:p>
          <a:p>
            <a:pPr marL="571500" indent="-285750">
              <a:buFont typeface="Wingdings"/>
              <a:buChar char="ü"/>
            </a:pPr>
            <a:endParaRPr lang="ru-RU" sz="1600" b="1">
              <a:solidFill>
                <a:srgbClr val="003E80"/>
              </a:solidFill>
              <a:latin typeface="Arial"/>
              <a:cs typeface="Arial"/>
            </a:endParaRPr>
          </a:p>
          <a:p>
            <a:pPr marL="571500" indent="-285750">
              <a:buFont typeface="Wingdings" panose="05000000000000000000" pitchFamily="2" charset="2"/>
              <a:buChar char="ü"/>
            </a:pPr>
            <a:r>
              <a:rPr lang="ru-RU" sz="1600" b="1">
                <a:solidFill>
                  <a:srgbClr val="003E80"/>
                </a:solidFill>
                <a:latin typeface="Arial"/>
                <a:ea typeface="+mn-lt"/>
                <a:cs typeface="Arial"/>
              </a:rPr>
              <a:t>Вызовы как сквозная тема образовательных программ и дипломных проектов. 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Поддержка предпринимательских и исследовательских инициатив, направленных на решение глобальных проблем </a:t>
            </a:r>
          </a:p>
          <a:p>
            <a:pPr marL="285750"/>
            <a:endParaRPr lang="ru-RU" sz="1600" b="1">
              <a:solidFill>
                <a:srgbClr val="003E80"/>
              </a:solidFill>
              <a:latin typeface="Calibri"/>
              <a:ea typeface="Calibri"/>
              <a:cs typeface="Calibri"/>
            </a:endParaRPr>
          </a:p>
          <a:p>
            <a:pPr marL="571500" indent="-285750">
              <a:buFont typeface="Wingdings" panose="05000000000000000000" pitchFamily="2" charset="2"/>
              <a:buChar char="ü"/>
            </a:pP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Глобальная гражданственность</a:t>
            </a:r>
          </a:p>
          <a:p>
            <a:pPr marL="800100" lvl="1" indent="-285750" defTabSz="900113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Развитие у обучающихся осознания своей роли в глобальном сообществе</a:t>
            </a:r>
          </a:p>
          <a:p>
            <a:pPr marL="800100" lvl="1" indent="-285750" defTabSz="900113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Формирование ценностей инклюзивности, социальной справедливости и уважения к культурному разнообразию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14C83B94-C498-B42A-4D93-0303EABF1A23}"/>
              </a:ext>
            </a:extLst>
          </p:cNvPr>
          <p:cNvSpPr txBox="1"/>
          <p:nvPr/>
        </p:nvSpPr>
        <p:spPr>
          <a:xfrm>
            <a:off x="9671447" y="1677743"/>
            <a:ext cx="8047282" cy="3200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Персонализированная траектория обучения</a:t>
            </a:r>
          </a:p>
          <a:p>
            <a:pPr marL="474345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Major tracks, minor programs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, модуль «Навыки 21 века»</a:t>
            </a:r>
          </a:p>
          <a:p>
            <a:pPr marL="360045" indent="-171450">
              <a:buFont typeface="Wingdings" panose="05000000000000000000" pitchFamily="2" charset="2"/>
              <a:buChar char="§"/>
            </a:pPr>
            <a:endParaRPr lang="ru-RU" sz="1600">
              <a:solidFill>
                <a:srgbClr val="003E80"/>
              </a:solidFill>
              <a:latin typeface="Arial"/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rgbClr val="003E80"/>
                </a:solidFill>
                <a:latin typeface="Arial"/>
                <a:cs typeface="Arial"/>
              </a:rPr>
              <a:t>Job offer </a:t>
            </a:r>
            <a:r>
              <a:rPr lang="en-US" sz="1600" b="1" err="1">
                <a:solidFill>
                  <a:srgbClr val="003E80"/>
                </a:solidFill>
                <a:latin typeface="Arial"/>
                <a:cs typeface="Arial"/>
              </a:rPr>
              <a:t>до</a:t>
            </a:r>
            <a:r>
              <a:rPr lang="en-US" sz="1600" b="1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003E80"/>
                </a:solidFill>
                <a:latin typeface="Arial"/>
                <a:cs typeface="Arial"/>
              </a:rPr>
              <a:t>диплома</a:t>
            </a:r>
            <a:endParaRPr lang="ru-RU" sz="1600" b="1">
              <a:solidFill>
                <a:srgbClr val="003E80"/>
              </a:solidFill>
              <a:latin typeface="Arial"/>
              <a:cs typeface="Arial"/>
            </a:endParaRPr>
          </a:p>
          <a:p>
            <a:pPr marL="474345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Обучение в индустрии</a:t>
            </a:r>
          </a:p>
          <a:p>
            <a:pPr marL="474345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Проект </a:t>
            </a:r>
            <a:r>
              <a:rPr lang="ru-RU" sz="1600">
                <a:solidFill>
                  <a:srgbClr val="003E80"/>
                </a:solidFill>
                <a:latin typeface="Arial"/>
                <a:ea typeface="+mn-lt"/>
                <a:cs typeface="Arial"/>
              </a:rPr>
              <a:t>300 </a:t>
            </a:r>
            <a:r>
              <a:rPr lang="ru-RU" sz="1600" err="1">
                <a:solidFill>
                  <a:srgbClr val="003E80"/>
                </a:solidFill>
                <a:latin typeface="Arial"/>
                <a:ea typeface="+mn-lt"/>
                <a:cs typeface="Arial"/>
              </a:rPr>
              <a:t>Graduate</a:t>
            </a:r>
            <a:r>
              <a:rPr lang="ru-RU" sz="1600">
                <a:solidFill>
                  <a:srgbClr val="003E80"/>
                </a:solidFill>
                <a:latin typeface="Arial"/>
                <a:ea typeface="+mn-lt"/>
                <a:cs typeface="Arial"/>
              </a:rPr>
              <a:t> </a:t>
            </a:r>
            <a:r>
              <a:rPr lang="ru-RU" sz="1600" err="1">
                <a:solidFill>
                  <a:srgbClr val="003E80"/>
                </a:solidFill>
                <a:latin typeface="Arial"/>
                <a:ea typeface="+mn-lt"/>
                <a:cs typeface="Arial"/>
              </a:rPr>
              <a:t>Employers</a:t>
            </a:r>
            <a:r>
              <a:rPr lang="ru-RU" sz="1600">
                <a:solidFill>
                  <a:srgbClr val="003E8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AlmaU: 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список 300 компаний-работодателей </a:t>
            </a: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AlmaU</a:t>
            </a:r>
            <a:endParaRPr lang="ru-RU" sz="1600">
              <a:solidFill>
                <a:srgbClr val="003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4345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25% практика / дуальное обучение</a:t>
            </a:r>
          </a:p>
          <a:p>
            <a:pPr marL="474345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Гибридный формат с использованием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EdTech</a:t>
            </a: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и </a:t>
            </a: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AI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 (</a:t>
            </a:r>
            <a:r>
              <a:rPr lang="en-US" sz="1600" err="1">
                <a:solidFill>
                  <a:srgbClr val="003E80"/>
                </a:solidFill>
                <a:latin typeface="Arial"/>
                <a:cs typeface="Arial"/>
              </a:rPr>
              <a:t>OquLabs</a:t>
            </a: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)</a:t>
            </a:r>
            <a:endParaRPr lang="ru-RU" sz="1600">
              <a:solidFill>
                <a:srgbClr val="003E80"/>
              </a:solidFill>
              <a:latin typeface="Arial"/>
              <a:cs typeface="Arial"/>
            </a:endParaRPr>
          </a:p>
          <a:p>
            <a:pPr marL="188595"/>
            <a:endParaRPr lang="en-US" sz="1600">
              <a:solidFill>
                <a:srgbClr val="003E80"/>
              </a:solidFill>
              <a:latin typeface="Arial"/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rgbClr val="003E80"/>
                </a:solidFill>
                <a:latin typeface="Arial"/>
                <a:cs typeface="Arial"/>
              </a:rPr>
              <a:t>Product &amp; project-based learning</a:t>
            </a:r>
            <a:endParaRPr lang="ru-RU" sz="1600" b="1">
              <a:solidFill>
                <a:srgbClr val="003E80"/>
              </a:solidFill>
              <a:latin typeface="Arial"/>
              <a:cs typeface="Arial"/>
            </a:endParaRPr>
          </a:p>
          <a:p>
            <a:pPr marL="448945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Startup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 с 1-го курса</a:t>
            </a: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, IT startup, profile, consulting project 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во время обучения</a:t>
            </a: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 </a:t>
            </a:r>
            <a:endParaRPr lang="ru-RU" sz="1600">
              <a:solidFill>
                <a:srgbClr val="003E80"/>
              </a:solidFill>
              <a:latin typeface="Arial"/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600" b="1">
              <a:solidFill>
                <a:srgbClr val="003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33FEDE-B23A-4676-EFAD-9E0B7801EC03}"/>
              </a:ext>
            </a:extLst>
          </p:cNvPr>
          <p:cNvSpPr txBox="1"/>
          <p:nvPr/>
        </p:nvSpPr>
        <p:spPr>
          <a:xfrm>
            <a:off x="615607" y="6488260"/>
            <a:ext cx="8033700" cy="2954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171450" indent="-171450">
              <a:buFont typeface="Wingdings,Sans-Serif" panose="05000000000000000000" pitchFamily="2" charset="2"/>
              <a:buChar char="ü"/>
            </a:pPr>
            <a:r>
              <a:rPr lang="ru-RU" sz="1600" b="1" err="1">
                <a:solidFill>
                  <a:srgbClr val="003E80"/>
                </a:solidFill>
                <a:latin typeface="Arial"/>
                <a:cs typeface="Arial"/>
              </a:rPr>
              <a:t>Skill</a:t>
            </a:r>
            <a:r>
              <a:rPr lang="en-US" sz="1600" b="1">
                <a:solidFill>
                  <a:srgbClr val="003E80"/>
                </a:solidFill>
                <a:latin typeface="Arial"/>
                <a:cs typeface="Arial"/>
              </a:rPr>
              <a:t>-</a:t>
            </a:r>
            <a:r>
              <a:rPr lang="ru-RU" sz="1600" b="1" err="1">
                <a:solidFill>
                  <a:srgbClr val="003E80"/>
                </a:solidFill>
                <a:latin typeface="Arial"/>
                <a:cs typeface="Arial"/>
              </a:rPr>
              <a:t>based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ru-RU" sz="1600" b="1" err="1">
                <a:solidFill>
                  <a:srgbClr val="003E80"/>
                </a:solidFill>
                <a:latin typeface="Arial"/>
                <a:cs typeface="Arial"/>
              </a:rPr>
              <a:t>learning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: 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подход, при котором навыки приобретаются посредством практики и применения в реальном мире:</a:t>
            </a:r>
          </a:p>
          <a:p>
            <a:pPr marL="474345" lvl="1" indent="-285750">
              <a:buFont typeface="Arial,Sans-Serif" panose="05000000000000000000" pitchFamily="2" charset="2"/>
              <a:buChar char="•"/>
            </a:pPr>
            <a:endParaRPr lang="ru-RU" sz="1600">
              <a:solidFill>
                <a:srgbClr val="003E80"/>
              </a:solidFill>
              <a:latin typeface="Arial"/>
              <a:cs typeface="Arial"/>
            </a:endParaRPr>
          </a:p>
          <a:p>
            <a:pPr marL="474345" lvl="1" indent="-285750">
              <a:buFont typeface="Arial,Sans-Serif" panose="05000000000000000000" pitchFamily="2" charset="2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Модуль 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"</a:t>
            </a:r>
            <a:r>
              <a:rPr lang="ru-RU" sz="1600" b="1" err="1">
                <a:solidFill>
                  <a:srgbClr val="003E80"/>
                </a:solidFill>
                <a:latin typeface="Arial"/>
                <a:cs typeface="Arial"/>
              </a:rPr>
              <a:t>Tolyq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 Adam" 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для формирования фундамента: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метанавыков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, экзистенциальных и "зеленых"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soft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skills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:</a:t>
            </a:r>
          </a:p>
          <a:p>
            <a:pPr lvl="1"/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Критическое мышление, творческое письмо; Великие книги; Я, мир; Философский диалог; </a:t>
            </a:r>
            <a:r>
              <a:rPr lang="en-US" sz="1600" noProof="0">
                <a:solidFill>
                  <a:srgbClr val="003E80"/>
                </a:solidFill>
                <a:latin typeface="Arial"/>
                <a:cs typeface="Arial"/>
              </a:rPr>
              <a:t>Service learning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; Дизайн жизни; </a:t>
            </a:r>
            <a:r>
              <a:rPr lang="en-US" sz="1600">
                <a:solidFill>
                  <a:srgbClr val="003E80"/>
                </a:solidFill>
                <a:latin typeface="Arial"/>
                <a:cs typeface="Arial"/>
              </a:rPr>
              <a:t>PI /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Биохакинг</a:t>
            </a:r>
            <a:endParaRPr lang="ru-RU" sz="1600">
              <a:solidFill>
                <a:srgbClr val="003E80"/>
              </a:solidFill>
              <a:latin typeface="Arial"/>
              <a:cs typeface="Arial"/>
            </a:endParaRPr>
          </a:p>
          <a:p>
            <a:pPr marL="474345" lvl="1" indent="-285750">
              <a:buFont typeface="Arial,Sans-Serif" panose="05000000000000000000" pitchFamily="2" charset="2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Модуль "Навыки и технологии будущего" для формирования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hard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skills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 на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глокальном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 уровне: 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Финансовый интеллект, </a:t>
            </a:r>
            <a:r>
              <a:rPr lang="en-US" sz="1600" b="1" noProof="0">
                <a:solidFill>
                  <a:srgbClr val="003E80"/>
                </a:solidFill>
                <a:latin typeface="Arial"/>
                <a:cs typeface="Arial"/>
              </a:rPr>
              <a:t>Entrepreneurial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 </a:t>
            </a:r>
            <a:r>
              <a:rPr lang="en-US" sz="1600" b="1">
                <a:solidFill>
                  <a:srgbClr val="003E80"/>
                </a:solidFill>
                <a:latin typeface="Arial"/>
                <a:cs typeface="Arial"/>
              </a:rPr>
              <a:t>mindset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, </a:t>
            </a:r>
            <a:r>
              <a:rPr lang="en-US" sz="1600" b="1" noProof="0">
                <a:solidFill>
                  <a:srgbClr val="003E80"/>
                </a:solidFill>
                <a:latin typeface="Arial"/>
                <a:cs typeface="Arial"/>
              </a:rPr>
              <a:t>Artificial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ru-RU" sz="1600" b="1" err="1">
                <a:solidFill>
                  <a:srgbClr val="003E80"/>
                </a:solidFill>
                <a:latin typeface="Arial"/>
                <a:cs typeface="Arial"/>
              </a:rPr>
              <a:t>intellegence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ru-RU" sz="1600" b="1" err="1">
                <a:solidFill>
                  <a:srgbClr val="003E80"/>
                </a:solidFill>
                <a:latin typeface="Arial"/>
                <a:cs typeface="Arial"/>
              </a:rPr>
              <a:t>in</a:t>
            </a: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ru-RU" sz="1600" b="1" err="1">
                <a:solidFill>
                  <a:srgbClr val="003E80"/>
                </a:solidFill>
                <a:latin typeface="Arial"/>
                <a:cs typeface="Arial"/>
              </a:rPr>
              <a:t>action</a:t>
            </a:r>
            <a:r>
              <a:rPr lang="ru-RU" sz="1600" b="1">
                <a:solidFill>
                  <a:srgbClr val="003E80"/>
                </a:solidFill>
                <a:latin typeface="Calibri"/>
                <a:ea typeface="Calibri"/>
                <a:cs typeface="Calibri"/>
              </a:rPr>
              <a:t> </a:t>
            </a:r>
            <a:endParaRPr lang="ru-RU">
              <a:solidFill>
                <a:srgbClr val="000000"/>
              </a:solidFill>
              <a:ea typeface="Calibri"/>
              <a:cs typeface="Calibri"/>
            </a:endParaRPr>
          </a:p>
          <a:p>
            <a:pPr marL="474345" lvl="1" indent="-285750">
              <a:buFont typeface="Arial,Sans-Serif" panose="05000000000000000000" pitchFamily="2" charset="2"/>
              <a:buChar char="•"/>
            </a:pPr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Топ-10 востребованных навыков по WEF 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для повышения конкурентоспособности выпускников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7286FD60-8089-DBC2-1133-692935864A98}"/>
              </a:ext>
            </a:extLst>
          </p:cNvPr>
          <p:cNvSpPr txBox="1"/>
          <p:nvPr/>
        </p:nvSpPr>
        <p:spPr>
          <a:xfrm>
            <a:off x="9642060" y="6495121"/>
            <a:ext cx="776485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rgbClr val="003E80"/>
                </a:solidFill>
                <a:latin typeface="Arial"/>
                <a:cs typeface="Arial"/>
              </a:rPr>
              <a:t>Extracurricular activity of students</a:t>
            </a:r>
          </a:p>
          <a:p>
            <a:pPr marL="539750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Платформа для развития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soft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skills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, охватывающих социальные, коммуникационные, предпринимательские и иные навыки</a:t>
            </a:r>
            <a:br>
              <a:rPr lang="ru-RU" sz="1600">
                <a:latin typeface="Arial"/>
                <a:cs typeface="Arial"/>
              </a:rPr>
            </a:b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(студенческие клубы).</a:t>
            </a:r>
          </a:p>
          <a:p>
            <a:pPr marL="539750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Принципы программы </a:t>
            </a:r>
            <a:r>
              <a:rPr lang="ru-RU" sz="1600" err="1">
                <a:solidFill>
                  <a:srgbClr val="003E80"/>
                </a:solidFill>
                <a:latin typeface="Arial"/>
                <a:cs typeface="Arial"/>
              </a:rPr>
              <a:t>Tolyq</a:t>
            </a: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 Adam, интегрированные во внеучебную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03E80"/>
              </a:solidFill>
              <a:latin typeface="Arial"/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600" b="1">
                <a:solidFill>
                  <a:srgbClr val="003E80"/>
                </a:solidFill>
                <a:latin typeface="Arial"/>
                <a:cs typeface="Arial"/>
              </a:rPr>
              <a:t>Student Wellbeing Service</a:t>
            </a:r>
            <a:endParaRPr lang="ru-RU" sz="1600" b="1">
              <a:solidFill>
                <a:srgbClr val="003E80"/>
              </a:solidFill>
              <a:latin typeface="Arial"/>
              <a:cs typeface="Arial"/>
            </a:endParaRPr>
          </a:p>
          <a:p>
            <a:pPr marL="539750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003E80"/>
                </a:solidFill>
                <a:latin typeface="Arial"/>
                <a:cs typeface="Arial"/>
              </a:rPr>
              <a:t>Концепция «одного окна» - централизованное, оперативное и всестороннее решение возникающих вопросов и проблем студентов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600">
              <a:solidFill>
                <a:srgbClr val="003E80"/>
              </a:solidFill>
              <a:latin typeface="Arial"/>
              <a:cs typeface="Arial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B0E976D-08DC-419F-B7D5-1BD337538570}"/>
              </a:ext>
            </a:extLst>
          </p:cNvPr>
          <p:cNvSpPr/>
          <p:nvPr/>
        </p:nvSpPr>
        <p:spPr>
          <a:xfrm>
            <a:off x="1068640" y="1234517"/>
            <a:ext cx="7031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3E80"/>
                </a:solidFill>
                <a:latin typeface="Arial Black" panose="020B0A04020102020204" pitchFamily="34" charset="0"/>
              </a:rPr>
              <a:t>ОБРАЗОВАНИЕ ДЛЯ ГЛОБАЛЬНЫХ ВЫЗОВОВ И ЦУР</a:t>
            </a:r>
            <a:endParaRPr lang="en-US" b="1">
              <a:solidFill>
                <a:srgbClr val="003E8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889FEEB-40EF-42D1-8F3D-3FDA99A70EA3}"/>
              </a:ext>
            </a:extLst>
          </p:cNvPr>
          <p:cNvSpPr/>
          <p:nvPr/>
        </p:nvSpPr>
        <p:spPr>
          <a:xfrm>
            <a:off x="10704731" y="1185258"/>
            <a:ext cx="5857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3E80"/>
                </a:solidFill>
                <a:latin typeface="Arial Black" panose="020B0A04020102020204" pitchFamily="34" charset="0"/>
              </a:rPr>
              <a:t>ОБРАЗОВАТЕЛЬНАЯ СРЕДА / ТЕХНОЛОГИИ</a:t>
            </a:r>
            <a:endParaRPr lang="en-US" b="1">
              <a:solidFill>
                <a:srgbClr val="003E8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1B14DAA-ECFD-4840-926C-4D13552CD472}"/>
              </a:ext>
            </a:extLst>
          </p:cNvPr>
          <p:cNvSpPr/>
          <p:nvPr/>
        </p:nvSpPr>
        <p:spPr>
          <a:xfrm>
            <a:off x="10006657" y="325873"/>
            <a:ext cx="7796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small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служит целям развития личности, страны и мира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330A7-3A5F-D84D-7DB9-C8A9A998C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12376D-CFCA-4CCB-8AA7-41F99305DA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4"/>
          <a:stretch/>
        </p:blipFill>
        <p:spPr>
          <a:xfrm>
            <a:off x="8500915" y="-35901"/>
            <a:ext cx="9787085" cy="10322902"/>
          </a:xfrm>
          <a:prstGeom prst="rect">
            <a:avLst/>
          </a:prstGeom>
        </p:spPr>
      </p:pic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602FDFD5-0545-FA30-3FB3-17CD991F5ADA}"/>
              </a:ext>
            </a:extLst>
          </p:cNvPr>
          <p:cNvSpPr txBox="1">
            <a:spLocks/>
          </p:cNvSpPr>
          <p:nvPr/>
        </p:nvSpPr>
        <p:spPr>
          <a:xfrm>
            <a:off x="17671911" y="9791870"/>
            <a:ext cx="448408" cy="321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" name="Номер слайда 9">
            <a:extLst>
              <a:ext uri="{FF2B5EF4-FFF2-40B4-BE49-F238E27FC236}">
                <a16:creationId xmlns:a16="http://schemas.microsoft.com/office/drawing/2014/main" id="{A24A9488-AD31-D54A-8ACC-D0A421347558}"/>
              </a:ext>
            </a:extLst>
          </p:cNvPr>
          <p:cNvSpPr txBox="1">
            <a:spLocks/>
          </p:cNvSpPr>
          <p:nvPr/>
        </p:nvSpPr>
        <p:spPr>
          <a:xfrm>
            <a:off x="17412036" y="9692102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15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3" name="Заголовок 6">
            <a:extLst>
              <a:ext uri="{FF2B5EF4-FFF2-40B4-BE49-F238E27FC236}">
                <a16:creationId xmlns:a16="http://schemas.microsoft.com/office/drawing/2014/main" id="{AFBA01A5-30AF-8AA1-B47A-43495DEC6A98}"/>
              </a:ext>
            </a:extLst>
          </p:cNvPr>
          <p:cNvSpPr txBox="1">
            <a:spLocks/>
          </p:cNvSpPr>
          <p:nvPr/>
        </p:nvSpPr>
        <p:spPr>
          <a:xfrm>
            <a:off x="579385" y="695813"/>
            <a:ext cx="926214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3000" dirty="0">
                <a:latin typeface="Arial Black" panose="020B0A04020102020204" pitchFamily="34" charset="0"/>
              </a:rPr>
              <a:t>ЯДРО</a:t>
            </a:r>
            <a:r>
              <a:rPr lang="ru-RU" sz="3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>
                <a:solidFill>
                  <a:srgbClr val="FFFFFF"/>
                </a:solidFill>
                <a:latin typeface="Arial Black" panose="020B0A04020102020204" pitchFamily="34" charset="0"/>
              </a:rPr>
              <a:t>ОБРАЗОВАТЕЛЬНОЙ </a:t>
            </a:r>
          </a:p>
          <a:p>
            <a:pPr rtl="0" fontAlgn="base"/>
            <a:r>
              <a:rPr lang="ru-RU" sz="3000" dirty="0">
                <a:solidFill>
                  <a:srgbClr val="FFFFFF"/>
                </a:solidFill>
                <a:latin typeface="Arial Black" panose="020B0A04020102020204" pitchFamily="34" charset="0"/>
              </a:rPr>
              <a:t>ЭКОСИСТЕМЫ </a:t>
            </a:r>
            <a:r>
              <a:rPr lang="en-US" sz="3000" dirty="0">
                <a:solidFill>
                  <a:srgbClr val="FFFFFF"/>
                </a:solidFill>
                <a:latin typeface="Arial Black" panose="020B0A04020102020204" pitchFamily="34" charset="0"/>
              </a:rPr>
              <a:t>– </a:t>
            </a:r>
            <a:r>
              <a:rPr lang="ru-RU" sz="3000" dirty="0">
                <a:solidFill>
                  <a:srgbClr val="FFFFFF"/>
                </a:solidFill>
                <a:latin typeface="Arial Black" panose="020B0A04020102020204" pitchFamily="34" charset="0"/>
              </a:rPr>
              <a:t>ШКОЛЫ </a:t>
            </a:r>
            <a:r>
              <a:rPr lang="fr-FR" sz="3000" dirty="0">
                <a:solidFill>
                  <a:srgbClr val="FFFFFF"/>
                </a:solidFill>
                <a:latin typeface="Arial Black" panose="020B0A04020102020204" pitchFamily="34" charset="0"/>
              </a:rPr>
              <a:t>ALMAU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EF7EE12-4B51-ABBF-4ACC-B5B17D2ADAFC}"/>
              </a:ext>
            </a:extLst>
          </p:cNvPr>
          <p:cNvSpPr/>
          <p:nvPr/>
        </p:nvSpPr>
        <p:spPr>
          <a:xfrm>
            <a:off x="435490" y="2172241"/>
            <a:ext cx="7884051" cy="4919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CC66"/>
                </a:solidFill>
                <a:latin typeface="Arial Black"/>
              </a:rPr>
              <a:t>ПРИНЦИПЫ РАЗВИТИЯ ШКОЛ И ЦЕНТРОВ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E7578F-8894-E999-F72B-0D13068D4534}"/>
              </a:ext>
            </a:extLst>
          </p:cNvPr>
          <p:cNvSpPr/>
          <p:nvPr/>
        </p:nvSpPr>
        <p:spPr>
          <a:xfrm>
            <a:off x="435490" y="6640820"/>
            <a:ext cx="6589493" cy="19781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>
              <a:lnSpc>
                <a:spcPct val="125000"/>
              </a:lnSpc>
              <a:defRPr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</a:t>
            </a:r>
          </a:p>
          <a:p>
            <a:pPr lvl="1">
              <a:lnSpc>
                <a:spcPct val="125000"/>
              </a:lnSpc>
              <a:defRPr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</a:t>
            </a:r>
          </a:p>
          <a:p>
            <a:pPr lvl="1">
              <a:lnSpc>
                <a:spcPct val="125000"/>
              </a:lnSpc>
              <a:defRPr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Stand-service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5000"/>
              </a:lnSpc>
              <a:defRPr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Impactful</a:t>
            </a:r>
          </a:p>
          <a:p>
            <a:pPr lvl="1">
              <a:lnSpc>
                <a:spcPct val="125000"/>
              </a:lnSpc>
              <a:defRPr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sustainability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FA8F14-5EF0-B858-CE0C-8334CFF42C9C}"/>
              </a:ext>
            </a:extLst>
          </p:cNvPr>
          <p:cNvSpPr txBox="1"/>
          <p:nvPr/>
        </p:nvSpPr>
        <p:spPr>
          <a:xfrm>
            <a:off x="456914" y="2932812"/>
            <a:ext cx="7201672" cy="3978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0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и структурные изменения: </a:t>
            </a:r>
          </a:p>
          <a:p>
            <a:pPr>
              <a:lnSpc>
                <a:spcPct val="125000"/>
              </a:lnSpc>
            </a:pPr>
            <a:endParaRPr lang="ru-RU" sz="2000" b="1" dirty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Политика интеграции и усиления школ</a:t>
            </a:r>
            <a:br>
              <a:rPr lang="en-US" sz="20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целях повышения финансовой устойчивости и автономии школ оптимизировать количество Школ)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автономности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Междисциплинарность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– катализатор образовательного процесса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Результат-ориентированная оценка по Матрице А-Б</a:t>
            </a:r>
          </a:p>
          <a:p>
            <a:pPr>
              <a:lnSpc>
                <a:spcPct val="125000"/>
              </a:lnSpc>
            </a:pPr>
            <a:endParaRPr lang="ru-RU" sz="2000" dirty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87B411E-E398-D3E0-4033-C06259D53F44}"/>
              </a:ext>
            </a:extLst>
          </p:cNvPr>
          <p:cNvSpPr/>
          <p:nvPr/>
        </p:nvSpPr>
        <p:spPr>
          <a:xfrm>
            <a:off x="10167580" y="789590"/>
            <a:ext cx="4742384" cy="475878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0D6A21E-039B-244D-E7F3-DFEF842BDC40}"/>
              </a:ext>
            </a:extLst>
          </p:cNvPr>
          <p:cNvSpPr/>
          <p:nvPr/>
        </p:nvSpPr>
        <p:spPr>
          <a:xfrm>
            <a:off x="8789585" y="3883400"/>
            <a:ext cx="4742384" cy="4758780"/>
          </a:xfrm>
          <a:prstGeom prst="ellipse">
            <a:avLst/>
          </a:prstGeom>
          <a:solidFill>
            <a:srgbClr val="FFCC6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69B0BDA-7C10-D750-608C-BC17192176E0}"/>
              </a:ext>
            </a:extLst>
          </p:cNvPr>
          <p:cNvSpPr/>
          <p:nvPr/>
        </p:nvSpPr>
        <p:spPr>
          <a:xfrm>
            <a:off x="13132275" y="3191596"/>
            <a:ext cx="4742384" cy="4758780"/>
          </a:xfrm>
          <a:prstGeom prst="ellipse">
            <a:avLst/>
          </a:prstGeom>
          <a:solidFill>
            <a:srgbClr val="01428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6">
            <a:extLst>
              <a:ext uri="{FF2B5EF4-FFF2-40B4-BE49-F238E27FC236}">
                <a16:creationId xmlns:a16="http://schemas.microsoft.com/office/drawing/2014/main" id="{E559F43E-1182-120A-5386-1DA5F6FDC0B7}"/>
              </a:ext>
            </a:extLst>
          </p:cNvPr>
          <p:cNvSpPr txBox="1">
            <a:spLocks/>
          </p:cNvSpPr>
          <p:nvPr/>
        </p:nvSpPr>
        <p:spPr>
          <a:xfrm>
            <a:off x="9940525" y="2553174"/>
            <a:ext cx="519649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ctr" rtl="0" fontAlgn="base"/>
            <a:r>
              <a:rPr lang="ru-RU" sz="2400" b="1" dirty="0">
                <a:solidFill>
                  <a:srgbClr val="094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МЕНЕДЖМЕНТ И</a:t>
            </a:r>
          </a:p>
          <a:p>
            <a:pPr algn="ctr" rtl="0" fontAlgn="base"/>
            <a:r>
              <a:rPr lang="ru-RU" sz="2400" b="1" dirty="0">
                <a:solidFill>
                  <a:srgbClr val="094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ПРЕДПРИНИМАТЕЛЬСТВО</a:t>
            </a:r>
            <a:endParaRPr lang="fr-FR" sz="2400" b="1" dirty="0">
              <a:solidFill>
                <a:srgbClr val="094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Заголовок 6">
            <a:extLst>
              <a:ext uri="{FF2B5EF4-FFF2-40B4-BE49-F238E27FC236}">
                <a16:creationId xmlns:a16="http://schemas.microsoft.com/office/drawing/2014/main" id="{F477984A-A7F3-92F4-BFEC-2F04D9420858}"/>
              </a:ext>
            </a:extLst>
          </p:cNvPr>
          <p:cNvSpPr txBox="1">
            <a:spLocks/>
          </p:cNvSpPr>
          <p:nvPr/>
        </p:nvSpPr>
        <p:spPr>
          <a:xfrm>
            <a:off x="8593447" y="5858451"/>
            <a:ext cx="519649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ctr" rtl="0" fontAlgn="base"/>
            <a:r>
              <a:rPr lang="ru-RU" sz="2400" b="1" dirty="0">
                <a:solidFill>
                  <a:srgbClr val="094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ГУМАНИТАРНЫЙ</a:t>
            </a:r>
          </a:p>
          <a:p>
            <a:pPr algn="ctr" rtl="0" fontAlgn="base"/>
            <a:r>
              <a:rPr lang="ru-RU" sz="2400" b="1" dirty="0">
                <a:solidFill>
                  <a:srgbClr val="094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БЛОК</a:t>
            </a:r>
            <a:endParaRPr lang="fr-FR" sz="2400" b="1" dirty="0">
              <a:solidFill>
                <a:srgbClr val="094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Заголовок 6">
            <a:extLst>
              <a:ext uri="{FF2B5EF4-FFF2-40B4-BE49-F238E27FC236}">
                <a16:creationId xmlns:a16="http://schemas.microsoft.com/office/drawing/2014/main" id="{BB9D993E-5A43-710B-372A-C37C29171EC3}"/>
              </a:ext>
            </a:extLst>
          </p:cNvPr>
          <p:cNvSpPr txBox="1">
            <a:spLocks/>
          </p:cNvSpPr>
          <p:nvPr/>
        </p:nvSpPr>
        <p:spPr>
          <a:xfrm>
            <a:off x="13105068" y="5237867"/>
            <a:ext cx="519649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ctr" rtl="0" fontAlgn="base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STEAM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78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B05B67-5DDE-4905-9A12-552B68C2A3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5" t="8921" r="2159" b="4174"/>
          <a:stretch/>
        </p:blipFill>
        <p:spPr>
          <a:xfrm>
            <a:off x="0" y="1"/>
            <a:ext cx="9144000" cy="10287000"/>
          </a:xfrm>
          <a:prstGeom prst="rect">
            <a:avLst/>
          </a:prstGeom>
        </p:spPr>
      </p:pic>
      <p:sp>
        <p:nvSpPr>
          <p:cNvPr id="111" name="Заголовок 110">
            <a:extLst>
              <a:ext uri="{FF2B5EF4-FFF2-40B4-BE49-F238E27FC236}">
                <a16:creationId xmlns:a16="http://schemas.microsoft.com/office/drawing/2014/main" id="{0F023CB9-526B-D813-2315-39B9DAD3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2170" y="3663999"/>
            <a:ext cx="7589520" cy="2315762"/>
          </a:xfrm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4000" b="1" i="0" u="none" strike="noStrike">
                <a:solidFill>
                  <a:srgbClr val="FFCC66"/>
                </a:solidFill>
                <a:effectLst/>
                <a:latin typeface="Arial Black" panose="020B0A04020102020204" pitchFamily="34" charset="0"/>
                <a:cs typeface="Arial"/>
              </a:rPr>
              <a:t>НАУЧНО-ИССЛЕДОВАТЕЛЬСКАЯ ЭКОСИСТЕМА</a:t>
            </a:r>
            <a:r>
              <a:rPr lang="ru-RU" b="1" kern="0">
                <a:solidFill>
                  <a:srgbClr val="000000"/>
                </a:solidFill>
                <a:latin typeface="Arial"/>
                <a:cs typeface="Arial"/>
              </a:rPr>
              <a:t>​</a:t>
            </a:r>
            <a:endParaRPr lang="ru-RU" b="1">
              <a:latin typeface="Arial"/>
              <a:cs typeface="Arial"/>
            </a:endParaRP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46150B46-6765-41BB-B327-3D9A08DF8319}"/>
              </a:ext>
            </a:extLst>
          </p:cNvPr>
          <p:cNvSpPr txBox="1">
            <a:spLocks/>
          </p:cNvSpPr>
          <p:nvPr/>
        </p:nvSpPr>
        <p:spPr>
          <a:xfrm>
            <a:off x="565295" y="88269"/>
            <a:ext cx="3621923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20000" b="1" kern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0" b="1" kern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KZ" sz="20000" b="1" kern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D1F0B-7D38-4B53-986D-34F274875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210" y="1044221"/>
            <a:ext cx="1321310" cy="116586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2CAA58-99AB-4691-85A1-EFD707575FDC}"/>
              </a:ext>
            </a:extLst>
          </p:cNvPr>
          <p:cNvSpPr/>
          <p:nvPr/>
        </p:nvSpPr>
        <p:spPr>
          <a:xfrm>
            <a:off x="8935529" y="8792"/>
            <a:ext cx="368646" cy="3282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9C4BE3-0105-44AA-AAF3-86B0E5C4413B}"/>
              </a:ext>
            </a:extLst>
          </p:cNvPr>
          <p:cNvSpPr/>
          <p:nvPr/>
        </p:nvSpPr>
        <p:spPr>
          <a:xfrm>
            <a:off x="17919354" y="7004538"/>
            <a:ext cx="368646" cy="328246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30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8F542B-1ADD-46D0-8B52-CC798F96C0C8}"/>
              </a:ext>
            </a:extLst>
          </p:cNvPr>
          <p:cNvSpPr/>
          <p:nvPr/>
        </p:nvSpPr>
        <p:spPr>
          <a:xfrm>
            <a:off x="0" y="3905250"/>
            <a:ext cx="18288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3A6F19-E6FC-731E-0BD1-D452176964DD}"/>
              </a:ext>
            </a:extLst>
          </p:cNvPr>
          <p:cNvSpPr txBox="1"/>
          <p:nvPr/>
        </p:nvSpPr>
        <p:spPr>
          <a:xfrm>
            <a:off x="1692663" y="1588830"/>
            <a:ext cx="15556817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200">
                <a:solidFill>
                  <a:schemeClr val="bg1"/>
                </a:solidFill>
                <a:latin typeface="Arial"/>
                <a:cs typeface="Arial"/>
              </a:rPr>
              <a:t>К 2028 году создать устойчивую научную экосистему, ориентированную на генерацию передовых знаний и решений в области бизнеса, предпринимательства и ЦУР, способствующую укреплению позиций AlmaU с обеспечением доли бюджета проектной деятельности на уровне 30%</a:t>
            </a:r>
            <a:endParaRPr lang="ru-RU" sz="22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8F246-69FA-2C94-65D4-9DE66D67BF38}"/>
              </a:ext>
            </a:extLst>
          </p:cNvPr>
          <p:cNvSpPr txBox="1"/>
          <p:nvPr/>
        </p:nvSpPr>
        <p:spPr>
          <a:xfrm>
            <a:off x="370477" y="1522612"/>
            <a:ext cx="1336086" cy="558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>
                <a:solidFill>
                  <a:srgbClr val="FFCC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Цель:</a:t>
            </a:r>
            <a:endParaRPr lang="ru-RU" sz="2800" b="1">
              <a:solidFill>
                <a:srgbClr val="FFCC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01F6D-7BA0-A494-F2A9-97BA8269B9A2}"/>
              </a:ext>
            </a:extLst>
          </p:cNvPr>
          <p:cNvSpPr txBox="1"/>
          <p:nvPr/>
        </p:nvSpPr>
        <p:spPr>
          <a:xfrm>
            <a:off x="479066" y="288466"/>
            <a:ext cx="14895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>
                <a:solidFill>
                  <a:srgbClr val="FFFFFF"/>
                </a:solidFill>
                <a:latin typeface="Arial Black" panose="020B0A04020102020204" pitchFamily="34" charset="0"/>
              </a:rPr>
              <a:t>НАУЧНО-ИССЛЕДОВАТЕЛЬСКАЯ ЭКОСИСТЕМА </a:t>
            </a:r>
            <a:r>
              <a:rPr lang="en-US" sz="3000">
                <a:solidFill>
                  <a:srgbClr val="FFFFFF"/>
                </a:solidFill>
                <a:latin typeface="Arial Black" panose="020B0A04020102020204" pitchFamily="34" charset="0"/>
              </a:rPr>
              <a:t>ALMAU</a:t>
            </a:r>
            <a:endParaRPr lang="ru-KZ" sz="3000"/>
          </a:p>
        </p:txBody>
      </p:sp>
      <p:sp>
        <p:nvSpPr>
          <p:cNvPr id="2" name="Номер слайда 9">
            <a:extLst>
              <a:ext uri="{FF2B5EF4-FFF2-40B4-BE49-F238E27FC236}">
                <a16:creationId xmlns:a16="http://schemas.microsoft.com/office/drawing/2014/main" id="{FAE683AD-CB01-E2B6-D882-B94A8D2B232D}"/>
              </a:ext>
            </a:extLst>
          </p:cNvPr>
          <p:cNvSpPr txBox="1">
            <a:spLocks/>
          </p:cNvSpPr>
          <p:nvPr/>
        </p:nvSpPr>
        <p:spPr>
          <a:xfrm>
            <a:off x="17388590" y="966865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rgbClr val="003E80"/>
                </a:solidFill>
                <a:latin typeface="Arial"/>
                <a:cs typeface="Arial"/>
              </a:rPr>
              <a:t>17</a:t>
            </a:fld>
            <a:endParaRPr lang="ru-RU" sz="1400">
              <a:solidFill>
                <a:srgbClr val="003E8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CCDEE-BB91-D9F1-6E79-C2156F287D54}"/>
              </a:ext>
            </a:extLst>
          </p:cNvPr>
          <p:cNvSpPr txBox="1"/>
          <p:nvPr/>
        </p:nvSpPr>
        <p:spPr>
          <a:xfrm>
            <a:off x="1786167" y="3085346"/>
            <a:ext cx="1558063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200" b="1">
                <a:solidFill>
                  <a:schemeClr val="bg1"/>
                </a:solidFill>
                <a:latin typeface="Arial"/>
                <a:cs typeface="Arial"/>
              </a:rPr>
              <a:t>Основной </a:t>
            </a:r>
            <a:r>
              <a:rPr lang="ru-RU" sz="2200" b="1">
                <a:solidFill>
                  <a:srgbClr val="FFCC66"/>
                </a:solidFill>
                <a:latin typeface="Arial"/>
                <a:cs typeface="Arial"/>
              </a:rPr>
              <a:t>агент изменений </a:t>
            </a:r>
            <a:r>
              <a:rPr lang="ru-RU" sz="2200" b="1">
                <a:solidFill>
                  <a:schemeClr val="bg1"/>
                </a:solidFill>
                <a:latin typeface="Arial"/>
                <a:cs typeface="Arial"/>
              </a:rPr>
              <a:t>в научно-исследовательской деятельности - </a:t>
            </a:r>
            <a:r>
              <a:rPr lang="ru-RU" sz="2200" b="1">
                <a:solidFill>
                  <a:srgbClr val="FFCC66"/>
                </a:solidFill>
                <a:latin typeface="Arial"/>
                <a:cs typeface="Arial"/>
              </a:rPr>
              <a:t>Преподаватель </a:t>
            </a:r>
            <a:r>
              <a:rPr lang="en-US" sz="2200" b="1" err="1">
                <a:solidFill>
                  <a:srgbClr val="FFCC66"/>
                </a:solidFill>
                <a:latin typeface="Arial"/>
                <a:cs typeface="Arial"/>
              </a:rPr>
              <a:t>AlmaU</a:t>
            </a:r>
            <a:endParaRPr lang="en-US" sz="2200" b="1">
              <a:solidFill>
                <a:srgbClr val="FFCC66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4F4BF-6518-B1DA-74F7-E0166E5EC404}"/>
              </a:ext>
            </a:extLst>
          </p:cNvPr>
          <p:cNvSpPr txBox="1"/>
          <p:nvPr/>
        </p:nvSpPr>
        <p:spPr>
          <a:xfrm>
            <a:off x="1038520" y="6053211"/>
            <a:ext cx="765905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ru-KZ"/>
            </a:defPPr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3E80"/>
                </a:solidFill>
                <a:latin typeface="Arial"/>
                <a:cs typeface="Arial"/>
              </a:rPr>
              <a:t>AlmaU входит в</a:t>
            </a:r>
            <a:r>
              <a:rPr lang="ru-RU" b="1" dirty="0">
                <a:solidFill>
                  <a:srgbClr val="003E80"/>
                </a:solidFill>
                <a:latin typeface="Arial"/>
                <a:cs typeface="Arial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Arial"/>
                <a:cs typeface="Arial"/>
              </a:rPr>
              <a:t>топ-5 </a:t>
            </a:r>
            <a:r>
              <a:rPr lang="ru-RU" dirty="0">
                <a:solidFill>
                  <a:srgbClr val="003E80"/>
                </a:solidFill>
                <a:latin typeface="Arial"/>
                <a:cs typeface="Arial"/>
              </a:rPr>
              <a:t>частных вузов по публикационной активности за 2020-2025 гг.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endParaRPr lang="ru-RU" dirty="0">
              <a:solidFill>
                <a:srgbClr val="003E80"/>
              </a:solidFill>
              <a:latin typeface="Arial"/>
              <a:cs typeface="Arial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3E80"/>
                </a:solidFill>
                <a:latin typeface="Arial"/>
                <a:cs typeface="Arial"/>
              </a:rPr>
              <a:t>Совокупный 3-летний бюджет от исследований -  </a:t>
            </a:r>
            <a:r>
              <a:rPr lang="ru-RU" b="1" dirty="0">
                <a:solidFill>
                  <a:srgbClr val="FFC000"/>
                </a:solidFill>
                <a:latin typeface="Arial"/>
                <a:cs typeface="Arial"/>
              </a:rPr>
              <a:t>более 1 млрд тенге</a:t>
            </a:r>
            <a:endParaRPr lang="en-US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5D53E-3B8C-195D-7C11-CB3749DC4E69}"/>
              </a:ext>
            </a:extLst>
          </p:cNvPr>
          <p:cNvSpPr txBox="1"/>
          <p:nvPr/>
        </p:nvSpPr>
        <p:spPr>
          <a:xfrm>
            <a:off x="9479676" y="4600701"/>
            <a:ext cx="8077200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 algn="ctr"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>
                <a:solidFill>
                  <a:srgbClr val="014286"/>
                </a:solidFill>
              </a:rPr>
              <a:t>Публикационная активность</a:t>
            </a:r>
            <a:br>
              <a:rPr lang="ru-RU" dirty="0">
                <a:solidFill>
                  <a:srgbClr val="014286"/>
                </a:solidFill>
              </a:rPr>
            </a:br>
            <a:r>
              <a:rPr lang="ru-RU" dirty="0">
                <a:solidFill>
                  <a:srgbClr val="014286"/>
                </a:solidFill>
              </a:rPr>
              <a:t>в разрезе исследовательских областей, </a:t>
            </a:r>
            <a:r>
              <a:rPr lang="en-US" dirty="0">
                <a:solidFill>
                  <a:srgbClr val="014286"/>
                </a:solidFill>
              </a:rPr>
              <a:t>2019-2024</a:t>
            </a:r>
            <a:r>
              <a:rPr lang="ru-RU" dirty="0">
                <a:solidFill>
                  <a:srgbClr val="014286"/>
                </a:solidFill>
              </a:rPr>
              <a:t>, </a:t>
            </a:r>
            <a:r>
              <a:rPr lang="en-US" dirty="0">
                <a:solidFill>
                  <a:srgbClr val="014286"/>
                </a:solidFill>
              </a:rPr>
              <a:t>Scopus</a:t>
            </a:r>
            <a:r>
              <a:rPr lang="ru-RU" dirty="0">
                <a:solidFill>
                  <a:srgbClr val="014286"/>
                </a:solidFill>
              </a:rPr>
              <a:t> </a:t>
            </a:r>
            <a:r>
              <a:rPr lang="ru-RU" sz="1600" b="0" i="1" dirty="0">
                <a:solidFill>
                  <a:srgbClr val="014286"/>
                </a:solidFill>
              </a:rPr>
              <a:t>(</a:t>
            </a:r>
            <a:r>
              <a:rPr lang="ru-RU" sz="1600" b="0" i="1" kern="100" dirty="0">
                <a:solidFill>
                  <a:srgbClr val="0142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Accounting &amp; Finance, Business &amp; Management Studies, Economics &amp; </a:t>
            </a:r>
            <a:r>
              <a:rPr lang="ru-RU" sz="1600" b="0" i="1" kern="100" dirty="0" err="1">
                <a:solidFill>
                  <a:srgbClr val="0142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Econometrics</a:t>
            </a:r>
            <a:r>
              <a:rPr lang="ru-RU" sz="1600" b="0" i="1" kern="100" dirty="0">
                <a:solidFill>
                  <a:srgbClr val="01428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0" i="1" dirty="0">
              <a:solidFill>
                <a:srgbClr val="014286"/>
              </a:solidFill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44137D8-0AEA-6200-F6A6-85BF60195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653917"/>
              </p:ext>
            </p:extLst>
          </p:nvPr>
        </p:nvGraphicFramePr>
        <p:xfrm>
          <a:off x="10298478" y="5497064"/>
          <a:ext cx="5945672" cy="394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6865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2C3C2-013C-9AAD-14B7-537F7A0DE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0D93DA4-04BB-49D6-A2D1-755E3AEB0265}"/>
              </a:ext>
            </a:extLst>
          </p:cNvPr>
          <p:cNvSpPr/>
          <p:nvPr/>
        </p:nvSpPr>
        <p:spPr>
          <a:xfrm>
            <a:off x="14438308" y="-1"/>
            <a:ext cx="3849691" cy="10287001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725A64-8ABC-4226-B5CD-036A278DA6CF}"/>
              </a:ext>
            </a:extLst>
          </p:cNvPr>
          <p:cNvSpPr/>
          <p:nvPr/>
        </p:nvSpPr>
        <p:spPr>
          <a:xfrm>
            <a:off x="676889" y="5557291"/>
            <a:ext cx="5954018" cy="556913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8A782CD-9E52-47A1-8C31-D865B6C6952D}"/>
              </a:ext>
            </a:extLst>
          </p:cNvPr>
          <p:cNvSpPr/>
          <p:nvPr/>
        </p:nvSpPr>
        <p:spPr>
          <a:xfrm>
            <a:off x="8276877" y="1533124"/>
            <a:ext cx="5317693" cy="556913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1482240-56F5-430F-A52B-4296936CB0A9}"/>
              </a:ext>
            </a:extLst>
          </p:cNvPr>
          <p:cNvSpPr/>
          <p:nvPr/>
        </p:nvSpPr>
        <p:spPr>
          <a:xfrm>
            <a:off x="8332280" y="5590984"/>
            <a:ext cx="5163010" cy="556913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7CE88-78E9-EE1B-866B-FD318996CBC3}"/>
              </a:ext>
            </a:extLst>
          </p:cNvPr>
          <p:cNvSpPr txBox="1"/>
          <p:nvPr/>
        </p:nvSpPr>
        <p:spPr>
          <a:xfrm>
            <a:off x="473855" y="362167"/>
            <a:ext cx="10156045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3000">
                <a:solidFill>
                  <a:srgbClr val="FFFFFF"/>
                </a:solidFill>
                <a:latin typeface="Arial Black"/>
              </a:rPr>
              <a:t>ПРОФИЛЬ ПРЕПОДАВАТЕЛЯ </a:t>
            </a:r>
            <a:r>
              <a:rPr lang="en-US" sz="3000">
                <a:solidFill>
                  <a:srgbClr val="FFFFFF"/>
                </a:solidFill>
                <a:latin typeface="Arial Black"/>
              </a:rPr>
              <a:t>ALMAU</a:t>
            </a:r>
            <a:endParaRPr lang="ru-RU" sz="3000">
              <a:latin typeface="Arial Black"/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6BA4B9-8F41-09B3-07BE-D5A2DCED9E2C}"/>
              </a:ext>
            </a:extLst>
          </p:cNvPr>
          <p:cNvSpPr txBox="1"/>
          <p:nvPr/>
        </p:nvSpPr>
        <p:spPr>
          <a:xfrm>
            <a:off x="1825385" y="5590984"/>
            <a:ext cx="365702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>
                <a:solidFill>
                  <a:srgbClr val="003E80"/>
                </a:solidFill>
                <a:latin typeface="Arial"/>
                <a:cs typeface="Arial"/>
              </a:rPr>
              <a:t>ИССЛЕДОВАТЕЛЬ</a:t>
            </a:r>
            <a:endParaRPr lang="ru-RU" sz="2800" b="1">
              <a:solidFill>
                <a:srgbClr val="003E80"/>
              </a:solidFill>
              <a:latin typeface="Arial"/>
              <a:cs typeface="Arial"/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E9DE0DB9-5554-71D6-1B9C-94030FA50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046198"/>
              </p:ext>
            </p:extLst>
          </p:nvPr>
        </p:nvGraphicFramePr>
        <p:xfrm>
          <a:off x="1224329" y="1659291"/>
          <a:ext cx="4428751" cy="3274215"/>
        </p:xfrm>
        <a:graphic>
          <a:graphicData uri="http://schemas.openxmlformats.org/drawingml/2006/table">
            <a:tbl>
              <a:tblPr bandRow="1">
                <a:tableStyleId>{3C2FFA5D-87B4-456A-9821-1D502468CF0F}</a:tableStyleId>
              </a:tblPr>
              <a:tblGrid>
                <a:gridCol w="966155">
                  <a:extLst>
                    <a:ext uri="{9D8B030D-6E8A-4147-A177-3AD203B41FA5}">
                      <a16:colId xmlns:a16="http://schemas.microsoft.com/office/drawing/2014/main" val="2268841033"/>
                    </a:ext>
                  </a:extLst>
                </a:gridCol>
                <a:gridCol w="2567986">
                  <a:extLst>
                    <a:ext uri="{9D8B030D-6E8A-4147-A177-3AD203B41FA5}">
                      <a16:colId xmlns:a16="http://schemas.microsoft.com/office/drawing/2014/main" val="1254316523"/>
                    </a:ext>
                  </a:extLst>
                </a:gridCol>
                <a:gridCol w="894610">
                  <a:extLst>
                    <a:ext uri="{9D8B030D-6E8A-4147-A177-3AD203B41FA5}">
                      <a16:colId xmlns:a16="http://schemas.microsoft.com/office/drawing/2014/main" val="4205258713"/>
                    </a:ext>
                  </a:extLst>
                </a:gridCol>
              </a:tblGrid>
              <a:tr h="467745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Researcher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343660"/>
                  </a:ext>
                </a:extLst>
              </a:tr>
              <a:tr h="467745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Professor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826554"/>
                  </a:ext>
                </a:extLst>
              </a:tr>
              <a:tr h="467745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Associate professor</a:t>
                      </a:r>
                      <a:endParaRPr lang="ru-RU" sz="16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01843"/>
                  </a:ext>
                </a:extLst>
              </a:tr>
              <a:tr h="467745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Assistant professor</a:t>
                      </a:r>
                      <a:endParaRPr lang="ru-RU" sz="16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509973"/>
                  </a:ext>
                </a:extLst>
              </a:tr>
              <a:tr h="46774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Senior lecturer</a:t>
                      </a:r>
                      <a:endParaRPr lang="ru-RU" sz="16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90</a:t>
                      </a:r>
                    </a:p>
                  </a:txBody>
                  <a:tcPr marL="137160" marR="137160" marT="68580" marB="6858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097211"/>
                  </a:ext>
                </a:extLst>
              </a:tr>
              <a:tr h="467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Lecturer</a:t>
                      </a:r>
                      <a:endParaRPr lang="ru-RU" sz="16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37160" marR="137160" marT="68580" marB="6858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105672"/>
                  </a:ext>
                </a:extLst>
              </a:tr>
              <a:tr h="4677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-</a:t>
                      </a:r>
                      <a:endParaRPr lang="ru-RU" sz="160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Professor of Practices </a:t>
                      </a:r>
                      <a:endParaRPr lang="ru-RU" sz="160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100</a:t>
                      </a:r>
                    </a:p>
                  </a:txBody>
                  <a:tcPr marL="137160" marR="137160" marT="68580" marB="6858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733528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26D5A321-955C-A92C-09D0-58A0FDFA0041}"/>
              </a:ext>
            </a:extLst>
          </p:cNvPr>
          <p:cNvSpPr txBox="1"/>
          <p:nvPr/>
        </p:nvSpPr>
        <p:spPr>
          <a:xfrm>
            <a:off x="212970" y="6480987"/>
            <a:ext cx="6417937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/>
                <a:cs typeface="Arial"/>
              </a:rPr>
              <a:t>Исследователь с международной и национальной публикационной активностью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/>
                <a:cs typeface="Arial"/>
              </a:rPr>
              <a:t>Активно участвует в научно-исследовательских проектах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/>
                <a:cs typeface="Arial"/>
              </a:rPr>
              <a:t>Поддерживает связи с наукой и индустриями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/>
                <a:cs typeface="Arial"/>
              </a:rPr>
              <a:t>Эксперт в науке и бизнесе, проектная и консалтинговая деятельность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9F405-4AE6-FC3B-9A1B-9C32BE008061}"/>
              </a:ext>
            </a:extLst>
          </p:cNvPr>
          <p:cNvSpPr txBox="1"/>
          <p:nvPr/>
        </p:nvSpPr>
        <p:spPr>
          <a:xfrm>
            <a:off x="8760846" y="1563184"/>
            <a:ext cx="434975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>
                <a:solidFill>
                  <a:srgbClr val="003E80"/>
                </a:solidFill>
                <a:latin typeface="Arial"/>
                <a:cs typeface="Arial"/>
              </a:rPr>
              <a:t>ПРЕПОДАВАТЕЛЬ</a:t>
            </a:r>
            <a:endParaRPr lang="en-US" sz="2800" b="1">
              <a:solidFill>
                <a:srgbClr val="003E8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A0796-A9F6-959C-23F6-953C267CF07B}"/>
              </a:ext>
            </a:extLst>
          </p:cNvPr>
          <p:cNvSpPr txBox="1"/>
          <p:nvPr/>
        </p:nvSpPr>
        <p:spPr>
          <a:xfrm>
            <a:off x="8276877" y="2288576"/>
            <a:ext cx="5339416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/>
                <a:cs typeface="Arial"/>
              </a:rPr>
              <a:t>Педагогическое мастерство и инновации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/>
                <a:cs typeface="Arial"/>
              </a:rPr>
              <a:t>Использование инновационных методик в обучении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/>
                <a:cs typeface="Arial"/>
              </a:rPr>
              <a:t>Экспертность, академическая репутация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FFCC66"/>
                </a:solidFill>
                <a:latin typeface="Arial"/>
                <a:cs typeface="Arial"/>
              </a:rPr>
              <a:t>Проектная, консалтинговая деятельность</a:t>
            </a:r>
            <a:endParaRPr lang="ru-RU" sz="2000" b="1" dirty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F26A472-2063-FD64-BE78-68724356B7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90341" y="31949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959AB-C197-80CB-B583-29C4D5859EF3}"/>
              </a:ext>
            </a:extLst>
          </p:cNvPr>
          <p:cNvSpPr txBox="1"/>
          <p:nvPr/>
        </p:nvSpPr>
        <p:spPr>
          <a:xfrm>
            <a:off x="8123148" y="6591002"/>
            <a:ext cx="5697783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FFCC66"/>
                </a:solidFill>
                <a:latin typeface="Arial"/>
                <a:cs typeface="Arial"/>
              </a:rPr>
              <a:t>Содействует развитию студенческих стартапов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FFCC66"/>
                </a:solidFill>
                <a:latin typeface="Arial"/>
                <a:cs typeface="Arial"/>
              </a:rPr>
              <a:t>Ведет программы акселерации, студенческие инкубаторы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FFCC66"/>
                </a:solidFill>
                <a:latin typeface="Arial"/>
                <a:cs typeface="Arial"/>
              </a:rPr>
              <a:t>Вовлекает студентов  реальные практики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FFCC66"/>
                </a:solidFill>
                <a:latin typeface="Arial"/>
                <a:cs typeface="Arial"/>
              </a:rPr>
              <a:t>Менторство, наставничество</a:t>
            </a:r>
            <a:endParaRPr lang="ru-RU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328A0-D60B-F171-7478-39EA4FE0BC49}"/>
              </a:ext>
            </a:extLst>
          </p:cNvPr>
          <p:cNvSpPr txBox="1"/>
          <p:nvPr/>
        </p:nvSpPr>
        <p:spPr>
          <a:xfrm>
            <a:off x="9921104" y="5626562"/>
            <a:ext cx="248895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800" b="1">
                <a:solidFill>
                  <a:srgbClr val="003E80"/>
                </a:solidFill>
                <a:latin typeface="Arial"/>
                <a:cs typeface="Arial"/>
              </a:rPr>
              <a:t>МЕНТОР</a:t>
            </a:r>
            <a:endParaRPr lang="ru-RU" sz="2800" b="1">
              <a:solidFill>
                <a:srgbClr val="003E80"/>
              </a:solidFill>
            </a:endParaRPr>
          </a:p>
        </p:txBody>
      </p:sp>
      <p:sp>
        <p:nvSpPr>
          <p:cNvPr id="2" name="Номер слайда 9">
            <a:extLst>
              <a:ext uri="{FF2B5EF4-FFF2-40B4-BE49-F238E27FC236}">
                <a16:creationId xmlns:a16="http://schemas.microsoft.com/office/drawing/2014/main" id="{B898C220-AF59-6261-AA54-68E34446E4C6}"/>
              </a:ext>
            </a:extLst>
          </p:cNvPr>
          <p:cNvSpPr txBox="1">
            <a:spLocks/>
          </p:cNvSpPr>
          <p:nvPr/>
        </p:nvSpPr>
        <p:spPr>
          <a:xfrm>
            <a:off x="13325656" y="9778988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18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8D1CEF4D-C08E-67C3-63A3-1AE6874B31B2}"/>
              </a:ext>
            </a:extLst>
          </p:cNvPr>
          <p:cNvSpPr/>
          <p:nvPr/>
        </p:nvSpPr>
        <p:spPr>
          <a:xfrm>
            <a:off x="499753" y="2354822"/>
            <a:ext cx="539039" cy="1602286"/>
          </a:xfrm>
          <a:prstGeom prst="upArrow">
            <a:avLst>
              <a:gd name="adj1" fmla="val 21204"/>
              <a:gd name="adj2" fmla="val 461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srgbClr val="A5C0E5"/>
              </a:solidFill>
            </a:endParaRPr>
          </a:p>
        </p:txBody>
      </p:sp>
      <p:sp>
        <p:nvSpPr>
          <p:cNvPr id="12" name="Стрелка: вверх 11">
            <a:extLst>
              <a:ext uri="{FF2B5EF4-FFF2-40B4-BE49-F238E27FC236}">
                <a16:creationId xmlns:a16="http://schemas.microsoft.com/office/drawing/2014/main" id="{36159D94-9C3B-C4D3-0FA8-B2D396E676CF}"/>
              </a:ext>
            </a:extLst>
          </p:cNvPr>
          <p:cNvSpPr/>
          <p:nvPr/>
        </p:nvSpPr>
        <p:spPr>
          <a:xfrm rot="10800000">
            <a:off x="6058725" y="2399921"/>
            <a:ext cx="592729" cy="1602285"/>
          </a:xfrm>
          <a:prstGeom prst="upArrow">
            <a:avLst>
              <a:gd name="adj1" fmla="val 21204"/>
              <a:gd name="adj2" fmla="val 46132"/>
            </a:avLst>
          </a:prstGeom>
          <a:solidFill>
            <a:srgbClr val="A6C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srgbClr val="FFCC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2E6A1-6ADE-758A-7297-B04010DDCEDC}"/>
              </a:ext>
            </a:extLst>
          </p:cNvPr>
          <p:cNvSpPr txBox="1"/>
          <p:nvPr/>
        </p:nvSpPr>
        <p:spPr>
          <a:xfrm rot="16200000">
            <a:off x="-576990" y="3085610"/>
            <a:ext cx="2125278" cy="410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43E524-FC6F-146D-AED5-4A65EDA0E130}"/>
              </a:ext>
            </a:extLst>
          </p:cNvPr>
          <p:cNvSpPr txBox="1"/>
          <p:nvPr/>
        </p:nvSpPr>
        <p:spPr>
          <a:xfrm rot="5400000">
            <a:off x="5650977" y="2815104"/>
            <a:ext cx="1953576" cy="4159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BC9B7E-E1CA-5B22-DFF2-C9F28D4895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4"/>
          <a:stretch/>
        </p:blipFill>
        <p:spPr>
          <a:xfrm>
            <a:off x="13595746" y="2057400"/>
            <a:ext cx="469225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07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1881174-5215-66AD-8555-D964055C4D0E}"/>
              </a:ext>
            </a:extLst>
          </p:cNvPr>
          <p:cNvCxnSpPr>
            <a:cxnSpLocks/>
          </p:cNvCxnSpPr>
          <p:nvPr/>
        </p:nvCxnSpPr>
        <p:spPr>
          <a:xfrm>
            <a:off x="4723875" y="1882186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050E3B0-708B-0739-1A5F-67FB16527784}"/>
              </a:ext>
            </a:extLst>
          </p:cNvPr>
          <p:cNvCxnSpPr>
            <a:cxnSpLocks/>
          </p:cNvCxnSpPr>
          <p:nvPr/>
        </p:nvCxnSpPr>
        <p:spPr>
          <a:xfrm>
            <a:off x="4682931" y="4007984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C379A78-4737-6DE1-F959-C4297B6FA56B}"/>
              </a:ext>
            </a:extLst>
          </p:cNvPr>
          <p:cNvCxnSpPr>
            <a:cxnSpLocks/>
          </p:cNvCxnSpPr>
          <p:nvPr/>
        </p:nvCxnSpPr>
        <p:spPr>
          <a:xfrm>
            <a:off x="4725603" y="5847724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DDCE716-B87F-03C0-8B27-63A1E1171684}"/>
              </a:ext>
            </a:extLst>
          </p:cNvPr>
          <p:cNvCxnSpPr>
            <a:cxnSpLocks/>
          </p:cNvCxnSpPr>
          <p:nvPr/>
        </p:nvCxnSpPr>
        <p:spPr>
          <a:xfrm>
            <a:off x="4711877" y="1595947"/>
            <a:ext cx="0" cy="807270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7">
            <a:extLst>
              <a:ext uri="{FF2B5EF4-FFF2-40B4-BE49-F238E27FC236}">
                <a16:creationId xmlns:a16="http://schemas.microsoft.com/office/drawing/2014/main" id="{2AD1EF3D-116F-8CE2-5021-777731764CD9}"/>
              </a:ext>
            </a:extLst>
          </p:cNvPr>
          <p:cNvSpPr txBox="1"/>
          <p:nvPr/>
        </p:nvSpPr>
        <p:spPr>
          <a:xfrm>
            <a:off x="326730" y="1430058"/>
            <a:ext cx="4151590" cy="101566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 algn="r">
              <a:lnSpc>
                <a:spcPct val="120000"/>
              </a:lnSpc>
            </a:pPr>
            <a:r>
              <a:rPr lang="ru-RU" sz="2000" b="1" spc="-4" dirty="0">
                <a:solidFill>
                  <a:srgbClr val="FFCC66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Повышение качества</a:t>
            </a:r>
            <a:br>
              <a:rPr lang="ru-RU" sz="2000" b="1" spc="-4" dirty="0">
                <a:solidFill>
                  <a:srgbClr val="FFCC66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</a:br>
            <a:r>
              <a:rPr lang="ru-RU" sz="2000" b="1" spc="-4" dirty="0">
                <a:solidFill>
                  <a:srgbClr val="FFCC66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и количества научных исследований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483A0870-26AA-2605-DD1A-21972411C07C}"/>
              </a:ext>
            </a:extLst>
          </p:cNvPr>
          <p:cNvSpPr txBox="1"/>
          <p:nvPr/>
        </p:nvSpPr>
        <p:spPr>
          <a:xfrm>
            <a:off x="5202768" y="1521670"/>
            <a:ext cx="11518708" cy="80073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Ежегодный рост </a:t>
            </a:r>
            <a:r>
              <a:rPr lang="ru-RU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международных</a:t>
            </a:r>
            <a:r>
              <a:rPr lang="ru-RU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публикаций в год</a:t>
            </a:r>
            <a:endParaRPr lang="ru-RU" dirty="0">
              <a:solidFill>
                <a:srgbClr val="FFCC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Рост финансирования проектов</a:t>
            </a:r>
            <a:endParaRPr lang="ru-RU" b="1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E04B63-3A95-5F7A-C4B5-0FF955110F5C}"/>
              </a:ext>
            </a:extLst>
          </p:cNvPr>
          <p:cNvSpPr txBox="1"/>
          <p:nvPr/>
        </p:nvSpPr>
        <p:spPr>
          <a:xfrm>
            <a:off x="5128872" y="2222852"/>
            <a:ext cx="12208475" cy="6835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FFFF"/>
                </a:solidFill>
                <a:latin typeface="Arial"/>
                <a:cs typeface="Arial"/>
              </a:rPr>
              <a:t>Публикации в высокорейтинговых журналах 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FFFF"/>
                </a:solidFill>
                <a:latin typeface="Arial"/>
                <a:cs typeface="Arial"/>
              </a:rPr>
              <a:t>Мегагранты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FE5D6569-A217-627A-ECB3-64832A61BE5E}"/>
              </a:ext>
            </a:extLst>
          </p:cNvPr>
          <p:cNvSpPr txBox="1"/>
          <p:nvPr/>
        </p:nvSpPr>
        <p:spPr>
          <a:xfrm>
            <a:off x="267062" y="3520792"/>
            <a:ext cx="4246625" cy="123505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>
            <a:defPPr>
              <a:defRPr lang="ru-KZ"/>
            </a:defPPr>
            <a:lvl1pPr algn="ctr">
              <a:lnSpc>
                <a:spcPct val="120000"/>
              </a:lnSpc>
              <a:defRPr b="1" cap="small" spc="-4">
                <a:solidFill>
                  <a:srgbClr val="FFCC66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ru-RU" sz="2000" cap="none">
                <a:sym typeface="Montserrat Bold"/>
              </a:rPr>
              <a:t>Привлечение ведущих учёных</a:t>
            </a:r>
            <a:br>
              <a:rPr lang="ru-RU" sz="2000" cap="none">
                <a:sym typeface="Montserrat Bold"/>
              </a:rPr>
            </a:br>
            <a:r>
              <a:rPr lang="ru-RU" sz="2000" cap="none">
                <a:sym typeface="Montserrat Bold"/>
              </a:rPr>
              <a:t>и развитие исследовательского потенциала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0CC8CEDE-010D-AAC6-8161-E93A59D137C7}"/>
              </a:ext>
            </a:extLst>
          </p:cNvPr>
          <p:cNvSpPr txBox="1"/>
          <p:nvPr/>
        </p:nvSpPr>
        <p:spPr>
          <a:xfrm>
            <a:off x="267060" y="5353932"/>
            <a:ext cx="4249431" cy="80676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>
            <a:defPPr>
              <a:defRPr lang="ru-KZ"/>
            </a:defPPr>
            <a:lvl1pPr algn="ctr">
              <a:lnSpc>
                <a:spcPct val="120000"/>
              </a:lnSpc>
              <a:defRPr b="1" cap="small" spc="-4">
                <a:solidFill>
                  <a:srgbClr val="FFCC66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ru-RU" sz="2000" cap="none">
                <a:sym typeface="Montserrat Bold"/>
              </a:rPr>
              <a:t>Формирование устойчивой исследовательской экосистемы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83FCF-7786-0AFB-C4EA-8EEB9E06D109}"/>
              </a:ext>
            </a:extLst>
          </p:cNvPr>
          <p:cNvSpPr txBox="1"/>
          <p:nvPr/>
        </p:nvSpPr>
        <p:spPr>
          <a:xfrm>
            <a:off x="925367" y="237423"/>
            <a:ext cx="16202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>
                <a:solidFill>
                  <a:srgbClr val="FFFFFF"/>
                </a:solidFill>
                <a:latin typeface="Arial Black" panose="020B0A04020102020204" pitchFamily="34" charset="0"/>
              </a:rPr>
              <a:t>СТРАТЕГИЧЕСКИЕ НАПРАВЛЕНИЯ НАУЧНО-ИССЛЕДОВАТЕЛЬСКОЙ ДЕЯТЕЛЬНОСТИ</a:t>
            </a:r>
            <a:r>
              <a:rPr lang="ru-RU" sz="3000" b="0" i="0">
                <a:solidFill>
                  <a:srgbClr val="000000"/>
                </a:solidFill>
                <a:effectLst/>
                <a:latin typeface="Circe Bold"/>
              </a:rPr>
              <a:t>​</a:t>
            </a:r>
            <a:endParaRPr lang="ru-KZ" sz="3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CDD3C-97A3-2BA5-AB4E-7380987CEE48}"/>
              </a:ext>
            </a:extLst>
          </p:cNvPr>
          <p:cNvSpPr txBox="1"/>
          <p:nvPr/>
        </p:nvSpPr>
        <p:spPr>
          <a:xfrm>
            <a:off x="5164669" y="5075911"/>
            <a:ext cx="12658635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Исследовательские лаборатории AlmaU</a:t>
            </a:r>
          </a:p>
          <a:p>
            <a:pPr marL="735013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Центр промышленного искусственного интеллекта</a:t>
            </a:r>
          </a:p>
          <a:p>
            <a:pPr marL="735013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Центр форсайта в образовании</a:t>
            </a:r>
          </a:p>
          <a:p>
            <a:pPr marL="735013" indent="-285750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Maker Space: </a:t>
            </a:r>
            <a:r>
              <a:rPr lang="ru-RU" dirty="0" err="1">
                <a:solidFill>
                  <a:schemeClr val="bg1"/>
                </a:solidFill>
                <a:latin typeface="Arial"/>
                <a:cs typeface="Arial"/>
              </a:rPr>
              <a:t>UrbanLab</a:t>
            </a: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/>
                <a:cs typeface="Arial"/>
              </a:rPr>
              <a:t>3D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Защиты докторских диссертаций PhD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Расширение подписки на передовые исследовательские базы данных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0EDC23-6071-91B2-DAEB-A3848EA4E346}"/>
              </a:ext>
            </a:extLst>
          </p:cNvPr>
          <p:cNvSpPr txBox="1"/>
          <p:nvPr/>
        </p:nvSpPr>
        <p:spPr>
          <a:xfrm>
            <a:off x="5158852" y="3724429"/>
            <a:ext cx="11556807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ППС вовлечены в научно-исследовательскую деятельность</a:t>
            </a:r>
            <a:endParaRPr lang="ru-RU" b="1" dirty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Ведущие исследователи привлечены из ведущих исследовательских вузов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Стратегия углубленных исследований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526BCA-6EEF-52A2-2A8D-38C77D14E7D1}"/>
              </a:ext>
            </a:extLst>
          </p:cNvPr>
          <p:cNvSpPr txBox="1"/>
          <p:nvPr/>
        </p:nvSpPr>
        <p:spPr>
          <a:xfrm>
            <a:off x="267061" y="8238036"/>
            <a:ext cx="4246625" cy="80676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>
            <a:defPPr>
              <a:defRPr lang="ru-KZ"/>
            </a:defPPr>
            <a:lvl1pPr algn="ctr">
              <a:lnSpc>
                <a:spcPct val="120000"/>
              </a:lnSpc>
              <a:defRPr b="1" cap="small" spc="-4">
                <a:solidFill>
                  <a:srgbClr val="FFCC66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ru-RU" sz="2000" cap="none"/>
              <a:t>Интеграции научной деятельности в академический процесс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998520E-A3BA-AC9F-433F-E8B6F6796E7A}"/>
              </a:ext>
            </a:extLst>
          </p:cNvPr>
          <p:cNvCxnSpPr>
            <a:cxnSpLocks/>
          </p:cNvCxnSpPr>
          <p:nvPr/>
        </p:nvCxnSpPr>
        <p:spPr>
          <a:xfrm>
            <a:off x="4714227" y="8728329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2488314-6372-8A4D-62BD-7E881A920095}"/>
              </a:ext>
            </a:extLst>
          </p:cNvPr>
          <p:cNvSpPr txBox="1"/>
          <p:nvPr/>
        </p:nvSpPr>
        <p:spPr>
          <a:xfrm>
            <a:off x="5180810" y="7993941"/>
            <a:ext cx="1156262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Усиление </a:t>
            </a:r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Research-based learning</a:t>
            </a:r>
            <a:endParaRPr lang="ru-RU" sz="1800" b="1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Программа </a:t>
            </a:r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AlmaU 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Young</a:t>
            </a:r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Researcher</a:t>
            </a:r>
            <a:endParaRPr lang="en-US" sz="1800" b="1" i="1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Программа </a:t>
            </a:r>
            <a:r>
              <a:rPr lang="ru-RU" sz="1800" b="1" err="1">
                <a:solidFill>
                  <a:schemeClr val="bg1"/>
                </a:solidFill>
                <a:latin typeface="Arial"/>
                <a:cs typeface="Arial"/>
              </a:rPr>
              <a:t>постдокторантуры</a:t>
            </a:r>
            <a:endParaRPr lang="ru-RU" sz="1800" b="1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Популяризация науки среди студентов</a:t>
            </a:r>
          </a:p>
          <a:p>
            <a:pPr marL="285750" indent="-28575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800" b="1">
                <a:solidFill>
                  <a:schemeClr val="bg1"/>
                </a:solidFill>
                <a:latin typeface="Arial"/>
                <a:cs typeface="Arial"/>
              </a:rPr>
              <a:t>Создание научных сообществ и клубов среди студентов</a:t>
            </a:r>
          </a:p>
        </p:txBody>
      </p:sp>
      <p:sp>
        <p:nvSpPr>
          <p:cNvPr id="3" name="Номер слайда 9">
            <a:extLst>
              <a:ext uri="{FF2B5EF4-FFF2-40B4-BE49-F238E27FC236}">
                <a16:creationId xmlns:a16="http://schemas.microsoft.com/office/drawing/2014/main" id="{7F9614BD-6290-DEE8-2D76-CF57E166C4B6}"/>
              </a:ext>
            </a:extLst>
          </p:cNvPr>
          <p:cNvSpPr txBox="1">
            <a:spLocks/>
          </p:cNvSpPr>
          <p:nvPr/>
        </p:nvSpPr>
        <p:spPr>
          <a:xfrm>
            <a:off x="17388590" y="966865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19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52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FBEA91-7427-4A3E-BC79-4A39D7C1A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831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77CC177-7EF5-3631-5DF0-A95EAC3DF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192881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KZ" altLang="ru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KZ" altLang="ru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5895D972-533D-2374-090B-7FDAC2F1B8BC}"/>
              </a:ext>
            </a:extLst>
          </p:cNvPr>
          <p:cNvSpPr txBox="1">
            <a:spLocks/>
          </p:cNvSpPr>
          <p:nvPr/>
        </p:nvSpPr>
        <p:spPr>
          <a:xfrm>
            <a:off x="1066800" y="854682"/>
            <a:ext cx="130302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en-US" sz="3000" kern="0">
                <a:solidFill>
                  <a:srgbClr val="FFCC66"/>
                </a:solidFill>
                <a:latin typeface="Arial Black" panose="020B0A04020102020204" pitchFamily="34" charset="0"/>
              </a:rPr>
              <a:t>C</a:t>
            </a:r>
            <a:r>
              <a:rPr lang="ru-RU" sz="3000" kern="0">
                <a:solidFill>
                  <a:srgbClr val="FFCC66"/>
                </a:solidFill>
                <a:latin typeface="Arial Black" panose="020B0A04020102020204" pitchFamily="34" charset="0"/>
              </a:rPr>
              <a:t>ОДЕРЖАНИЕ </a:t>
            </a:r>
            <a:endParaRPr lang="ru-KZ" sz="3000" kern="0">
              <a:solidFill>
                <a:srgbClr val="FFCC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482D6-5505-C6AF-BEC7-A9175289EFEA}"/>
              </a:ext>
            </a:extLst>
          </p:cNvPr>
          <p:cNvSpPr txBox="1"/>
          <p:nvPr/>
        </p:nvSpPr>
        <p:spPr>
          <a:xfrm>
            <a:off x="1066800" y="2171029"/>
            <a:ext cx="15681586" cy="55638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39750" indent="-539750" rtl="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800" b="1" i="0">
                <a:solidFill>
                  <a:schemeClr val="bg1"/>
                </a:solidFill>
                <a:effectLst/>
                <a:latin typeface="Arial"/>
                <a:cs typeface="Arial"/>
              </a:rPr>
              <a:t>​</a:t>
            </a:r>
            <a:r>
              <a:rPr lang="ru-RU" sz="2800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Миссия, </a:t>
            </a:r>
            <a:r>
              <a:rPr lang="ru-RU" sz="2800" b="1">
                <a:solidFill>
                  <a:schemeClr val="bg1"/>
                </a:solidFill>
                <a:latin typeface="Arial"/>
                <a:cs typeface="Arial"/>
              </a:rPr>
              <a:t>Видение</a:t>
            </a:r>
            <a:r>
              <a:rPr lang="ru-RU" sz="2800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, Ценности </a:t>
            </a:r>
            <a:r>
              <a:rPr lang="en-US" sz="2800" b="1" i="0">
                <a:solidFill>
                  <a:schemeClr val="bg1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539750" indent="-539750" rtl="0" fontAlgn="base">
              <a:lnSpc>
                <a:spcPct val="150000"/>
              </a:lnSpc>
              <a:buFont typeface="+mj-lt"/>
              <a:buAutoNum type="arabicPeriod"/>
            </a:pPr>
            <a:r>
              <a:rPr lang="ru-RU" sz="2800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Новый образ Университета. Наша философия </a:t>
            </a:r>
          </a:p>
          <a:p>
            <a:pPr marL="539750" indent="-539750" rtl="0" fontAlgn="base">
              <a:lnSpc>
                <a:spcPct val="150000"/>
              </a:lnSpc>
              <a:buFont typeface="+mj-lt"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Arial"/>
                <a:cs typeface="Arial"/>
              </a:rPr>
              <a:t>Образовательная экосистема</a:t>
            </a:r>
          </a:p>
          <a:p>
            <a:pPr marL="539750" indent="-539750" rtl="0" fontAlgn="base">
              <a:lnSpc>
                <a:spcPct val="150000"/>
              </a:lnSpc>
              <a:buFont typeface="+mj-lt"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Arial"/>
                <a:cs typeface="Arial"/>
              </a:rPr>
              <a:t>Н</a:t>
            </a:r>
            <a:r>
              <a:rPr lang="ru-RU" sz="2800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аучно-исследовательская экосистема</a:t>
            </a:r>
          </a:p>
          <a:p>
            <a:pPr marL="539750" indent="-539750" fontAlgn="base">
              <a:lnSpc>
                <a:spcPct val="150000"/>
              </a:lnSpc>
              <a:buFont typeface="+mj-lt"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Arial"/>
                <a:cs typeface="Arial"/>
              </a:rPr>
              <a:t>Глобальная стратегия</a:t>
            </a:r>
          </a:p>
          <a:p>
            <a:pPr marL="539750" indent="-539750" rtl="0" fontAlgn="base">
              <a:lnSpc>
                <a:spcPct val="150000"/>
              </a:lnSpc>
              <a:buFont typeface="+mj-lt"/>
              <a:buAutoNum type="arabicPeriod"/>
            </a:pPr>
            <a:r>
              <a:rPr lang="ru-RU" sz="2800" b="1">
                <a:solidFill>
                  <a:schemeClr val="bg1"/>
                </a:solidFill>
                <a:latin typeface="Arial"/>
                <a:cs typeface="Arial"/>
              </a:rPr>
              <a:t>Бизнес стратегия:</a:t>
            </a:r>
          </a:p>
          <a:p>
            <a:pPr marL="1085850" lvl="1" indent="-4572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Финансово-инвестиционная и инфраструктурная стратегия</a:t>
            </a:r>
          </a:p>
          <a:p>
            <a:pPr marL="1085850" lvl="1" indent="-4572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Цифровой AlmaU</a:t>
            </a:r>
          </a:p>
          <a:p>
            <a:pPr marL="1085850" lvl="1" indent="-457200" fontAlgn="base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People management </a:t>
            </a:r>
            <a:endParaRPr lang="ru-RU" sz="24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Номер слайда 9">
            <a:extLst>
              <a:ext uri="{FF2B5EF4-FFF2-40B4-BE49-F238E27FC236}">
                <a16:creationId xmlns:a16="http://schemas.microsoft.com/office/drawing/2014/main" id="{13E6D9E2-5150-DBBA-266B-C93CEB82449A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2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072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C5964-353F-ADA2-D934-E86249CB8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DFA4C4-1565-4AD0-AB12-7B40DF0A2434}"/>
              </a:ext>
            </a:extLst>
          </p:cNvPr>
          <p:cNvSpPr/>
          <p:nvPr/>
        </p:nvSpPr>
        <p:spPr>
          <a:xfrm>
            <a:off x="0" y="1082063"/>
            <a:ext cx="18293160" cy="9204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B2D9C4C1-9DA1-9419-081F-9EE669E97CD6}"/>
              </a:ext>
            </a:extLst>
          </p:cNvPr>
          <p:cNvSpPr txBox="1">
            <a:spLocks/>
          </p:cNvSpPr>
          <p:nvPr/>
        </p:nvSpPr>
        <p:spPr>
          <a:xfrm>
            <a:off x="2350318" y="307685"/>
            <a:ext cx="1645054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3000" b="0" i="0" u="none" strike="noStrike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ЭКОСИСТЕМА КОММЕРЦИАЛИЗАЦИИ </a:t>
            </a:r>
            <a:r>
              <a:rPr lang="en-US" sz="3000" b="0" i="0" u="none" strike="noStrike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ALMAU</a:t>
            </a:r>
            <a:endParaRPr lang="ru-KZ" sz="3000" kern="0"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CC30D2-72AB-75A1-6791-E724383B93B8}"/>
              </a:ext>
            </a:extLst>
          </p:cNvPr>
          <p:cNvSpPr txBox="1"/>
          <p:nvPr/>
        </p:nvSpPr>
        <p:spPr>
          <a:xfrm>
            <a:off x="693175" y="3716981"/>
            <a:ext cx="763976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 algn="just" fontAlgn="base">
              <a:defRPr sz="2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</a:rPr>
              <a:t>Совместное участие в конкурсах (мегагрант «Создание системы управления проектами коммерциализации в Казахстане») и проектах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AE016E-9285-A495-68C9-90A038B0CF4D}"/>
              </a:ext>
            </a:extLst>
          </p:cNvPr>
          <p:cNvSpPr txBox="1"/>
          <p:nvPr/>
        </p:nvSpPr>
        <p:spPr>
          <a:xfrm>
            <a:off x="693175" y="3179087"/>
            <a:ext cx="870204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>
              <a:defRPr sz="2000" b="1">
                <a:solidFill>
                  <a:srgbClr val="FFC000"/>
                </a:solidFill>
                <a:latin typeface="Arial"/>
                <a:cs typeface="Arial"/>
              </a:defRPr>
            </a:lvl1pPr>
          </a:lstStyle>
          <a:p>
            <a:r>
              <a:rPr lang="ru-RU" sz="1600">
                <a:solidFill>
                  <a:srgbClr val="003E80"/>
                </a:solidFill>
              </a:rPr>
              <a:t>Консорциум с участием Национальной академии наук при Президенте РК, </a:t>
            </a:r>
          </a:p>
          <a:p>
            <a:r>
              <a:rPr lang="ru-RU" sz="1600">
                <a:solidFill>
                  <a:srgbClr val="003E80"/>
                </a:solidFill>
              </a:rPr>
              <a:t>Фонда наук и AlmaU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368F6-06D7-2796-292B-6EA351D373D4}"/>
              </a:ext>
            </a:extLst>
          </p:cNvPr>
          <p:cNvSpPr txBox="1"/>
          <p:nvPr/>
        </p:nvSpPr>
        <p:spPr>
          <a:xfrm>
            <a:off x="703446" y="4486446"/>
            <a:ext cx="767073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6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Кооперация и индивидуальный поиск решений с индустриальными партнёрами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DAB425-2FAB-0564-D852-2E76898A9FDB}"/>
              </a:ext>
            </a:extLst>
          </p:cNvPr>
          <p:cNvSpPr txBox="1"/>
          <p:nvPr/>
        </p:nvSpPr>
        <p:spPr>
          <a:xfrm>
            <a:off x="710868" y="5014218"/>
            <a:ext cx="771783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ase"/>
            <a:r>
              <a:rPr lang="ru-RU" sz="1600" b="0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Технологический скаутинг, стартапы, индивидуальные 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(</a:t>
            </a:r>
            <a:r>
              <a:rPr lang="ru-RU" sz="160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хакатоны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инкубаторы, акселераторы) по запросу технологических партнёров</a:t>
            </a:r>
            <a:endParaRPr lang="en-US" sz="1600" b="0" i="0" u="none" strike="noStrike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97FA31-C01E-B02C-C87D-7385DF949288}"/>
              </a:ext>
            </a:extLst>
          </p:cNvPr>
          <p:cNvSpPr txBox="1"/>
          <p:nvPr/>
        </p:nvSpPr>
        <p:spPr>
          <a:xfrm>
            <a:off x="693175" y="5842987"/>
            <a:ext cx="792186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600" b="1">
                <a:solidFill>
                  <a:srgbClr val="003E80"/>
                </a:solidFill>
                <a:latin typeface="Arial"/>
                <a:cs typeface="Arial"/>
              </a:rPr>
              <a:t>Эксклюзивные программы обучения и подготовке кадров в сфере трансфера технологий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98CAFF-4F91-77EC-D070-D48E5D271726}"/>
              </a:ext>
            </a:extLst>
          </p:cNvPr>
          <p:cNvSpPr txBox="1"/>
          <p:nvPr/>
        </p:nvSpPr>
        <p:spPr>
          <a:xfrm>
            <a:off x="693175" y="6435759"/>
            <a:ext cx="784640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ase"/>
            <a:r>
              <a:rPr lang="ru-RU" sz="1600" b="0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Разработка программ и подготовка профессионалов в сфере трансфера технологий, защиты интеллектуальной собственности и т.п.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76317F-F6D5-71D6-DDCF-CF0A27D4758E}"/>
              </a:ext>
            </a:extLst>
          </p:cNvPr>
          <p:cNvSpPr txBox="1"/>
          <p:nvPr/>
        </p:nvSpPr>
        <p:spPr>
          <a:xfrm>
            <a:off x="710868" y="7268358"/>
            <a:ext cx="792186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6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оценки коммерческой привлекательности проектов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312246-C353-A35F-00CA-71BB38F56752}"/>
              </a:ext>
            </a:extLst>
          </p:cNvPr>
          <p:cNvSpPr txBox="1"/>
          <p:nvPr/>
        </p:nvSpPr>
        <p:spPr>
          <a:xfrm>
            <a:off x="710868" y="7577458"/>
            <a:ext cx="828357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ase"/>
            <a:r>
              <a:rPr lang="ru-RU" sz="1600" b="0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Формирование уникальной методологии оценки 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b="0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роектов, предложений </a:t>
            </a:r>
          </a:p>
          <a:p>
            <a:pPr rtl="0" fontAlgn="base"/>
            <a:r>
              <a:rPr lang="ru-RU" sz="1600" b="0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экспертным организациям и составление дорожных карт дл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максимизации коммерческой привлекательности 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ru-RU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в Казахстане</a:t>
            </a:r>
            <a:endParaRPr lang="ru-RU" sz="1600" b="0" i="0" u="none" strike="noStrike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3CA109-EFE6-7C86-95E5-B4C0A2F1BDFB}"/>
              </a:ext>
            </a:extLst>
          </p:cNvPr>
          <p:cNvSpPr txBox="1"/>
          <p:nvPr/>
        </p:nvSpPr>
        <p:spPr>
          <a:xfrm>
            <a:off x="710868" y="8574729"/>
            <a:ext cx="847454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Based Learning (PBL)</a:t>
            </a:r>
            <a:r>
              <a:rPr lang="ru-RU" sz="16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развитие стартап</a:t>
            </a:r>
            <a:r>
              <a:rPr lang="en-US" sz="16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студентов, </a:t>
            </a:r>
          </a:p>
          <a:p>
            <a:r>
              <a:rPr lang="ru-RU" sz="16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  <a:r>
              <a:rPr lang="en-US" sz="16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endParaRPr lang="ru-RU" sz="1600" b="1">
              <a:solidFill>
                <a:srgbClr val="003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CDB4AA-6E06-4C70-D134-48939FBE3514}"/>
              </a:ext>
            </a:extLst>
          </p:cNvPr>
          <p:cNvSpPr txBox="1"/>
          <p:nvPr/>
        </p:nvSpPr>
        <p:spPr>
          <a:xfrm>
            <a:off x="693175" y="9120201"/>
            <a:ext cx="832924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 fontAlgn="base"/>
            <a:r>
              <a:rPr lang="ru-RU" sz="1600" b="0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Поддержка студенческого и академического предпринимательства. </a:t>
            </a:r>
          </a:p>
          <a:p>
            <a:pPr rtl="0" fontAlgn="base"/>
            <a:r>
              <a:rPr lang="ru-RU" sz="1600" b="0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Управление интеллектуальной собственностью </a:t>
            </a:r>
            <a:r>
              <a:rPr lang="en-US" sz="1600" b="0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AlmaU </a:t>
            </a:r>
            <a:endParaRPr lang="ru-RU" sz="1600" b="0" i="0" u="none" strike="noStrike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E1F260-477E-4880-9B0A-F0F4E6CE8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9"/>
          <a:stretch/>
        </p:blipFill>
        <p:spPr>
          <a:xfrm>
            <a:off x="9395219" y="1685246"/>
            <a:ext cx="8283572" cy="5335288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406226F-8DED-4C79-8074-BA73F82553F4}"/>
              </a:ext>
            </a:extLst>
          </p:cNvPr>
          <p:cNvSpPr/>
          <p:nvPr/>
        </p:nvSpPr>
        <p:spPr>
          <a:xfrm>
            <a:off x="0" y="2633404"/>
            <a:ext cx="3548460" cy="30949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1AA2EDF6-D245-4B35-BA64-A9A1EC5AD3CC}"/>
              </a:ext>
            </a:extLst>
          </p:cNvPr>
          <p:cNvSpPr/>
          <p:nvPr/>
        </p:nvSpPr>
        <p:spPr>
          <a:xfrm>
            <a:off x="16513770" y="-26021"/>
            <a:ext cx="1774230" cy="36212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813559-44FF-444A-A12A-834BBB46D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593" y="5875020"/>
            <a:ext cx="590402" cy="43551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78DB74-F3DD-47CB-A69D-CF93694730E6}"/>
              </a:ext>
            </a:extLst>
          </p:cNvPr>
          <p:cNvSpPr txBox="1"/>
          <p:nvPr/>
        </p:nvSpPr>
        <p:spPr>
          <a:xfrm>
            <a:off x="165041" y="3048663"/>
            <a:ext cx="6909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KZ"/>
            </a:defPPr>
            <a:lvl1pPr algn="just">
              <a:lnSpc>
                <a:spcPct val="115000"/>
              </a:lnSpc>
              <a:spcAft>
                <a:spcPts val="1000"/>
              </a:spcAft>
              <a:defRPr sz="3200" b="1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defRPr>
            </a:lvl1pPr>
          </a:lstStyle>
          <a:p>
            <a:r>
              <a:rPr lang="ru-RU" sz="400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E0170B-5FF1-4373-820F-60E57F1DD4D8}"/>
              </a:ext>
            </a:extLst>
          </p:cNvPr>
          <p:cNvSpPr txBox="1"/>
          <p:nvPr/>
        </p:nvSpPr>
        <p:spPr>
          <a:xfrm>
            <a:off x="195521" y="4360007"/>
            <a:ext cx="6909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KZ"/>
            </a:defPPr>
            <a:lvl1pPr algn="just">
              <a:lnSpc>
                <a:spcPct val="115000"/>
              </a:lnSpc>
              <a:spcAft>
                <a:spcPts val="1000"/>
              </a:spcAft>
              <a:defRPr sz="3200" b="1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defRPr>
            </a:lvl1pPr>
          </a:lstStyle>
          <a:p>
            <a:r>
              <a:rPr lang="ru-RU" sz="400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7B1948-1F65-4FC8-BB6A-D89E1CD420B1}"/>
              </a:ext>
            </a:extLst>
          </p:cNvPr>
          <p:cNvSpPr txBox="1"/>
          <p:nvPr/>
        </p:nvSpPr>
        <p:spPr>
          <a:xfrm>
            <a:off x="195521" y="5734081"/>
            <a:ext cx="6909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KZ"/>
            </a:defPPr>
            <a:lvl1pPr algn="just">
              <a:lnSpc>
                <a:spcPct val="115000"/>
              </a:lnSpc>
              <a:spcAft>
                <a:spcPts val="1000"/>
              </a:spcAft>
              <a:defRPr sz="3200" b="1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defRPr>
            </a:lvl1pPr>
          </a:lstStyle>
          <a:p>
            <a:r>
              <a:rPr lang="ru-RU" sz="400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8E076F-CFDA-4B93-A9B4-7671847D0E17}"/>
              </a:ext>
            </a:extLst>
          </p:cNvPr>
          <p:cNvSpPr txBox="1"/>
          <p:nvPr/>
        </p:nvSpPr>
        <p:spPr>
          <a:xfrm>
            <a:off x="175201" y="7153582"/>
            <a:ext cx="6909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KZ"/>
            </a:defPPr>
            <a:lvl1pPr algn="just">
              <a:lnSpc>
                <a:spcPct val="115000"/>
              </a:lnSpc>
              <a:spcAft>
                <a:spcPts val="1000"/>
              </a:spcAft>
              <a:defRPr sz="3200" b="1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defRPr>
            </a:lvl1pPr>
          </a:lstStyle>
          <a:p>
            <a:r>
              <a:rPr lang="ru-RU" sz="400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03E66D-343C-4FC0-8C7A-86D6B3C5B5AE}"/>
              </a:ext>
            </a:extLst>
          </p:cNvPr>
          <p:cNvSpPr txBox="1"/>
          <p:nvPr/>
        </p:nvSpPr>
        <p:spPr>
          <a:xfrm>
            <a:off x="212013" y="8464926"/>
            <a:ext cx="6909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KZ"/>
            </a:defPPr>
            <a:lvl1pPr algn="just">
              <a:lnSpc>
                <a:spcPct val="115000"/>
              </a:lnSpc>
              <a:spcAft>
                <a:spcPts val="1000"/>
              </a:spcAft>
              <a:defRPr sz="3200" b="1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defRPr>
            </a:lvl1pPr>
          </a:lstStyle>
          <a:p>
            <a:r>
              <a:rPr lang="ru-RU" sz="400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Номер слайда 9">
            <a:extLst>
              <a:ext uri="{FF2B5EF4-FFF2-40B4-BE49-F238E27FC236}">
                <a16:creationId xmlns:a16="http://schemas.microsoft.com/office/drawing/2014/main" id="{11EFC7D8-EA14-489D-86A7-68E07049DF3B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latin typeface="Arial"/>
                <a:cs typeface="Arial"/>
              </a:rPr>
              <a:t>20</a:t>
            </a:fld>
            <a:endParaRPr lang="ru-RU" sz="1400">
              <a:latin typeface="Arial"/>
              <a:ea typeface="Calibri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A83CB-29F8-735D-33A3-292559236DE3}"/>
              </a:ext>
            </a:extLst>
          </p:cNvPr>
          <p:cNvSpPr txBox="1"/>
          <p:nvPr/>
        </p:nvSpPr>
        <p:spPr>
          <a:xfrm>
            <a:off x="9343605" y="7108763"/>
            <a:ext cx="8137386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600" b="1">
                <a:solidFill>
                  <a:srgbClr val="094584"/>
                </a:solidFill>
                <a:latin typeface="Arial"/>
                <a:cs typeface="Arial"/>
              </a:rPr>
              <a:t>Задачи к 2028 году:</a:t>
            </a:r>
          </a:p>
          <a:p>
            <a:endParaRPr lang="ru-RU" sz="1600">
              <a:solidFill>
                <a:srgbClr val="094584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ru-RU" sz="1600">
                <a:solidFill>
                  <a:srgbClr val="094584"/>
                </a:solidFill>
                <a:latin typeface="Arial"/>
                <a:cs typeface="Arial"/>
              </a:rPr>
              <a:t>Проведена оценка проектов и команд: 2500+</a:t>
            </a:r>
            <a:endParaRPr lang="ru-RU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1600">
                <a:solidFill>
                  <a:srgbClr val="094584"/>
                </a:solidFill>
                <a:latin typeface="Arial"/>
                <a:cs typeface="Arial"/>
              </a:rPr>
              <a:t>Студенты, прошедшие программы ЦКТ: 1500+</a:t>
            </a:r>
            <a:endParaRPr lang="ru-RU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1600">
                <a:solidFill>
                  <a:srgbClr val="094584"/>
                </a:solidFill>
                <a:latin typeface="Arial"/>
                <a:cs typeface="Arial"/>
              </a:rPr>
              <a:t>Структурированные проекты: до 60 проектов ежегодно</a:t>
            </a:r>
          </a:p>
          <a:p>
            <a:pPr marL="285750" indent="-285750">
              <a:buFont typeface="Arial"/>
              <a:buChar char="•"/>
            </a:pPr>
            <a:r>
              <a:rPr lang="ru-RU" sz="1600">
                <a:solidFill>
                  <a:srgbClr val="094584"/>
                </a:solidFill>
                <a:latin typeface="Arial"/>
                <a:cs typeface="Arial"/>
              </a:rPr>
              <a:t>Всего проекты-победители (получили частные инвестиции): 32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8E090-5CFF-BA5E-D192-CF73C7397668}"/>
              </a:ext>
            </a:extLst>
          </p:cNvPr>
          <p:cNvSpPr txBox="1"/>
          <p:nvPr/>
        </p:nvSpPr>
        <p:spPr>
          <a:xfrm>
            <a:off x="98028" y="1052752"/>
            <a:ext cx="1515905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KZ"/>
            </a:defPPr>
            <a:lvl1pPr algn="just">
              <a:lnSpc>
                <a:spcPct val="115000"/>
              </a:lnSpc>
              <a:spcAft>
                <a:spcPts val="1000"/>
              </a:spcAft>
              <a:defRPr sz="3200" b="1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mbria" panose="02040503050406030204" pitchFamily="18" charset="0"/>
              </a:defRPr>
            </a:lvl1pPr>
          </a:lstStyle>
          <a:p>
            <a:r>
              <a:rPr lang="ru-RU" sz="280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0A5B7-35A2-5317-C8FE-79E73ECB6D34}"/>
              </a:ext>
            </a:extLst>
          </p:cNvPr>
          <p:cNvSpPr txBox="1"/>
          <p:nvPr/>
        </p:nvSpPr>
        <p:spPr>
          <a:xfrm>
            <a:off x="98028" y="1509800"/>
            <a:ext cx="1027516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>
              <a:defRPr sz="1600" b="1">
                <a:solidFill>
                  <a:srgbClr val="003E80"/>
                </a:solidFill>
                <a:latin typeface="Arial"/>
                <a:cs typeface="Arial"/>
              </a:defRPr>
            </a:lvl1pPr>
          </a:lstStyle>
          <a:p>
            <a:r>
              <a:rPr lang="ru-RU" sz="2000"/>
              <a:t>Создание к 2028 году ведущего центра коммерциализации технологий в ЦА+, который станет эффективным мостом между научным сообществом и индустрией через продвижение технологического скаутинга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0B507-A220-5DBF-B5BE-195056CD1E7B}"/>
              </a:ext>
            </a:extLst>
          </p:cNvPr>
          <p:cNvSpPr txBox="1"/>
          <p:nvPr/>
        </p:nvSpPr>
        <p:spPr>
          <a:xfrm>
            <a:off x="15515885" y="5256542"/>
            <a:ext cx="1927587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4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D593F-A6CE-5933-A288-AB3BAAFA6F8F}"/>
              </a:ext>
            </a:extLst>
          </p:cNvPr>
          <p:cNvSpPr txBox="1"/>
          <p:nvPr/>
        </p:nvSpPr>
        <p:spPr>
          <a:xfrm>
            <a:off x="12492675" y="2167708"/>
            <a:ext cx="91962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err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AlmaU</a:t>
            </a:r>
            <a:endParaRPr lang="ru-RU" sz="1200" b="1">
              <a:solidFill>
                <a:srgbClr val="003E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389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6FDA6-9690-10F1-E8D8-499D70B27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1A17899B-BC48-424A-8607-12ED21FB248D}"/>
              </a:ext>
            </a:extLst>
          </p:cNvPr>
          <p:cNvSpPr/>
          <p:nvPr/>
        </p:nvSpPr>
        <p:spPr>
          <a:xfrm>
            <a:off x="-5160" y="1336431"/>
            <a:ext cx="18293160" cy="8950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Заголовок 6">
            <a:extLst>
              <a:ext uri="{FF2B5EF4-FFF2-40B4-BE49-F238E27FC236}">
                <a16:creationId xmlns:a16="http://schemas.microsoft.com/office/drawing/2014/main" id="{496ED662-F88D-8821-9340-C960323EA632}"/>
              </a:ext>
            </a:extLst>
          </p:cNvPr>
          <p:cNvSpPr txBox="1">
            <a:spLocks/>
          </p:cNvSpPr>
          <p:nvPr/>
        </p:nvSpPr>
        <p:spPr>
          <a:xfrm>
            <a:off x="554561" y="453134"/>
            <a:ext cx="1645054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KZ"/>
            </a:defPPr>
            <a:lvl1pPr fontAlgn="base">
              <a:defRPr sz="3000" b="0" i="0" u="none" strike="noStrike">
                <a:solidFill>
                  <a:srgbClr val="FFFFFF"/>
                </a:solidFill>
                <a:effectLst/>
                <a:latin typeface="Arial Black" panose="020B0A04020102020204" pitchFamily="34" charset="0"/>
                <a:ea typeface="+mj-ea"/>
                <a:cs typeface="Trebuchet MS"/>
              </a:defRPr>
            </a:lvl1pPr>
          </a:lstStyle>
          <a:p>
            <a:r>
              <a:rPr lang="ru-RU"/>
              <a:t>ТЕХНОЛОГИЧЕСКИЙ СКАУТИНГ</a:t>
            </a:r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61C7CE-1DB4-42A5-A7F9-3D13F08DC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26" y="1777024"/>
            <a:ext cx="14598882" cy="7986882"/>
          </a:xfrm>
          <a:prstGeom prst="rect">
            <a:avLst/>
          </a:prstGeom>
        </p:spPr>
      </p:pic>
      <p:sp>
        <p:nvSpPr>
          <p:cNvPr id="134" name="Номер слайда 9">
            <a:extLst>
              <a:ext uri="{FF2B5EF4-FFF2-40B4-BE49-F238E27FC236}">
                <a16:creationId xmlns:a16="http://schemas.microsoft.com/office/drawing/2014/main" id="{B8299C22-BE94-4C21-888A-A49D6E32C594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latin typeface="Arial"/>
                <a:cs typeface="Arial"/>
              </a:rPr>
              <a:t>21</a:t>
            </a:fld>
            <a:endParaRPr lang="ru-RU" sz="140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284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E20146-6D07-4507-B278-E111761ACD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9"/>
          <a:stretch/>
        </p:blipFill>
        <p:spPr>
          <a:xfrm>
            <a:off x="0" y="0"/>
            <a:ext cx="8956431" cy="10287000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A3E8B799-FA78-4E95-A9B1-21284C7DA948}"/>
              </a:ext>
            </a:extLst>
          </p:cNvPr>
          <p:cNvSpPr txBox="1">
            <a:spLocks/>
          </p:cNvSpPr>
          <p:nvPr/>
        </p:nvSpPr>
        <p:spPr>
          <a:xfrm>
            <a:off x="389449" y="-93785"/>
            <a:ext cx="3621923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20000" b="1" kern="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0" b="1" kern="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KZ" sz="20000" b="1" kern="0" dirty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327755" y="4007528"/>
            <a:ext cx="7092737" cy="153883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ts val="5999"/>
              </a:lnSpc>
            </a:pPr>
            <a:r>
              <a:rPr lang="en-US" sz="5000" b="1" spc="-11">
                <a:solidFill>
                  <a:srgbClr val="FFCC66"/>
                </a:solidFill>
                <a:latin typeface="Arial Black"/>
                <a:ea typeface="Montserrat"/>
                <a:cs typeface="Montserrat"/>
                <a:sym typeface="Montserrat"/>
              </a:rPr>
              <a:t>ГЛОБАЛЬНАЯ</a:t>
            </a:r>
            <a:endParaRPr lang="en-US" sz="5000" b="1" spc="-11">
              <a:solidFill>
                <a:srgbClr val="FFCC66"/>
              </a:solidFill>
              <a:latin typeface="Arial Black"/>
              <a:ea typeface="Montserrat"/>
              <a:cs typeface="Montserrat"/>
            </a:endParaRPr>
          </a:p>
          <a:p>
            <a:pPr algn="r">
              <a:lnSpc>
                <a:spcPts val="5999"/>
              </a:lnSpc>
            </a:pPr>
            <a:r>
              <a:rPr lang="en-US" sz="5000" b="1" spc="-11">
                <a:solidFill>
                  <a:srgbClr val="FFCC66"/>
                </a:solidFill>
                <a:latin typeface="Arial Black"/>
                <a:ea typeface="Montserrat"/>
                <a:cs typeface="Montserrat"/>
                <a:sym typeface="Montserrat"/>
              </a:rPr>
              <a:t>СТРАТЕГИЯ</a:t>
            </a:r>
            <a:endParaRPr lang="en-US" sz="5000" b="1" spc="-11">
              <a:solidFill>
                <a:srgbClr val="FFCC66"/>
              </a:solidFill>
              <a:latin typeface="Arial Black"/>
              <a:ea typeface="Montserrat"/>
              <a:cs typeface="Montserra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42AF51-9A9D-4761-AAD7-79CFE784B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273" y="1055662"/>
            <a:ext cx="1347219" cy="118872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3974EF-BDF1-4640-83D1-F5C288F35C9D}"/>
              </a:ext>
            </a:extLst>
          </p:cNvPr>
          <p:cNvSpPr/>
          <p:nvPr/>
        </p:nvSpPr>
        <p:spPr>
          <a:xfrm>
            <a:off x="8795554" y="0"/>
            <a:ext cx="368646" cy="3282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A8818FC-88B5-4F08-9913-9228DF2C3F61}"/>
              </a:ext>
            </a:extLst>
          </p:cNvPr>
          <p:cNvSpPr/>
          <p:nvPr/>
        </p:nvSpPr>
        <p:spPr>
          <a:xfrm>
            <a:off x="17919354" y="7004538"/>
            <a:ext cx="368646" cy="328246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74312" y="350806"/>
            <a:ext cx="12104500" cy="757158"/>
          </a:xfrm>
          <a:prstGeom prst="rect">
            <a:avLst/>
          </a:prstGeom>
        </p:spPr>
        <p:txBody>
          <a:bodyPr lIns="0" tIns="0" rIns="0" bIns="0" rtlCol="0" anchor="t"/>
          <a:lstStyle/>
          <a:p>
            <a:r>
              <a:rPr lang="en-US" sz="3500" b="1" spc="-141">
                <a:solidFill>
                  <a:srgbClr val="FFFFFF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r>
              <a:rPr lang="en-US" sz="3500" b="1" spc="-141">
                <a:solidFill>
                  <a:srgbClr val="FFFFFF"/>
                </a:solidFill>
                <a:latin typeface="Arial Bold"/>
                <a:ea typeface="Arimo"/>
                <a:cs typeface="Arial" panose="020B0604020202020204" pitchFamily="34" charset="0"/>
                <a:sym typeface="Arimo"/>
              </a:rPr>
              <a:t>МОДЕЛЬ ИНТЕРНАЦИОНАЛИЗАЦИИ ALMAU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4312" y="1427238"/>
            <a:ext cx="1285794" cy="67983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4416"/>
              </a:lnSpc>
            </a:pPr>
            <a:r>
              <a:rPr lang="en-US" sz="2800" b="1" spc="-7">
                <a:solidFill>
                  <a:srgbClr val="FFCC66"/>
                </a:solidFill>
                <a:latin typeface="Arial"/>
                <a:ea typeface="Montserrat Bold"/>
                <a:cs typeface="Arial"/>
                <a:sym typeface="Montserrat Bold"/>
              </a:rPr>
              <a:t>Ц</a:t>
            </a:r>
            <a:r>
              <a:rPr lang="ru-RU" sz="2800" b="1" spc="-7">
                <a:solidFill>
                  <a:srgbClr val="FFCC66"/>
                </a:solidFill>
                <a:latin typeface="Arial"/>
                <a:ea typeface="Montserrat Bold"/>
                <a:cs typeface="Arial"/>
                <a:sym typeface="Montserrat Bold"/>
              </a:rPr>
              <a:t>ель</a:t>
            </a:r>
            <a:r>
              <a:rPr lang="en-US" sz="2800" b="1" spc="-7">
                <a:solidFill>
                  <a:srgbClr val="FFCC66"/>
                </a:solidFill>
                <a:latin typeface="Arial"/>
                <a:ea typeface="Montserrat Bold"/>
                <a:cs typeface="Arial"/>
                <a:sym typeface="Montserrat Bold"/>
              </a:rPr>
              <a:t>:</a:t>
            </a:r>
            <a:endParaRPr lang="en-US" sz="2800" b="1" spc="-7">
              <a:solidFill>
                <a:srgbClr val="FFCC66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54594" y="4522095"/>
            <a:ext cx="13090206" cy="14218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  <a:spcBef>
                <a:spcPct val="0"/>
              </a:spcBef>
            </a:pPr>
            <a:endParaRPr lang="en-US" sz="2800" b="1">
              <a:solidFill>
                <a:srgbClr val="FFCC66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algn="ctr">
              <a:lnSpc>
                <a:spcPts val="3769"/>
              </a:lnSpc>
              <a:spcBef>
                <a:spcPct val="0"/>
              </a:spcBef>
            </a:pPr>
            <a:endParaRPr lang="en-US" sz="2800" b="1">
              <a:solidFill>
                <a:srgbClr val="FFCC66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algn="ctr">
              <a:lnSpc>
                <a:spcPts val="3769"/>
              </a:lnSpc>
              <a:spcBef>
                <a:spcPct val="0"/>
              </a:spcBef>
            </a:pPr>
            <a:endParaRPr lang="en-US" sz="2800" b="1">
              <a:solidFill>
                <a:srgbClr val="FFCC66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454594" y="6764746"/>
            <a:ext cx="2189559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  <a:spcBef>
                <a:spcPct val="0"/>
              </a:spcBef>
            </a:pPr>
            <a:r>
              <a:rPr lang="en-US" sz="2800" b="1">
                <a:solidFill>
                  <a:srgbClr val="FFCC66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Responsible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65103" y="6706477"/>
            <a:ext cx="2762548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  <a:spcBef>
                <a:spcPct val="0"/>
              </a:spcBef>
            </a:pPr>
            <a:r>
              <a:rPr lang="en-US" sz="2800" b="1">
                <a:solidFill>
                  <a:srgbClr val="FFCC66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Comprehensive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25871" y="6721613"/>
            <a:ext cx="2618929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  <a:spcBef>
                <a:spcPct val="0"/>
              </a:spcBef>
            </a:pPr>
            <a:r>
              <a:rPr lang="en-US" sz="2800" b="1">
                <a:solidFill>
                  <a:srgbClr val="FFCC66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Contextualized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85520" y="1470629"/>
            <a:ext cx="1579531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Э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тичные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и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устойчивые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международные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связи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учитывающие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культурное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разнообразие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финансовые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возможности</a:t>
            </a:r>
            <a:r>
              <a:rPr lang="ru-RU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и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академические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потребности</a:t>
            </a:r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AlmaU</a:t>
            </a:r>
            <a:endParaRPr lang="en-US" sz="2400" b="1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23069" y="7315075"/>
            <a:ext cx="5324791" cy="264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indent="-183515">
              <a:lnSpc>
                <a:spcPts val="2618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Совместные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инициативы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глубоким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смыслом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ценностью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67030" lvl="1" indent="-183515">
              <a:lnSpc>
                <a:spcPts val="2618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Влияние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сообщества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культуру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67030" lvl="1" indent="-183515">
              <a:lnSpc>
                <a:spcPts val="2618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Новые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технологии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</a:rPr>
              <a:t> и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инновационные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идеи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для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региона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000">
                <a:solidFill>
                  <a:srgbClr val="FFFFFF"/>
                </a:solidFill>
                <a:latin typeface="Arial"/>
                <a:ea typeface="Arial"/>
                <a:cs typeface="Arial"/>
              </a:rPr>
              <a:t>ЦА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</a:rPr>
              <a:t>+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7030" lvl="1" indent="-183515">
              <a:lnSpc>
                <a:spcPts val="2618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Позитивные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изменения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университете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67030" lvl="1" indent="-183515">
              <a:lnSpc>
                <a:spcPts val="2618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Устойчивые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академические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научные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партнерства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047860" y="7315075"/>
            <a:ext cx="5488199" cy="196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indent="-183515">
              <a:lnSpc>
                <a:spcPts val="2635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Интеграция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глобальных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стандартов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куррикулум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преподавание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менеджмент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67030" lvl="1" indent="-183515">
              <a:lnSpc>
                <a:spcPts val="2635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Культура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многоязычия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фокусом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английский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казахский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языки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67030" lvl="1" indent="-183515">
              <a:lnSpc>
                <a:spcPts val="2635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Участие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студентов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ППС в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глобальных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конференциях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ассоциациях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альянсах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700946" y="7315075"/>
            <a:ext cx="5324791" cy="182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indent="-183515">
              <a:lnSpc>
                <a:spcPts val="2856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Учет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особенностей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потребностей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каждой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школы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ОП</a:t>
            </a:r>
            <a:endParaRPr lang="ru-RU"/>
          </a:p>
          <a:p>
            <a:pPr marL="367030" lvl="1" indent="-183515">
              <a:lnSpc>
                <a:spcPts val="2856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Индивидуальные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KPI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для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каждой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школы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67030" lvl="1" indent="-183515">
              <a:lnSpc>
                <a:spcPts val="2856"/>
              </a:lnSpc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Гибкие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эффективные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формы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международного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сотрудничества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75CF1C2C-E410-23CF-9B42-25494B9C746E}"/>
              </a:ext>
            </a:extLst>
          </p:cNvPr>
          <p:cNvSpPr txBox="1"/>
          <p:nvPr/>
        </p:nvSpPr>
        <p:spPr>
          <a:xfrm>
            <a:off x="9895649" y="3124077"/>
            <a:ext cx="7718039" cy="69607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ts val="4416"/>
              </a:lnSpc>
            </a:pPr>
            <a:r>
              <a:rPr lang="ru-RU" sz="2800" b="1" spc="-7">
                <a:solidFill>
                  <a:schemeClr val="bg1"/>
                </a:solidFill>
                <a:latin typeface="Arial"/>
                <a:ea typeface="Montserrat Bold"/>
                <a:cs typeface="Arial"/>
                <a:sym typeface="Montserrat Bold"/>
              </a:rPr>
              <a:t>Ключевой принцип:</a:t>
            </a:r>
            <a:r>
              <a:rPr lang="ru-RU" sz="2800" b="1" spc="-7">
                <a:solidFill>
                  <a:srgbClr val="FFCC66"/>
                </a:solidFill>
                <a:latin typeface="Arial"/>
                <a:ea typeface="Montserrat Bold"/>
                <a:cs typeface="Arial"/>
                <a:sym typeface="Montserrat Bold"/>
              </a:rPr>
              <a:t> </a:t>
            </a:r>
            <a:r>
              <a:rPr lang="en-US" sz="2800" b="1" spc="-7" err="1">
                <a:solidFill>
                  <a:srgbClr val="FFCC66"/>
                </a:solidFill>
                <a:latin typeface="Arial"/>
                <a:ea typeface="Montserrat Bold"/>
                <a:cs typeface="Arial"/>
                <a:sym typeface="Montserrat Bold"/>
              </a:rPr>
              <a:t>равное</a:t>
            </a:r>
            <a:r>
              <a:rPr lang="en-US" sz="2800" b="1" spc="-7">
                <a:solidFill>
                  <a:srgbClr val="FFCC66"/>
                </a:solidFill>
                <a:latin typeface="Arial"/>
                <a:ea typeface="Montserrat Bold"/>
                <a:cs typeface="Arial"/>
                <a:sym typeface="Montserrat Bold"/>
              </a:rPr>
              <a:t> </a:t>
            </a:r>
            <a:r>
              <a:rPr lang="en-US" sz="2800" b="1" spc="-7" err="1">
                <a:solidFill>
                  <a:srgbClr val="FFCC66"/>
                </a:solidFill>
                <a:latin typeface="Arial"/>
                <a:ea typeface="Montserrat Bold"/>
                <a:cs typeface="Arial"/>
                <a:sym typeface="Montserrat Bold"/>
              </a:rPr>
              <a:t>партнёрство</a:t>
            </a:r>
            <a:endParaRPr lang="en-US" sz="2800" b="1" spc="-7">
              <a:solidFill>
                <a:srgbClr val="FFCC66"/>
              </a:solidFill>
              <a:latin typeface="Arial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0CB65A-C9BC-4E2E-B4D0-FEF2381BE3B1}"/>
              </a:ext>
            </a:extLst>
          </p:cNvPr>
          <p:cNvSpPr/>
          <p:nvPr/>
        </p:nvSpPr>
        <p:spPr>
          <a:xfrm>
            <a:off x="4404804" y="4922597"/>
            <a:ext cx="9144000" cy="579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769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МОДЕЛЬ ИНТЕРНАЦИОНАЛИЗАЦИИ ALMAU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7718110-A17C-48AC-BCBB-1958FCA46C66}"/>
              </a:ext>
            </a:extLst>
          </p:cNvPr>
          <p:cNvCxnSpPr>
            <a:cxnSpLocks/>
          </p:cNvCxnSpPr>
          <p:nvPr/>
        </p:nvCxnSpPr>
        <p:spPr>
          <a:xfrm>
            <a:off x="3537666" y="6200726"/>
            <a:ext cx="0" cy="4955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10CDFE6-1AD0-4B31-92A9-983CB0D25BA7}"/>
              </a:ext>
            </a:extLst>
          </p:cNvPr>
          <p:cNvCxnSpPr>
            <a:cxnSpLocks/>
          </p:cNvCxnSpPr>
          <p:nvPr/>
        </p:nvCxnSpPr>
        <p:spPr>
          <a:xfrm>
            <a:off x="8976804" y="6180405"/>
            <a:ext cx="0" cy="4955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45313606-F526-4C24-92EF-966907909EA6}"/>
              </a:ext>
            </a:extLst>
          </p:cNvPr>
          <p:cNvCxnSpPr>
            <a:cxnSpLocks/>
          </p:cNvCxnSpPr>
          <p:nvPr/>
        </p:nvCxnSpPr>
        <p:spPr>
          <a:xfrm>
            <a:off x="14248487" y="6190565"/>
            <a:ext cx="0" cy="4955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Номер слайда 9">
            <a:extLst>
              <a:ext uri="{FF2B5EF4-FFF2-40B4-BE49-F238E27FC236}">
                <a16:creationId xmlns:a16="http://schemas.microsoft.com/office/drawing/2014/main" id="{8591E1BF-7CF6-4C7F-89F9-1B9A2F1946D1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23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E3562EA7-3036-853E-C261-06D6C81E0987}"/>
              </a:ext>
            </a:extLst>
          </p:cNvPr>
          <p:cNvSpPr txBox="1"/>
          <p:nvPr/>
        </p:nvSpPr>
        <p:spPr>
          <a:xfrm>
            <a:off x="674312" y="3132553"/>
            <a:ext cx="7022918" cy="691689"/>
          </a:xfrm>
          <a:prstGeom prst="rect">
            <a:avLst/>
          </a:prstGeom>
        </p:spPr>
        <p:txBody>
          <a:bodyPr lIns="0" tIns="0" rIns="0" bIns="0" rtlCol="0" anchor="t"/>
          <a:lstStyle/>
          <a:p>
            <a:r>
              <a:rPr lang="en-US" sz="2800" b="1" spc="-7" err="1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Основные</a:t>
            </a:r>
            <a:r>
              <a:rPr lang="en-US" sz="2800" b="1" spc="-7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b="1" spc="-7" err="1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агенты</a:t>
            </a:r>
            <a:r>
              <a:rPr lang="en-US" sz="2800" b="1" spc="-7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800" b="1" spc="-7" err="1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изменений</a:t>
            </a:r>
            <a:r>
              <a:rPr lang="en-US" sz="2800" b="1" spc="-7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-</a:t>
            </a:r>
            <a:r>
              <a:rPr lang="en-US" sz="2800" b="1" spc="-7">
                <a:solidFill>
                  <a:srgbClr val="FFFF0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 </a:t>
            </a:r>
            <a:r>
              <a:rPr lang="en-US" sz="2800" b="1" spc="-7" err="1">
                <a:solidFill>
                  <a:srgbClr val="FFCC66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деканы</a:t>
            </a:r>
            <a:endParaRPr lang="en-US" sz="2800" b="1" spc="-7">
              <a:solidFill>
                <a:srgbClr val="FFFFFF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6731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253DEF-51F5-4113-A3F2-E89EF472EF24}"/>
              </a:ext>
            </a:extLst>
          </p:cNvPr>
          <p:cNvSpPr/>
          <p:nvPr/>
        </p:nvSpPr>
        <p:spPr>
          <a:xfrm>
            <a:off x="15028985" y="0"/>
            <a:ext cx="3259014" cy="10287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1354309" y="384557"/>
            <a:ext cx="9019785" cy="724235"/>
            <a:chOff x="-1444890" y="-50748"/>
            <a:chExt cx="11326735" cy="9656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81845" cy="864267"/>
            </a:xfrm>
            <a:custGeom>
              <a:avLst/>
              <a:gdLst/>
              <a:ahLst/>
              <a:cxnLst/>
              <a:rect l="l" t="t" r="r" b="b"/>
              <a:pathLst>
                <a:path w="9881845" h="864267">
                  <a:moveTo>
                    <a:pt x="0" y="0"/>
                  </a:moveTo>
                  <a:lnTo>
                    <a:pt x="9881845" y="0"/>
                  </a:lnTo>
                  <a:lnTo>
                    <a:pt x="9881845" y="864267"/>
                  </a:lnTo>
                  <a:lnTo>
                    <a:pt x="0" y="8642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444890" y="-50748"/>
              <a:ext cx="10827776" cy="9656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371"/>
                </a:lnSpc>
              </a:pPr>
              <a:r>
                <a:rPr lang="en-US" sz="3500" b="1" spc="-14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 </a:t>
              </a:r>
              <a:r>
                <a:rPr lang="ru-RU" sz="3500" b="1" spc="-14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ПРОФИЛЬ </a:t>
              </a:r>
              <a:r>
                <a:rPr lang="en-US" sz="3500" b="1" spc="-141">
                  <a:solidFill>
                    <a:srgbClr val="FFFFFF"/>
                  </a:solidFill>
                  <a:latin typeface="Arial" panose="020B0604020202020204" pitchFamily="34" charset="0"/>
                  <a:ea typeface="Arimo"/>
                  <a:cs typeface="Arial" panose="020B0604020202020204" pitchFamily="34" charset="0"/>
                  <a:sym typeface="Arimo"/>
                </a:rPr>
                <a:t>ДЕКАНА ALMAU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5458" y="359650"/>
            <a:ext cx="268353" cy="711602"/>
            <a:chOff x="0" y="0"/>
            <a:chExt cx="357804" cy="948803"/>
          </a:xfrm>
          <a:solidFill>
            <a:srgbClr val="FFCC66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57378" cy="948690"/>
            </a:xfrm>
            <a:custGeom>
              <a:avLst/>
              <a:gdLst/>
              <a:ahLst/>
              <a:cxnLst/>
              <a:rect l="l" t="t" r="r" b="b"/>
              <a:pathLst>
                <a:path w="357378" h="948690">
                  <a:moveTo>
                    <a:pt x="357378" y="948690"/>
                  </a:moveTo>
                  <a:lnTo>
                    <a:pt x="0" y="948690"/>
                  </a:lnTo>
                  <a:lnTo>
                    <a:pt x="0" y="0"/>
                  </a:lnTo>
                  <a:lnTo>
                    <a:pt x="357378" y="0"/>
                  </a:lnTo>
                  <a:lnTo>
                    <a:pt x="357378" y="9486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KZ">
                <a:solidFill>
                  <a:srgbClr val="FFCC66"/>
                </a:solidFill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44978" y="1777648"/>
            <a:ext cx="6806285" cy="2454098"/>
          </a:xfrm>
          <a:prstGeom prst="rect">
            <a:avLst/>
          </a:prstGeom>
        </p:spPr>
        <p:txBody>
          <a:bodyPr lIns="101600" tIns="101600" rIns="101600" bIns="101600" rtlCol="0" anchor="ctr"/>
          <a:lstStyle/>
          <a:p>
            <a:pPr marL="388620" lvl="1" indent="-194310">
              <a:lnSpc>
                <a:spcPts val="2646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r>
              <a:rPr lang="en-US" sz="2000" spc="-7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spc="-7" noProof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национальных и международных </a:t>
            </a:r>
            <a:r>
              <a:rPr lang="ru-RU" sz="2000" spc="-7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совет</a:t>
            </a:r>
            <a:r>
              <a:rPr lang="ru-RU" sz="2000" spc="-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ах</a:t>
            </a:r>
            <a:r>
              <a:rPr lang="ru-RU" sz="2000" spc="-7" noProof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ассоциаций, экспертных сообществ</a:t>
            </a:r>
          </a:p>
          <a:p>
            <a:pPr marL="388620" lvl="1" indent="-194310">
              <a:lnSpc>
                <a:spcPts val="2646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Устойчивые </a:t>
            </a:r>
            <a:r>
              <a:rPr lang="ru-RU" sz="2000" spc="-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партнёрские связи </a:t>
            </a:r>
            <a:endParaRPr lang="ru-RU" sz="2000" spc="-7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8620" lvl="1" indent="-194310">
              <a:lnSpc>
                <a:spcPts val="2646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Одна Школа – один стратегический партнер</a:t>
            </a:r>
            <a:endParaRPr lang="ru-RU" sz="2000" spc="-7" noProof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-28836" y="1445348"/>
            <a:ext cx="6950785" cy="46738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3900"/>
              </a:lnSpc>
            </a:pPr>
            <a:r>
              <a:rPr lang="en-US" sz="2800" b="1" spc="-6">
                <a:solidFill>
                  <a:srgbClr val="FFCC66"/>
                </a:solidFill>
                <a:latin typeface="Arial Bold"/>
                <a:ea typeface="Montserrat Bold"/>
                <a:cs typeface="Montserrat Bold"/>
                <a:sym typeface="Montserrat Bold"/>
              </a:rPr>
              <a:t>МЕЖДУНАРОДНЫЙ ЭКСПЕРТ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9279" y="5712474"/>
            <a:ext cx="6806285" cy="2853460"/>
          </a:xfrm>
          <a:prstGeom prst="rect">
            <a:avLst/>
          </a:prstGeom>
        </p:spPr>
        <p:txBody>
          <a:bodyPr lIns="63500" tIns="63500" rIns="63500" bIns="63500" rtlCol="0" anchor="ctr"/>
          <a:lstStyle/>
          <a:p>
            <a:pPr marL="388620" lvl="1" indent="-194310">
              <a:lnSpc>
                <a:spcPts val="2538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Сильная команда </a:t>
            </a:r>
            <a:r>
              <a:rPr lang="ru-RU" sz="2000" spc="-7" noProof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глобально-ориентированных профессионалов</a:t>
            </a:r>
            <a:endParaRPr lang="ru-RU" sz="2000" spc="-7" noProof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8620" lvl="1" indent="-194310">
              <a:lnSpc>
                <a:spcPts val="2538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Инновационность </a:t>
            </a:r>
            <a:r>
              <a:rPr lang="ru-RU" sz="2000" spc="-7">
                <a:solidFill>
                  <a:srgbClr val="FFFFFF"/>
                </a:solidFill>
                <a:latin typeface="Arial"/>
                <a:ea typeface="Arial"/>
                <a:cs typeface="Arial"/>
              </a:rPr>
              <a:t>программ, креативное мышление и предпринимательские подходы </a:t>
            </a:r>
            <a:endParaRPr lang="ru-RU" sz="2000" spc="-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8620" lvl="1" indent="-194310">
              <a:lnSpc>
                <a:spcPts val="2538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Управление</a:t>
            </a:r>
            <a:r>
              <a:rPr lang="ru-RU" sz="2000" spc="-7" noProof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финансированием национальных и  международных проектов и партнерств</a:t>
            </a:r>
            <a:endParaRPr lang="ru-RU"/>
          </a:p>
        </p:txBody>
      </p:sp>
      <p:sp>
        <p:nvSpPr>
          <p:cNvPr id="24" name="Freeform 24"/>
          <p:cNvSpPr/>
          <p:nvPr/>
        </p:nvSpPr>
        <p:spPr>
          <a:xfrm>
            <a:off x="1011577" y="5615549"/>
            <a:ext cx="5542100" cy="1096899"/>
          </a:xfrm>
          <a:custGeom>
            <a:avLst/>
            <a:gdLst/>
            <a:ahLst/>
            <a:cxnLst/>
            <a:rect l="l" t="t" r="r" b="b"/>
            <a:pathLst>
              <a:path w="7389467" h="1462532">
                <a:moveTo>
                  <a:pt x="0" y="0"/>
                </a:moveTo>
                <a:lnTo>
                  <a:pt x="7389467" y="0"/>
                </a:lnTo>
                <a:lnTo>
                  <a:pt x="7389467" y="1462532"/>
                </a:lnTo>
                <a:lnTo>
                  <a:pt x="0" y="146253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ru-KZ"/>
          </a:p>
        </p:txBody>
      </p:sp>
      <p:sp>
        <p:nvSpPr>
          <p:cNvPr id="25" name="TextBox 25"/>
          <p:cNvSpPr txBox="1"/>
          <p:nvPr/>
        </p:nvSpPr>
        <p:spPr>
          <a:xfrm>
            <a:off x="701171" y="4966394"/>
            <a:ext cx="5542100" cy="61256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3900"/>
              </a:lnSpc>
            </a:pPr>
            <a:r>
              <a:rPr lang="en-US" sz="2800" b="1" spc="-6">
                <a:solidFill>
                  <a:srgbClr val="FFCC66"/>
                </a:solidFill>
                <a:latin typeface="Arial Bold"/>
                <a:ea typeface="Montserrat Bold"/>
                <a:cs typeface="Montserrat Bold"/>
                <a:sym typeface="Montserrat Bold"/>
              </a:rPr>
              <a:t>ЭФФЕКТИВНЫЙ УПРАВЛЕНЕЦ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59771" y="2299498"/>
            <a:ext cx="7109689" cy="301749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88620" lvl="1" indent="-194310">
              <a:lnSpc>
                <a:spcPts val="2646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Лучшие</a:t>
            </a:r>
            <a:r>
              <a:rPr lang="ru-RU" sz="2000" spc="-7" noProof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мировые практики для академического и научного развития Школы</a:t>
            </a:r>
            <a:endParaRPr lang="en-US" sz="2000" spc="-7" noProof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8620" lvl="1" indent="-194310">
              <a:lnSpc>
                <a:spcPts val="2646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noProof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Масштабирует перспективные проект</a:t>
            </a:r>
            <a:r>
              <a:rPr lang="ru-RU" sz="2000" spc="-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ы и практики Школы в ЦА+ и за пределами региона</a:t>
            </a:r>
            <a:endParaRPr lang="ru-RU" sz="2000" spc="-7" noProof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022464" y="1450733"/>
            <a:ext cx="6848384" cy="45145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3900"/>
              </a:lnSpc>
            </a:pPr>
            <a:r>
              <a:rPr lang="en-US" sz="2800" b="1" spc="-6">
                <a:solidFill>
                  <a:srgbClr val="FFCC66"/>
                </a:solidFill>
                <a:latin typeface="Arial Bold"/>
                <a:ea typeface="Montserrat Bold"/>
                <a:cs typeface="Montserrat Bold"/>
                <a:sym typeface="Montserrat Bold"/>
              </a:rPr>
              <a:t>ВИЗИОНЕР РАЗВИТИЯ ШКОЛЫ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713376" y="4939103"/>
            <a:ext cx="5542100" cy="61256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3900"/>
              </a:lnSpc>
            </a:pPr>
            <a:r>
              <a:rPr lang="ru-RU" sz="2800" b="1" spc="-6">
                <a:solidFill>
                  <a:srgbClr val="FFCC66"/>
                </a:solidFill>
                <a:latin typeface="Arial Bold"/>
                <a:ea typeface="Montserrat Bold"/>
                <a:cs typeface="Montserrat Bold"/>
                <a:sym typeface="Montserrat Bold"/>
              </a:rPr>
              <a:t>АМБАССАДОР И </a:t>
            </a:r>
            <a:r>
              <a:rPr lang="ru-RU" sz="2800" b="1" spc="-6" err="1">
                <a:solidFill>
                  <a:srgbClr val="FFCC66"/>
                </a:solidFill>
                <a:latin typeface="Arial Bold"/>
                <a:ea typeface="Montserrat Bold"/>
                <a:cs typeface="Montserrat Bold"/>
                <a:sym typeface="Montserrat Bold"/>
              </a:rPr>
              <a:t>И</a:t>
            </a:r>
            <a:r>
              <a:rPr lang="en-US" sz="2800" b="1" spc="-6">
                <a:solidFill>
                  <a:srgbClr val="FFCC66"/>
                </a:solidFill>
                <a:latin typeface="Arial Bold"/>
                <a:ea typeface="Montserrat Bold"/>
                <a:cs typeface="Montserrat Bold"/>
                <a:sym typeface="Montserrat Bold"/>
              </a:rPr>
              <a:t>Н</a:t>
            </a:r>
            <a:r>
              <a:rPr lang="ru-RU" sz="2800" b="1" spc="-6">
                <a:solidFill>
                  <a:srgbClr val="FFCC66"/>
                </a:solidFill>
                <a:latin typeface="Arial Bold"/>
                <a:ea typeface="Montserrat Bold"/>
                <a:cs typeface="Montserrat Bold"/>
                <a:sym typeface="Montserrat Bold"/>
              </a:rPr>
              <a:t>ТЕГРАТОР</a:t>
            </a:r>
            <a:endParaRPr lang="en-US" sz="2800" b="1" spc="-6">
              <a:solidFill>
                <a:srgbClr val="FFCC66"/>
              </a:solidFill>
              <a:latin typeface="Arial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8" name="Рисунок 7" descr="Изображение выглядит как одежда, Человеческое лицо, человек, улы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11B5FB-4625-008D-BA86-8D2E84590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4" t="27567" r="20005"/>
          <a:stretch/>
        </p:blipFill>
        <p:spPr>
          <a:xfrm flipH="1">
            <a:off x="14142883" y="2297097"/>
            <a:ext cx="3700139" cy="8008620"/>
          </a:xfrm>
          <a:prstGeom prst="rect">
            <a:avLst/>
          </a:prstGeom>
        </p:spPr>
      </p:pic>
      <p:sp>
        <p:nvSpPr>
          <p:cNvPr id="27" name="Номер слайда 9">
            <a:extLst>
              <a:ext uri="{FF2B5EF4-FFF2-40B4-BE49-F238E27FC236}">
                <a16:creationId xmlns:a16="http://schemas.microsoft.com/office/drawing/2014/main" id="{FE454670-6AE4-4EB2-853F-9600F891D078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24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464357" y="6164608"/>
            <a:ext cx="6867042" cy="260632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88620" lvl="1" indent="-194310">
              <a:lnSpc>
                <a:spcPts val="2538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Устойчивые </a:t>
            </a:r>
            <a:r>
              <a:rPr lang="ru-RU" sz="2000" spc="-7" noProof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коллаборации в образовательной, исследовательской и бизнес-среде</a:t>
            </a:r>
            <a:endParaRPr lang="ru-RU" sz="2000" spc="-7" noProof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8620" lvl="1" indent="-194310">
              <a:lnSpc>
                <a:spcPts val="2538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2000" spc="-7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ранты </a:t>
            </a:r>
            <a:r>
              <a:rPr lang="ru-RU" sz="2000" spc="-7" noProof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 инвестиции для реализации актуальных импакт </a:t>
            </a:r>
            <a:r>
              <a:rPr lang="ru-RU" sz="2000" spc="-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проектов</a:t>
            </a:r>
          </a:p>
          <a:p>
            <a:pPr marL="388620" lvl="1" indent="-194310">
              <a:lnSpc>
                <a:spcPts val="2538"/>
              </a:lnSpc>
              <a:spcBef>
                <a:spcPts val="600"/>
              </a:spcBef>
              <a:buFont typeface="Arial"/>
              <a:buChar char="•"/>
            </a:pPr>
            <a:r>
              <a:rPr lang="ru-RU" sz="2000" spc="-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Глобальное признание</a:t>
            </a:r>
            <a:r>
              <a:rPr lang="ru-RU" sz="2000" spc="-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через </a:t>
            </a:r>
            <a:r>
              <a:rPr lang="ru-RU" sz="2000" spc="-7">
                <a:solidFill>
                  <a:srgbClr val="FFFFFF"/>
                </a:solidFill>
                <a:latin typeface="Arial"/>
                <a:ea typeface="Arial"/>
                <a:cs typeface="Arial"/>
              </a:rPr>
              <a:t>лидерство в ЦА+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2830D14-168E-4113-8055-F91E9D562FEA}"/>
              </a:ext>
            </a:extLst>
          </p:cNvPr>
          <p:cNvSpPr/>
          <p:nvPr/>
        </p:nvSpPr>
        <p:spPr>
          <a:xfrm>
            <a:off x="0" y="2586"/>
            <a:ext cx="18302771" cy="1335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023F443-FF20-493B-9FDE-4CE3DEE7AB32}"/>
              </a:ext>
            </a:extLst>
          </p:cNvPr>
          <p:cNvSpPr/>
          <p:nvPr/>
        </p:nvSpPr>
        <p:spPr>
          <a:xfrm>
            <a:off x="9417142" y="2677399"/>
            <a:ext cx="2792498" cy="46663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4308ECE-26E8-44CC-A654-6F97BAA50E56}"/>
              </a:ext>
            </a:extLst>
          </p:cNvPr>
          <p:cNvSpPr/>
          <p:nvPr/>
        </p:nvSpPr>
        <p:spPr>
          <a:xfrm>
            <a:off x="9426291" y="5176507"/>
            <a:ext cx="2792498" cy="46663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0B64904-04DB-49A6-8266-E3E55FB2D8CF}"/>
              </a:ext>
            </a:extLst>
          </p:cNvPr>
          <p:cNvSpPr/>
          <p:nvPr/>
        </p:nvSpPr>
        <p:spPr>
          <a:xfrm>
            <a:off x="9422857" y="8043675"/>
            <a:ext cx="2792498" cy="46663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EA8B5F-1A4A-42B4-B8C1-21C4E5985093}"/>
              </a:ext>
            </a:extLst>
          </p:cNvPr>
          <p:cNvSpPr/>
          <p:nvPr/>
        </p:nvSpPr>
        <p:spPr>
          <a:xfrm>
            <a:off x="718373" y="2664647"/>
            <a:ext cx="2792498" cy="46663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951BA62-B5A0-4A89-AF9D-257E88969F5C}"/>
              </a:ext>
            </a:extLst>
          </p:cNvPr>
          <p:cNvSpPr/>
          <p:nvPr/>
        </p:nvSpPr>
        <p:spPr>
          <a:xfrm>
            <a:off x="727522" y="5163755"/>
            <a:ext cx="2792498" cy="46663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46A5A1D-80CA-4713-A69C-D3287B7F6675}"/>
              </a:ext>
            </a:extLst>
          </p:cNvPr>
          <p:cNvSpPr/>
          <p:nvPr/>
        </p:nvSpPr>
        <p:spPr>
          <a:xfrm>
            <a:off x="718373" y="8051090"/>
            <a:ext cx="2792498" cy="46663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08032" y="571190"/>
            <a:ext cx="7742714" cy="776787"/>
          </a:xfrm>
          <a:custGeom>
            <a:avLst/>
            <a:gdLst/>
            <a:ahLst/>
            <a:cxnLst/>
            <a:rect l="l" t="t" r="r" b="b"/>
            <a:pathLst>
              <a:path w="10323619" h="1035717">
                <a:moveTo>
                  <a:pt x="0" y="0"/>
                </a:moveTo>
                <a:lnTo>
                  <a:pt x="10323619" y="0"/>
                </a:lnTo>
                <a:lnTo>
                  <a:pt x="10323619" y="1035717"/>
                </a:lnTo>
                <a:lnTo>
                  <a:pt x="0" y="103571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ru-KZ"/>
          </a:p>
        </p:txBody>
      </p:sp>
      <p:sp>
        <p:nvSpPr>
          <p:cNvPr id="6" name="TextBox 6"/>
          <p:cNvSpPr txBox="1"/>
          <p:nvPr/>
        </p:nvSpPr>
        <p:spPr>
          <a:xfrm>
            <a:off x="577184" y="330344"/>
            <a:ext cx="10260392" cy="90537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5371"/>
              </a:lnSpc>
            </a:pPr>
            <a:r>
              <a:rPr lang="en-US" sz="3200" spc="-141">
                <a:solidFill>
                  <a:srgbClr val="003E80"/>
                </a:solidFill>
                <a:latin typeface="Arial Black"/>
                <a:ea typeface="Arimo"/>
                <a:cs typeface="Arimo"/>
                <a:sym typeface="Arimo"/>
              </a:rPr>
              <a:t> ГЛОБАЛЬНОЕ ПРИЗНАНИЕ ALMAU</a:t>
            </a:r>
            <a:r>
              <a:rPr lang="ru-RU" sz="3200" spc="-141">
                <a:solidFill>
                  <a:srgbClr val="003E80"/>
                </a:solidFill>
                <a:latin typeface="Arial Black"/>
                <a:ea typeface="Arimo"/>
                <a:cs typeface="Arimo"/>
                <a:sym typeface="Arimo"/>
              </a:rPr>
              <a:t> ДО 2030</a:t>
            </a:r>
            <a:endParaRPr lang="en-US" sz="3200" spc="-141">
              <a:solidFill>
                <a:srgbClr val="003E80"/>
              </a:solidFill>
              <a:latin typeface="Arial Black"/>
              <a:ea typeface="Arimo"/>
              <a:cs typeface="Arimo"/>
              <a:sym typeface="Arim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60949" y="1710658"/>
            <a:ext cx="12284285" cy="59941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3769"/>
              </a:lnSpc>
            </a:pPr>
            <a:r>
              <a:rPr lang="ru-RU" sz="3000" b="1">
                <a:solidFill>
                  <a:srgbClr val="FFFFFF"/>
                </a:solidFill>
                <a:latin typeface="Montserrat"/>
                <a:ea typeface="Arial"/>
                <a:cs typeface="Arial"/>
                <a:sym typeface="Arial"/>
              </a:rPr>
              <a:t>Индикаторы глобального признания и лидерства в ЦА +</a:t>
            </a:r>
            <a:endParaRPr lang="en-US" sz="3000" b="1">
              <a:solidFill>
                <a:srgbClr val="FFFF00"/>
              </a:solidFill>
              <a:latin typeface="Montserrat"/>
              <a:ea typeface="Arial Bold"/>
              <a:cs typeface="Arial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1414760" y="384480"/>
            <a:ext cx="1756092" cy="682447"/>
            <a:chOff x="0" y="0"/>
            <a:chExt cx="2861745" cy="992636"/>
          </a:xfrm>
        </p:grpSpPr>
        <p:sp>
          <p:nvSpPr>
            <p:cNvPr id="16" name="Freeform 16" descr="Pitt Earns First Times Higher Education Impact Ranking - Pitt Sustainability"/>
            <p:cNvSpPr/>
            <p:nvPr/>
          </p:nvSpPr>
          <p:spPr>
            <a:xfrm>
              <a:off x="0" y="0"/>
              <a:ext cx="2861691" cy="992632"/>
            </a:xfrm>
            <a:custGeom>
              <a:avLst/>
              <a:gdLst/>
              <a:ahLst/>
              <a:cxnLst/>
              <a:rect l="l" t="t" r="r" b="b"/>
              <a:pathLst>
                <a:path w="2861691" h="992632">
                  <a:moveTo>
                    <a:pt x="0" y="0"/>
                  </a:moveTo>
                  <a:lnTo>
                    <a:pt x="2861691" y="0"/>
                  </a:lnTo>
                  <a:lnTo>
                    <a:pt x="2861691" y="992632"/>
                  </a:lnTo>
                  <a:lnTo>
                    <a:pt x="0" y="992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2" r="-1" b="-262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98974" y="384480"/>
            <a:ext cx="1525860" cy="682447"/>
            <a:chOff x="0" y="0"/>
            <a:chExt cx="2393864" cy="955633"/>
          </a:xfrm>
        </p:grpSpPr>
        <p:sp>
          <p:nvSpPr>
            <p:cNvPr id="18" name="Freeform 18" descr="Изображение выглядит как текст, снимок экрана, Шрифт, Графика  Содержимое, созданное ИИ, может быть неверным."/>
            <p:cNvSpPr/>
            <p:nvPr/>
          </p:nvSpPr>
          <p:spPr>
            <a:xfrm>
              <a:off x="0" y="0"/>
              <a:ext cx="2393823" cy="955675"/>
            </a:xfrm>
            <a:custGeom>
              <a:avLst/>
              <a:gdLst/>
              <a:ahLst/>
              <a:cxnLst/>
              <a:rect l="l" t="t" r="r" b="b"/>
              <a:pathLst>
                <a:path w="2393823" h="955675">
                  <a:moveTo>
                    <a:pt x="0" y="0"/>
                  </a:moveTo>
                  <a:lnTo>
                    <a:pt x="2393823" y="0"/>
                  </a:lnTo>
                  <a:lnTo>
                    <a:pt x="2393823" y="955675"/>
                  </a:lnTo>
                  <a:lnTo>
                    <a:pt x="0" y="955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884" r="-1" b="-9880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435392" y="243131"/>
            <a:ext cx="2364927" cy="887796"/>
            <a:chOff x="0" y="0"/>
            <a:chExt cx="3234924" cy="1092873"/>
          </a:xfrm>
        </p:grpSpPr>
        <p:sp>
          <p:nvSpPr>
            <p:cNvPr id="20" name="Freeform 20" descr="Изображение выглядит как текст, Шрифт, логотип, Графика  Содержимое, созданное ИИ, может быть неверным."/>
            <p:cNvSpPr/>
            <p:nvPr/>
          </p:nvSpPr>
          <p:spPr>
            <a:xfrm>
              <a:off x="0" y="0"/>
              <a:ext cx="3234944" cy="1092825"/>
            </a:xfrm>
            <a:custGeom>
              <a:avLst/>
              <a:gdLst/>
              <a:ahLst/>
              <a:cxnLst/>
              <a:rect l="l" t="t" r="r" b="b"/>
              <a:pathLst>
                <a:path w="3234944" h="1092825">
                  <a:moveTo>
                    <a:pt x="0" y="0"/>
                  </a:moveTo>
                  <a:lnTo>
                    <a:pt x="3234944" y="0"/>
                  </a:lnTo>
                  <a:lnTo>
                    <a:pt x="3234944" y="1092825"/>
                  </a:lnTo>
                  <a:lnTo>
                    <a:pt x="0" y="109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49" r="-1548" b="-4"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sp>
        <p:nvSpPr>
          <p:cNvPr id="23" name="Freeform 23"/>
          <p:cNvSpPr/>
          <p:nvPr/>
        </p:nvSpPr>
        <p:spPr>
          <a:xfrm>
            <a:off x="837665" y="8384367"/>
            <a:ext cx="2276608" cy="651314"/>
          </a:xfrm>
          <a:custGeom>
            <a:avLst/>
            <a:gdLst/>
            <a:ahLst/>
            <a:cxnLst/>
            <a:rect l="l" t="t" r="r" b="b"/>
            <a:pathLst>
              <a:path w="3035478" h="868418">
                <a:moveTo>
                  <a:pt x="0" y="0"/>
                </a:moveTo>
                <a:lnTo>
                  <a:pt x="3035478" y="0"/>
                </a:lnTo>
                <a:lnTo>
                  <a:pt x="3035478" y="868418"/>
                </a:lnTo>
                <a:lnTo>
                  <a:pt x="0" y="8684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ru-KZ" sz="2500">
              <a:latin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79503" y="8035178"/>
            <a:ext cx="2276608" cy="67988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3449"/>
              </a:lnSpc>
            </a:pPr>
            <a:r>
              <a:rPr lang="en-US" sz="2000" b="1" spc="-5">
                <a:solidFill>
                  <a:srgbClr val="003E8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THE IMPACT</a:t>
            </a:r>
          </a:p>
        </p:txBody>
      </p:sp>
      <p:sp>
        <p:nvSpPr>
          <p:cNvPr id="26" name="Freeform 26"/>
          <p:cNvSpPr/>
          <p:nvPr/>
        </p:nvSpPr>
        <p:spPr>
          <a:xfrm>
            <a:off x="977211" y="2541517"/>
            <a:ext cx="2336537" cy="651314"/>
          </a:xfrm>
          <a:custGeom>
            <a:avLst/>
            <a:gdLst/>
            <a:ahLst/>
            <a:cxnLst/>
            <a:rect l="l" t="t" r="r" b="b"/>
            <a:pathLst>
              <a:path w="4536799" h="868418">
                <a:moveTo>
                  <a:pt x="0" y="0"/>
                </a:moveTo>
                <a:lnTo>
                  <a:pt x="4536799" y="0"/>
                </a:lnTo>
                <a:lnTo>
                  <a:pt x="4536799" y="868418"/>
                </a:lnTo>
                <a:lnTo>
                  <a:pt x="0" y="8684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ru-KZ" sz="2500">
              <a:latin typeface="Montserra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74217" y="2672489"/>
            <a:ext cx="3402599" cy="67988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3310"/>
              </a:lnSpc>
            </a:pPr>
            <a:r>
              <a:rPr lang="en-US" sz="2000" b="1" spc="-4">
                <a:solidFill>
                  <a:srgbClr val="003E8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QS GLOBAL MBA</a:t>
            </a:r>
          </a:p>
        </p:txBody>
      </p:sp>
      <p:sp>
        <p:nvSpPr>
          <p:cNvPr id="29" name="Freeform 29"/>
          <p:cNvSpPr/>
          <p:nvPr/>
        </p:nvSpPr>
        <p:spPr>
          <a:xfrm>
            <a:off x="963955" y="5064203"/>
            <a:ext cx="1696541" cy="651314"/>
          </a:xfrm>
          <a:custGeom>
            <a:avLst/>
            <a:gdLst/>
            <a:ahLst/>
            <a:cxnLst/>
            <a:rect l="l" t="t" r="r" b="b"/>
            <a:pathLst>
              <a:path w="2262055" h="868418">
                <a:moveTo>
                  <a:pt x="0" y="0"/>
                </a:moveTo>
                <a:lnTo>
                  <a:pt x="2262055" y="0"/>
                </a:lnTo>
                <a:lnTo>
                  <a:pt x="2262055" y="868418"/>
                </a:lnTo>
                <a:lnTo>
                  <a:pt x="0" y="86841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ru-KZ" sz="2500">
              <a:latin typeface="Montserrat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361" y="5151802"/>
            <a:ext cx="3365057" cy="67988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3449"/>
              </a:lnSpc>
            </a:pPr>
            <a:r>
              <a:rPr lang="en-US" sz="2000" b="1" spc="-5">
                <a:solidFill>
                  <a:srgbClr val="003E8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QS Exec. MBA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21376" y="5176507"/>
            <a:ext cx="1982233" cy="6716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3449"/>
              </a:lnSpc>
            </a:pPr>
            <a:r>
              <a:rPr lang="en-US" sz="2000" b="1" spc="-5">
                <a:solidFill>
                  <a:srgbClr val="003E8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QS WUR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143854" y="8096626"/>
            <a:ext cx="3411849" cy="77328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ts val="3034"/>
              </a:lnSpc>
            </a:pPr>
            <a:r>
              <a:rPr lang="en-US" sz="2000" b="1" spc="-4">
                <a:solidFill>
                  <a:srgbClr val="003E8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Montserrat Bold"/>
              </a:rPr>
              <a:t>QS SUSTAINABILITY</a:t>
            </a:r>
            <a:endParaRPr lang="ru-RU" sz="2000" b="1">
              <a:solidFill>
                <a:srgbClr val="003E8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0206877" y="2663061"/>
            <a:ext cx="2011912" cy="6716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3449"/>
              </a:lnSpc>
            </a:pPr>
            <a:r>
              <a:rPr lang="en-US" sz="2000" b="1" spc="-5">
                <a:solidFill>
                  <a:srgbClr val="003E80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QS STARS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017175" y="5134826"/>
            <a:ext cx="4659631" cy="162428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2024: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Совместная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программа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AlmaU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ВШМ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СПбГУ</a:t>
            </a:r>
            <a:r>
              <a:rPr lang="en-US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rPr>
              <a:t>#25 </a:t>
            </a:r>
            <a:endParaRPr lang="en-US">
              <a:solidFill>
                <a:srgbClr val="FFCC66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Цель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 к</a:t>
            </a:r>
            <a:r>
              <a:rPr lang="en-US" b="1">
                <a:solidFill>
                  <a:srgbClr val="FFFF00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2028 </a:t>
            </a:r>
            <a:r>
              <a:rPr lang="en-US" b="1" err="1">
                <a:solidFill>
                  <a:srgbClr val="FFCC66"/>
                </a:solidFill>
                <a:latin typeface="Arial"/>
                <a:ea typeface="Arial"/>
                <a:cs typeface="Arial"/>
              </a:rPr>
              <a:t>году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-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войти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 в топ-20</a:t>
            </a:r>
          </a:p>
          <a:p>
            <a:pPr>
              <a:lnSpc>
                <a:spcPts val="2400"/>
              </a:lnSpc>
            </a:pP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Войти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 в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рейтинг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 с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программой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b="1" err="1">
                <a:solidFill>
                  <a:srgbClr val="FFCC66"/>
                </a:solidFill>
                <a:latin typeface="Arial"/>
                <a:ea typeface="Arial"/>
                <a:cs typeface="Arial"/>
              </a:rPr>
              <a:t>AlmaU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/AMS GEMBA</a:t>
            </a:r>
          </a:p>
        </p:txBody>
      </p:sp>
      <p:sp>
        <p:nvSpPr>
          <p:cNvPr id="57" name="Freeform 57"/>
          <p:cNvSpPr/>
          <p:nvPr/>
        </p:nvSpPr>
        <p:spPr>
          <a:xfrm>
            <a:off x="12464630" y="2541517"/>
            <a:ext cx="3871358" cy="5121435"/>
          </a:xfrm>
          <a:custGeom>
            <a:avLst/>
            <a:gdLst/>
            <a:ahLst/>
            <a:cxnLst/>
            <a:rect l="l" t="t" r="r" b="b"/>
            <a:pathLst>
              <a:path w="5161810" h="6828579">
                <a:moveTo>
                  <a:pt x="0" y="0"/>
                </a:moveTo>
                <a:lnTo>
                  <a:pt x="5161810" y="0"/>
                </a:lnTo>
                <a:lnTo>
                  <a:pt x="5161810" y="6828579"/>
                </a:lnTo>
                <a:lnTo>
                  <a:pt x="0" y="682857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ru-KZ"/>
          </a:p>
        </p:txBody>
      </p:sp>
      <p:sp>
        <p:nvSpPr>
          <p:cNvPr id="58" name="TextBox 58"/>
          <p:cNvSpPr txBox="1"/>
          <p:nvPr/>
        </p:nvSpPr>
        <p:spPr>
          <a:xfrm>
            <a:off x="12473266" y="2664647"/>
            <a:ext cx="5574470" cy="255721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215900" lvl="1">
              <a:lnSpc>
                <a:spcPts val="2400"/>
              </a:lnSpc>
            </a:pP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Цель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 к</a:t>
            </a:r>
            <a:r>
              <a:rPr lang="en-US" b="1">
                <a:solidFill>
                  <a:srgbClr val="FFFF00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2028 </a:t>
            </a:r>
            <a:r>
              <a:rPr lang="en-US" b="1" err="1">
                <a:solidFill>
                  <a:srgbClr val="FFCC66"/>
                </a:solidFill>
                <a:latin typeface="Arial"/>
                <a:ea typeface="Arial"/>
                <a:cs typeface="Arial"/>
              </a:rPr>
              <a:t>году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: 5 QS Stars</a:t>
            </a:r>
          </a:p>
          <a:p>
            <a:pPr marL="433388" lvl="2">
              <a:lnSpc>
                <a:spcPts val="2400"/>
              </a:lnSpc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1" name="TextBox 49">
            <a:extLst>
              <a:ext uri="{FF2B5EF4-FFF2-40B4-BE49-F238E27FC236}">
                <a16:creationId xmlns:a16="http://schemas.microsoft.com/office/drawing/2014/main" id="{463210BB-ACE2-26F3-5B2F-EA16B2C10102}"/>
              </a:ext>
            </a:extLst>
          </p:cNvPr>
          <p:cNvSpPr txBox="1"/>
          <p:nvPr/>
        </p:nvSpPr>
        <p:spPr>
          <a:xfrm>
            <a:off x="4015439" y="2660478"/>
            <a:ext cx="4672770" cy="134838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r>
              <a:rPr lang="en-US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rPr>
              <a:t>#201-250</a:t>
            </a:r>
            <a:r>
              <a:rPr lang="en-US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глобально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#38 в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Азии</a:t>
            </a:r>
            <a:endParaRPr lang="en-US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2024: 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rPr>
              <a:t>#251+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глобально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#45 в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Азии</a:t>
            </a:r>
            <a:endParaRPr lang="en-US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Цель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 к</a:t>
            </a:r>
            <a:r>
              <a:rPr lang="en-US" b="1">
                <a:solidFill>
                  <a:srgbClr val="FFFF00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2028 </a:t>
            </a:r>
            <a:r>
              <a:rPr lang="en-US" b="1" err="1">
                <a:solidFill>
                  <a:srgbClr val="FFCC66"/>
                </a:solidFill>
                <a:latin typeface="Arial"/>
                <a:ea typeface="Arial"/>
                <a:cs typeface="Arial"/>
              </a:rPr>
              <a:t>году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-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войти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 в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топ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-150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глобально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 и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топ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-30 в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Азии</a:t>
            </a:r>
            <a:endParaRPr lang="en-US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5" name="TextBox 49">
            <a:extLst>
              <a:ext uri="{FF2B5EF4-FFF2-40B4-BE49-F238E27FC236}">
                <a16:creationId xmlns:a16="http://schemas.microsoft.com/office/drawing/2014/main" id="{77587C0E-5097-D05B-E096-A7A08FCCE873}"/>
              </a:ext>
            </a:extLst>
          </p:cNvPr>
          <p:cNvSpPr txBox="1"/>
          <p:nvPr/>
        </p:nvSpPr>
        <p:spPr>
          <a:xfrm>
            <a:off x="4015439" y="8033862"/>
            <a:ext cx="4331185" cy="134838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2024: 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rPr>
              <a:t>#801-1000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глобально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топ-3 </a:t>
            </a:r>
          </a:p>
          <a:p>
            <a:pPr>
              <a:lnSpc>
                <a:spcPts val="2400"/>
              </a:lnSpc>
            </a:pP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Казахстане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Цель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 к</a:t>
            </a:r>
            <a:r>
              <a:rPr lang="en-US" b="1">
                <a:solidFill>
                  <a:srgbClr val="FFFF00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2028 </a:t>
            </a:r>
            <a:r>
              <a:rPr lang="en-US" b="1" err="1">
                <a:solidFill>
                  <a:srgbClr val="FFCC66"/>
                </a:solidFill>
                <a:latin typeface="Arial"/>
                <a:ea typeface="Arial"/>
                <a:cs typeface="Arial"/>
              </a:rPr>
              <a:t>году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>
                <a:solidFill>
                  <a:srgbClr val="FFCC66"/>
                </a:solidFill>
                <a:latin typeface="Arial"/>
                <a:ea typeface="Arial"/>
                <a:cs typeface="Arial"/>
              </a:rPr>
              <a:t>- </a:t>
            </a:r>
            <a:r>
              <a:rPr lang="en-US" b="1">
                <a:solidFill>
                  <a:srgbClr val="FFCC66"/>
                </a:solidFill>
                <a:latin typeface="Arial"/>
                <a:ea typeface="Arial"/>
                <a:cs typeface="Arial"/>
              </a:rPr>
              <a:t># 601-800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глобально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 и топ-2 в </a:t>
            </a:r>
            <a:r>
              <a:rPr lang="en-US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Казахстане</a:t>
            </a:r>
            <a:endParaRPr lang="en-US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7" name="TextBox 49">
            <a:extLst>
              <a:ext uri="{FF2B5EF4-FFF2-40B4-BE49-F238E27FC236}">
                <a16:creationId xmlns:a16="http://schemas.microsoft.com/office/drawing/2014/main" id="{70AC5087-EA37-E4B0-41EC-4DA96A45217A}"/>
              </a:ext>
            </a:extLst>
          </p:cNvPr>
          <p:cNvSpPr txBox="1"/>
          <p:nvPr/>
        </p:nvSpPr>
        <p:spPr>
          <a:xfrm>
            <a:off x="12672581" y="5222201"/>
            <a:ext cx="5472160" cy="255721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Цель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к</a:t>
            </a:r>
            <a:r>
              <a:rPr lang="en-US" b="1">
                <a:solidFill>
                  <a:srgbClr val="FFFF00"/>
                </a:solidFill>
                <a:latin typeface="Arial"/>
                <a:cs typeface="Arial"/>
              </a:rPr>
              <a:t> </a:t>
            </a:r>
            <a:r>
              <a:rPr lang="en-US" b="1">
                <a:solidFill>
                  <a:srgbClr val="FFCC66"/>
                </a:solidFill>
                <a:latin typeface="Arial"/>
                <a:cs typeface="Arial"/>
              </a:rPr>
              <a:t>2030 </a:t>
            </a:r>
            <a:r>
              <a:rPr lang="en-US" b="1" err="1">
                <a:solidFill>
                  <a:srgbClr val="FFCC66"/>
                </a:solidFill>
                <a:latin typeface="Arial"/>
                <a:cs typeface="Arial"/>
              </a:rPr>
              <a:t>году</a:t>
            </a:r>
            <a:r>
              <a:rPr lang="en-US" b="1">
                <a:solidFill>
                  <a:srgbClr val="FFCC66"/>
                </a:solidFill>
                <a:latin typeface="Arial"/>
                <a:cs typeface="Arial"/>
              </a:rPr>
              <a:t>: # 901-950</a:t>
            </a:r>
            <a:endParaRPr lang="ru-RU">
              <a:solidFill>
                <a:srgbClr val="FFCC6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8" name="TextBox 49">
            <a:extLst>
              <a:ext uri="{FF2B5EF4-FFF2-40B4-BE49-F238E27FC236}">
                <a16:creationId xmlns:a16="http://schemas.microsoft.com/office/drawing/2014/main" id="{92A7ACA2-FE92-04AF-C63B-A47D3048FBB3}"/>
              </a:ext>
            </a:extLst>
          </p:cNvPr>
          <p:cNvSpPr txBox="1"/>
          <p:nvPr/>
        </p:nvSpPr>
        <p:spPr>
          <a:xfrm>
            <a:off x="12789928" y="8032237"/>
            <a:ext cx="5368237" cy="41356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Цель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к</a:t>
            </a:r>
            <a:r>
              <a:rPr lang="en-US" b="1">
                <a:solidFill>
                  <a:srgbClr val="FFFF00"/>
                </a:solidFill>
                <a:latin typeface="Arial"/>
                <a:cs typeface="Arial"/>
              </a:rPr>
              <a:t> </a:t>
            </a:r>
            <a:r>
              <a:rPr lang="en-US" b="1">
                <a:solidFill>
                  <a:srgbClr val="FFCC66"/>
                </a:solidFill>
                <a:latin typeface="Arial"/>
                <a:cs typeface="Arial"/>
              </a:rPr>
              <a:t>2028 </a:t>
            </a:r>
            <a:r>
              <a:rPr lang="en-US" b="1" err="1">
                <a:solidFill>
                  <a:srgbClr val="FFCC66"/>
                </a:solidFill>
                <a:latin typeface="Arial"/>
                <a:cs typeface="Arial"/>
              </a:rPr>
              <a:t>году</a:t>
            </a:r>
            <a:r>
              <a:rPr lang="en-US" b="1">
                <a:solidFill>
                  <a:srgbClr val="FFCC66"/>
                </a:solidFill>
                <a:latin typeface="Arial"/>
                <a:cs typeface="Arial"/>
              </a:rPr>
              <a:t>: топ-1000</a:t>
            </a:r>
            <a:endParaRPr lang="ru-RU">
              <a:solidFill>
                <a:srgbClr val="FFCC66"/>
              </a:solidFill>
            </a:endParaRPr>
          </a:p>
          <a:p>
            <a:pPr lvl="1">
              <a:lnSpc>
                <a:spcPts val="2400"/>
              </a:lnSpc>
            </a:pPr>
            <a:r>
              <a:rPr lang="en-US">
                <a:solidFill>
                  <a:schemeClr val="bg1"/>
                </a:solidFill>
                <a:latin typeface="Arial"/>
                <a:ea typeface="Calibri"/>
                <a:cs typeface="Calibri"/>
              </a:rPr>
              <a:t> </a:t>
            </a:r>
            <a:endParaRPr lang="en-US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8ED515D-CE9B-4E2A-86CB-9B336730C696}"/>
              </a:ext>
            </a:extLst>
          </p:cNvPr>
          <p:cNvCxnSpPr>
            <a:cxnSpLocks/>
          </p:cNvCxnSpPr>
          <p:nvPr/>
        </p:nvCxnSpPr>
        <p:spPr>
          <a:xfrm>
            <a:off x="3510871" y="2660478"/>
            <a:ext cx="6491" cy="584982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F27D2C6-BCA5-4883-9CD3-9082852A6883}"/>
              </a:ext>
            </a:extLst>
          </p:cNvPr>
          <p:cNvCxnSpPr>
            <a:cxnSpLocks/>
          </p:cNvCxnSpPr>
          <p:nvPr/>
        </p:nvCxnSpPr>
        <p:spPr>
          <a:xfrm>
            <a:off x="12221179" y="2672489"/>
            <a:ext cx="6491" cy="5849829"/>
          </a:xfrm>
          <a:prstGeom prst="line">
            <a:avLst/>
          </a:prstGeom>
          <a:ln>
            <a:solidFill>
              <a:srgbClr val="FFCC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B73FB932-A67A-4CB8-B2D3-99F864E33069}"/>
              </a:ext>
            </a:extLst>
          </p:cNvPr>
          <p:cNvCxnSpPr>
            <a:cxnSpLocks/>
          </p:cNvCxnSpPr>
          <p:nvPr/>
        </p:nvCxnSpPr>
        <p:spPr>
          <a:xfrm>
            <a:off x="3550163" y="2796585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CE037859-600D-4588-8263-CB41E5F25936}"/>
              </a:ext>
            </a:extLst>
          </p:cNvPr>
          <p:cNvCxnSpPr>
            <a:cxnSpLocks/>
          </p:cNvCxnSpPr>
          <p:nvPr/>
        </p:nvCxnSpPr>
        <p:spPr>
          <a:xfrm>
            <a:off x="3550163" y="5264703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F3840D93-D150-44A2-B962-7D6D5CAED04F}"/>
              </a:ext>
            </a:extLst>
          </p:cNvPr>
          <p:cNvCxnSpPr>
            <a:cxnSpLocks/>
          </p:cNvCxnSpPr>
          <p:nvPr/>
        </p:nvCxnSpPr>
        <p:spPr>
          <a:xfrm>
            <a:off x="3592835" y="8154207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93D62C7-AFA6-4173-B2F7-7F6059303561}"/>
              </a:ext>
            </a:extLst>
          </p:cNvPr>
          <p:cNvCxnSpPr>
            <a:cxnSpLocks/>
          </p:cNvCxnSpPr>
          <p:nvPr/>
        </p:nvCxnSpPr>
        <p:spPr>
          <a:xfrm>
            <a:off x="12265509" y="2805761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9A36F9B2-270E-4C83-81D3-DF92AC27BC8D}"/>
              </a:ext>
            </a:extLst>
          </p:cNvPr>
          <p:cNvCxnSpPr>
            <a:cxnSpLocks/>
          </p:cNvCxnSpPr>
          <p:nvPr/>
        </p:nvCxnSpPr>
        <p:spPr>
          <a:xfrm>
            <a:off x="12265509" y="5364541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D33DA463-1074-4BC9-9C8B-8DB9614472DB}"/>
              </a:ext>
            </a:extLst>
          </p:cNvPr>
          <p:cNvCxnSpPr>
            <a:cxnSpLocks/>
          </p:cNvCxnSpPr>
          <p:nvPr/>
        </p:nvCxnSpPr>
        <p:spPr>
          <a:xfrm>
            <a:off x="12303609" y="8175940"/>
            <a:ext cx="307462" cy="0"/>
          </a:xfrm>
          <a:prstGeom prst="straightConnector1">
            <a:avLst/>
          </a:prstGeom>
          <a:ln>
            <a:solidFill>
              <a:srgbClr val="FFCC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Номер слайда 9">
            <a:extLst>
              <a:ext uri="{FF2B5EF4-FFF2-40B4-BE49-F238E27FC236}">
                <a16:creationId xmlns:a16="http://schemas.microsoft.com/office/drawing/2014/main" id="{1FC58522-20ED-4E53-B708-099EBDB5F3CB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25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106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F707D75-881C-4462-973D-74B95CDA8894}"/>
              </a:ext>
            </a:extLst>
          </p:cNvPr>
          <p:cNvGrpSpPr/>
          <p:nvPr/>
        </p:nvGrpSpPr>
        <p:grpSpPr>
          <a:xfrm>
            <a:off x="2063135" y="3991965"/>
            <a:ext cx="13889086" cy="6004205"/>
            <a:chOff x="1669801" y="2957391"/>
            <a:chExt cx="14974935" cy="7319000"/>
          </a:xfrm>
        </p:grpSpPr>
        <p:sp>
          <p:nvSpPr>
            <p:cNvPr id="5" name="Freeform 5"/>
            <p:cNvSpPr/>
            <p:nvPr/>
          </p:nvSpPr>
          <p:spPr>
            <a:xfrm>
              <a:off x="1669801" y="2957391"/>
              <a:ext cx="14974935" cy="7319000"/>
            </a:xfrm>
            <a:custGeom>
              <a:avLst/>
              <a:gdLst/>
              <a:ahLst/>
              <a:cxnLst/>
              <a:rect l="l" t="t" r="r" b="b"/>
              <a:pathLst>
                <a:path w="14974935" h="7319000">
                  <a:moveTo>
                    <a:pt x="0" y="0"/>
                  </a:moveTo>
                  <a:lnTo>
                    <a:pt x="14974936" y="0"/>
                  </a:lnTo>
                  <a:lnTo>
                    <a:pt x="14974936" y="7318999"/>
                  </a:lnTo>
                  <a:lnTo>
                    <a:pt x="0" y="7318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877033" y="4480010"/>
              <a:ext cx="996626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5"/>
                </a:lnSpc>
              </a:pPr>
              <a:r>
                <a:rPr lang="en-US" sz="100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Antwerp Management School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10487066" y="5800737"/>
              <a:ext cx="457678" cy="284332"/>
            </a:xfrm>
            <a:custGeom>
              <a:avLst/>
              <a:gdLst/>
              <a:ahLst/>
              <a:cxnLst/>
              <a:rect l="l" t="t" r="r" b="b"/>
              <a:pathLst>
                <a:path w="457678" h="284332">
                  <a:moveTo>
                    <a:pt x="0" y="0"/>
                  </a:moveTo>
                  <a:lnTo>
                    <a:pt x="457677" y="0"/>
                  </a:lnTo>
                  <a:lnTo>
                    <a:pt x="457677" y="284332"/>
                  </a:lnTo>
                  <a:lnTo>
                    <a:pt x="0" y="284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u-KZ"/>
            </a:p>
          </p:txBody>
        </p:sp>
        <p:sp>
          <p:nvSpPr>
            <p:cNvPr id="7" name="Freeform 7"/>
            <p:cNvSpPr/>
            <p:nvPr/>
          </p:nvSpPr>
          <p:spPr>
            <a:xfrm>
              <a:off x="4453082" y="5658934"/>
              <a:ext cx="477626" cy="317621"/>
            </a:xfrm>
            <a:custGeom>
              <a:avLst/>
              <a:gdLst/>
              <a:ahLst/>
              <a:cxnLst/>
              <a:rect l="l" t="t" r="r" b="b"/>
              <a:pathLst>
                <a:path w="477626" h="317621">
                  <a:moveTo>
                    <a:pt x="0" y="0"/>
                  </a:moveTo>
                  <a:lnTo>
                    <a:pt x="477626" y="0"/>
                  </a:lnTo>
                  <a:lnTo>
                    <a:pt x="477626" y="317622"/>
                  </a:lnTo>
                  <a:lnTo>
                    <a:pt x="0" y="317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u-KZ"/>
            </a:p>
          </p:txBody>
        </p:sp>
        <p:sp>
          <p:nvSpPr>
            <p:cNvPr id="8" name="Freeform 8"/>
            <p:cNvSpPr/>
            <p:nvPr/>
          </p:nvSpPr>
          <p:spPr>
            <a:xfrm>
              <a:off x="9004105" y="5466650"/>
              <a:ext cx="455658" cy="303582"/>
            </a:xfrm>
            <a:custGeom>
              <a:avLst/>
              <a:gdLst/>
              <a:ahLst/>
              <a:cxnLst/>
              <a:rect l="l" t="t" r="r" b="b"/>
              <a:pathLst>
                <a:path w="455658" h="303582">
                  <a:moveTo>
                    <a:pt x="0" y="0"/>
                  </a:moveTo>
                  <a:lnTo>
                    <a:pt x="455658" y="0"/>
                  </a:lnTo>
                  <a:lnTo>
                    <a:pt x="455658" y="303582"/>
                  </a:lnTo>
                  <a:lnTo>
                    <a:pt x="0" y="303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u-KZ"/>
            </a:p>
          </p:txBody>
        </p:sp>
        <p:sp>
          <p:nvSpPr>
            <p:cNvPr id="9" name="Freeform 9"/>
            <p:cNvSpPr/>
            <p:nvPr/>
          </p:nvSpPr>
          <p:spPr>
            <a:xfrm>
              <a:off x="7423209" y="6172645"/>
              <a:ext cx="461374" cy="307390"/>
            </a:xfrm>
            <a:custGeom>
              <a:avLst/>
              <a:gdLst/>
              <a:ahLst/>
              <a:cxnLst/>
              <a:rect l="l" t="t" r="r" b="b"/>
              <a:pathLst>
                <a:path w="461374" h="307390">
                  <a:moveTo>
                    <a:pt x="0" y="0"/>
                  </a:moveTo>
                  <a:lnTo>
                    <a:pt x="461373" y="0"/>
                  </a:lnTo>
                  <a:lnTo>
                    <a:pt x="461373" y="307390"/>
                  </a:lnTo>
                  <a:lnTo>
                    <a:pt x="0" y="307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u-KZ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3749852" y="5842010"/>
              <a:ext cx="484079" cy="307390"/>
            </a:xfrm>
            <a:custGeom>
              <a:avLst/>
              <a:gdLst/>
              <a:ahLst/>
              <a:cxnLst/>
              <a:rect l="l" t="t" r="r" b="b"/>
              <a:pathLst>
                <a:path w="484079" h="307390">
                  <a:moveTo>
                    <a:pt x="0" y="0"/>
                  </a:moveTo>
                  <a:lnTo>
                    <a:pt x="484079" y="0"/>
                  </a:lnTo>
                  <a:lnTo>
                    <a:pt x="484079" y="307390"/>
                  </a:lnTo>
                  <a:lnTo>
                    <a:pt x="0" y="307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u-K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540583" y="4956923"/>
              <a:ext cx="461374" cy="307390"/>
            </a:xfrm>
            <a:custGeom>
              <a:avLst/>
              <a:gdLst/>
              <a:ahLst/>
              <a:cxnLst/>
              <a:rect l="l" t="t" r="r" b="b"/>
              <a:pathLst>
                <a:path w="461374" h="307390">
                  <a:moveTo>
                    <a:pt x="0" y="0"/>
                  </a:moveTo>
                  <a:lnTo>
                    <a:pt x="461373" y="0"/>
                  </a:lnTo>
                  <a:lnTo>
                    <a:pt x="461373" y="307390"/>
                  </a:lnTo>
                  <a:lnTo>
                    <a:pt x="0" y="307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11041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u-KZ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652579" y="4020145"/>
              <a:ext cx="472213" cy="342756"/>
            </a:xfrm>
            <a:custGeom>
              <a:avLst/>
              <a:gdLst/>
              <a:ahLst/>
              <a:cxnLst/>
              <a:rect l="l" t="t" r="r" b="b"/>
              <a:pathLst>
                <a:path w="472213" h="342756">
                  <a:moveTo>
                    <a:pt x="0" y="0"/>
                  </a:moveTo>
                  <a:lnTo>
                    <a:pt x="472213" y="0"/>
                  </a:lnTo>
                  <a:lnTo>
                    <a:pt x="472213" y="342755"/>
                  </a:lnTo>
                  <a:lnTo>
                    <a:pt x="0" y="342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-8945"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905801" y="5786178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1" y="0"/>
                  </a:lnTo>
                  <a:lnTo>
                    <a:pt x="286491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188418" y="5798259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2" y="0"/>
                  </a:lnTo>
                  <a:lnTo>
                    <a:pt x="286492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58398" y="5411206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1" y="0"/>
                  </a:lnTo>
                  <a:lnTo>
                    <a:pt x="286491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172207" y="5462455"/>
              <a:ext cx="1064286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Rennes School of Business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8600106" y="5556813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1" y="0"/>
                  </a:lnTo>
                  <a:lnTo>
                    <a:pt x="286491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937564" y="6139699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2" y="0"/>
                  </a:lnTo>
                  <a:lnTo>
                    <a:pt x="286492" y="363221"/>
                  </a:lnTo>
                  <a:lnTo>
                    <a:pt x="0" y="363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9135283" y="4421780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1" y="0"/>
                  </a:lnTo>
                  <a:lnTo>
                    <a:pt x="286491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862960" y="4787747"/>
              <a:ext cx="942544" cy="466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Hof University of Applied Sciences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9453840" y="5669213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1" y="0"/>
                  </a:lnTo>
                  <a:lnTo>
                    <a:pt x="286491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203617" y="5750901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2" y="0"/>
                  </a:lnTo>
                  <a:lnTo>
                    <a:pt x="286492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0110564" y="5008568"/>
              <a:ext cx="255524" cy="323961"/>
            </a:xfrm>
            <a:custGeom>
              <a:avLst/>
              <a:gdLst/>
              <a:ahLst/>
              <a:cxnLst/>
              <a:rect l="l" t="t" r="r" b="b"/>
              <a:pathLst>
                <a:path w="255524" h="323961">
                  <a:moveTo>
                    <a:pt x="0" y="0"/>
                  </a:moveTo>
                  <a:lnTo>
                    <a:pt x="255524" y="0"/>
                  </a:lnTo>
                  <a:lnTo>
                    <a:pt x="255524" y="323961"/>
                  </a:lnTo>
                  <a:lnTo>
                    <a:pt x="0" y="323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0200575" y="4058559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1" y="0"/>
                  </a:lnTo>
                  <a:lnTo>
                    <a:pt x="286491" y="363221"/>
                  </a:lnTo>
                  <a:lnTo>
                    <a:pt x="0" y="363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1297084" y="4006102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1" y="0"/>
                  </a:lnTo>
                  <a:lnTo>
                    <a:pt x="286491" y="363221"/>
                  </a:lnTo>
                  <a:lnTo>
                    <a:pt x="0" y="363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4309450" y="5798259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1" y="0"/>
                  </a:lnTo>
                  <a:lnTo>
                    <a:pt x="286491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3878033" y="6225038"/>
              <a:ext cx="1336806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 err="1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SolBridge</a:t>
              </a: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International School of Business 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13498451" y="6231639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2" y="0"/>
                  </a:lnTo>
                  <a:lnTo>
                    <a:pt x="286492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2856223" y="5592817"/>
              <a:ext cx="286491" cy="363222"/>
            </a:xfrm>
            <a:custGeom>
              <a:avLst/>
              <a:gdLst/>
              <a:ahLst/>
              <a:cxnLst/>
              <a:rect l="l" t="t" r="r" b="b"/>
              <a:pathLst>
                <a:path w="286491" h="363222">
                  <a:moveTo>
                    <a:pt x="0" y="0"/>
                  </a:moveTo>
                  <a:lnTo>
                    <a:pt x="286491" y="0"/>
                  </a:lnTo>
                  <a:lnTo>
                    <a:pt x="286491" y="363222"/>
                  </a:lnTo>
                  <a:lnTo>
                    <a:pt x="0" y="36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2331806" y="5624706"/>
              <a:ext cx="475956" cy="317106"/>
            </a:xfrm>
            <a:custGeom>
              <a:avLst/>
              <a:gdLst/>
              <a:ahLst/>
              <a:cxnLst/>
              <a:rect l="l" t="t" r="r" b="b"/>
              <a:pathLst>
                <a:path w="475956" h="317106">
                  <a:moveTo>
                    <a:pt x="0" y="0"/>
                  </a:moveTo>
                  <a:lnTo>
                    <a:pt x="475956" y="0"/>
                  </a:lnTo>
                  <a:lnTo>
                    <a:pt x="475956" y="317106"/>
                  </a:lnTo>
                  <a:lnTo>
                    <a:pt x="0" y="317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577774" y="6164927"/>
              <a:ext cx="942544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Arizona State University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856895" y="6220758"/>
              <a:ext cx="942544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Babson </a:t>
              </a:r>
              <a:endParaRPr lang="ru-RU" sz="1000">
                <a:solidFill>
                  <a:srgbClr val="FFFFFF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endParaRPr>
            </a:p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College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8208756" y="5941812"/>
              <a:ext cx="1064286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Ecole de Management Léonard De Vinci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594543" y="6508584"/>
              <a:ext cx="942544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 err="1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Cesine</a:t>
              </a: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International Business School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9129229" y="6030164"/>
              <a:ext cx="942544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Geneva Business </a:t>
              </a:r>
              <a:endParaRPr lang="ru-RU" sz="1000">
                <a:solidFill>
                  <a:srgbClr val="FFFFFF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endParaRPr>
            </a:p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School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9893046" y="6178435"/>
              <a:ext cx="942544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EU Business School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9845727" y="5297630"/>
              <a:ext cx="801743" cy="466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Swiss Education Group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0699335" y="4362901"/>
              <a:ext cx="1548017" cy="466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Graduate School of Management at St Petersburg University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3170424" y="6603047"/>
              <a:ext cx="942544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 err="1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Kyungdong</a:t>
              </a: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University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2596347" y="5992356"/>
              <a:ext cx="847736" cy="610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8"/>
                </a:lnSpc>
              </a:pPr>
              <a:r>
                <a:rPr lang="en-US" sz="1000">
                  <a:solidFill>
                    <a:srgbClr val="FFFFFF"/>
                  </a:solidFill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Zhejiang University of Finance and Economics</a:t>
              </a:r>
            </a:p>
          </p:txBody>
        </p:sp>
        <p:sp>
          <p:nvSpPr>
            <p:cNvPr id="41" name="Freeform 41"/>
            <p:cNvSpPr/>
            <p:nvPr/>
          </p:nvSpPr>
          <p:spPr>
            <a:xfrm>
              <a:off x="9641195" y="4107620"/>
              <a:ext cx="521012" cy="304141"/>
            </a:xfrm>
            <a:custGeom>
              <a:avLst/>
              <a:gdLst/>
              <a:ahLst/>
              <a:cxnLst/>
              <a:rect l="l" t="t" r="r" b="b"/>
              <a:pathLst>
                <a:path w="521012" h="304141">
                  <a:moveTo>
                    <a:pt x="0" y="0"/>
                  </a:moveTo>
                  <a:lnTo>
                    <a:pt x="521012" y="0"/>
                  </a:lnTo>
                  <a:lnTo>
                    <a:pt x="521012" y="304141"/>
                  </a:lnTo>
                  <a:lnTo>
                    <a:pt x="0" y="304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ru-KZ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5384" y="230635"/>
            <a:ext cx="7992317" cy="933949"/>
            <a:chOff x="0" y="-112188"/>
            <a:chExt cx="10656423" cy="124526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039209" cy="1035717"/>
            </a:xfrm>
            <a:custGeom>
              <a:avLst/>
              <a:gdLst/>
              <a:ahLst/>
              <a:cxnLst/>
              <a:rect l="l" t="t" r="r" b="b"/>
              <a:pathLst>
                <a:path w="9039209" h="1035717">
                  <a:moveTo>
                    <a:pt x="0" y="0"/>
                  </a:moveTo>
                  <a:lnTo>
                    <a:pt x="9039209" y="0"/>
                  </a:lnTo>
                  <a:lnTo>
                    <a:pt x="9039209" y="1035717"/>
                  </a:lnTo>
                  <a:lnTo>
                    <a:pt x="0" y="10357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KZ" sz="32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626615" y="-112188"/>
              <a:ext cx="10029808" cy="124526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371"/>
                </a:lnSpc>
              </a:pPr>
              <a:r>
                <a:rPr lang="en-US" sz="3200" spc="-141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3200" spc="-141">
                  <a:solidFill>
                    <a:srgbClr val="FFFFFF"/>
                  </a:solidFill>
                  <a:latin typeface="Arial Black"/>
                  <a:ea typeface="Arimo"/>
                  <a:cs typeface="Arimo"/>
                  <a:sym typeface="Arimo"/>
                </a:rPr>
                <a:t>ГЕОГРАФИЯ ПАРТНЕРСТВ ALMAU</a:t>
              </a:r>
            </a:p>
          </p:txBody>
        </p:sp>
      </p:grpSp>
      <p:sp>
        <p:nvSpPr>
          <p:cNvPr id="53" name="Номер слайда 9">
            <a:extLst>
              <a:ext uri="{FF2B5EF4-FFF2-40B4-BE49-F238E27FC236}">
                <a16:creationId xmlns:a16="http://schemas.microsoft.com/office/drawing/2014/main" id="{74A7B306-593D-4D21-BABA-3CC7675ACA7B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26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3D49F1-1934-A9CE-972A-80AE411EA6A2}"/>
              </a:ext>
            </a:extLst>
          </p:cNvPr>
          <p:cNvSpPr txBox="1"/>
          <p:nvPr/>
        </p:nvSpPr>
        <p:spPr>
          <a:xfrm>
            <a:off x="538433" y="1112787"/>
            <a:ext cx="17596540" cy="190220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457200" indent="-457200">
              <a:lnSpc>
                <a:spcPct val="110000"/>
              </a:lnSpc>
              <a:buFont typeface="Arial,Sans-Serif" panose="020B0604020202020204" pitchFamily="34" charset="0"/>
              <a:buChar char="•"/>
            </a:pPr>
            <a: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велич</a:t>
            </a:r>
            <a:r>
              <a:rPr lang="ru-RU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ение</a:t>
            </a:r>
            <a: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показателя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входящей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исходящей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академической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мобильности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en-US" sz="2000" b="1" dirty="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rPr>
              <a:t> 2%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от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общего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контингента</a:t>
            </a:r>
            <a: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показателя иностранных </a:t>
            </a:r>
            <a:r>
              <a:rPr lang="en-GB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full-time </a:t>
            </a:r>
            <a: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студентов – </a:t>
            </a:r>
            <a:r>
              <a:rPr lang="ru-RU" sz="2000" b="1" dirty="0">
                <a:solidFill>
                  <a:srgbClr val="FFCC66"/>
                </a:solidFill>
                <a:latin typeface="Arial"/>
                <a:cs typeface="Arial"/>
                <a:sym typeface="Arial"/>
              </a:rPr>
              <a:t>до 5%</a:t>
            </a:r>
          </a:p>
          <a:p>
            <a:pPr marL="457200" indent="-457200">
              <a:lnSpc>
                <a:spcPct val="110000"/>
              </a:lnSpc>
              <a:buFont typeface="Arial,Sans-Serif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Разработка и реализация стратегии набора иностранных студентов до 2028 года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иверсифи</a:t>
            </a:r>
            <a:r>
              <a:rPr lang="ru-RU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кация</a:t>
            </a:r>
            <a: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географи</a:t>
            </a:r>
            <a: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партнерств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усил</a:t>
            </a:r>
            <a:r>
              <a:rPr lang="ru-RU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ение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представленность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университетов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Азиатско-Тихоокеанского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региона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br>
              <a:rPr lang="ru-RU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Северной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Америки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Евразии</a:t>
            </a:r>
            <a:endParaRPr lang="ru-RU" sz="20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865C6-0FF0-1D63-73A6-61503A098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C1C6E4-576C-4C8E-8C59-7D21BD47D8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8665464" cy="10283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C62E7-6F6D-AA45-B86D-E6BB1D86F80F}"/>
              </a:ext>
            </a:extLst>
          </p:cNvPr>
          <p:cNvSpPr txBox="1"/>
          <p:nvPr/>
        </p:nvSpPr>
        <p:spPr>
          <a:xfrm>
            <a:off x="9455218" y="2569575"/>
            <a:ext cx="796527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000" b="1">
                <a:solidFill>
                  <a:srgbClr val="FFCC6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БИЗНЕС СТРАТЕГИЯ</a:t>
            </a:r>
            <a:endParaRPr lang="ru-KZ" sz="5000" b="1">
              <a:solidFill>
                <a:srgbClr val="FFCC6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DA9D4-9215-236C-F194-C5148BD2FA48}"/>
              </a:ext>
            </a:extLst>
          </p:cNvPr>
          <p:cNvSpPr txBox="1"/>
          <p:nvPr/>
        </p:nvSpPr>
        <p:spPr>
          <a:xfrm>
            <a:off x="9455218" y="3693098"/>
            <a:ext cx="7965274" cy="39033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>
                <a:solidFill>
                  <a:srgbClr val="FFFFFF"/>
                </a:solidFill>
                <a:latin typeface="Arial Black"/>
                <a:cs typeface="Arial Black" panose="020B0604020202020204" pitchFamily="34" charset="0"/>
              </a:rPr>
              <a:t>ФИНАНСОВО-ИНВЕСТИЦИОННАЯ И </a:t>
            </a:r>
            <a:endParaRPr lang="en-US" sz="2800" b="1">
              <a:solidFill>
                <a:srgbClr val="FFFFFF"/>
              </a:solidFill>
              <a:latin typeface="Arial Black"/>
              <a:cs typeface="Arial Black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b="1">
                <a:solidFill>
                  <a:srgbClr val="FFFFFF"/>
                </a:solidFill>
                <a:latin typeface="Arial Black"/>
                <a:cs typeface="Arial Black" panose="020B0604020202020204" pitchFamily="34" charset="0"/>
              </a:rPr>
              <a:t>ИНФРАСТРУКТУРНАЯ СТРАТЕГИЯ</a:t>
            </a:r>
            <a:br>
              <a:rPr lang="ru-RU" sz="2800" b="1"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ru-RU" sz="2800" b="1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>
                <a:solidFill>
                  <a:srgbClr val="FFFFFF"/>
                </a:solidFill>
                <a:latin typeface="Arial Black"/>
                <a:cs typeface="Arial Black" panose="020B0604020202020204" pitchFamily="34" charset="0"/>
              </a:rPr>
              <a:t>ЦИФРОВОЙ </a:t>
            </a:r>
            <a:r>
              <a:rPr lang="en-US" sz="2800" b="1">
                <a:solidFill>
                  <a:srgbClr val="FFFFFF"/>
                </a:solidFill>
                <a:latin typeface="Arial Black"/>
                <a:cs typeface="Arial Black" panose="020B0604020202020204" pitchFamily="34" charset="0"/>
              </a:rPr>
              <a:t>ALMAU</a:t>
            </a:r>
            <a:br>
              <a:rPr lang="ru-RU" sz="2800" b="1"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ru-RU" sz="2800" b="1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FFFFFF"/>
                </a:solidFill>
                <a:latin typeface="Arial Black"/>
                <a:cs typeface="Arial Black" panose="020B0604020202020204" pitchFamily="34" charset="0"/>
              </a:rPr>
              <a:t>PEOPLE MANAGEMENT</a:t>
            </a:r>
            <a:endParaRPr lang="ru-RU" sz="2800" b="1">
              <a:solidFill>
                <a:srgbClr val="FFFFFF"/>
              </a:solidFill>
              <a:latin typeface="Arial Black"/>
              <a:cs typeface="Arial Black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67CAD2-EA14-42EA-A190-8B539E09D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273" y="1055662"/>
            <a:ext cx="1347219" cy="118872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A47F55-1842-4E94-BBC2-711C0547E034}"/>
              </a:ext>
            </a:extLst>
          </p:cNvPr>
          <p:cNvSpPr/>
          <p:nvPr/>
        </p:nvSpPr>
        <p:spPr>
          <a:xfrm>
            <a:off x="8481141" y="8792"/>
            <a:ext cx="368646" cy="3282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F47122-A2D2-4A2F-BE6D-09E540864068}"/>
              </a:ext>
            </a:extLst>
          </p:cNvPr>
          <p:cNvSpPr/>
          <p:nvPr/>
        </p:nvSpPr>
        <p:spPr>
          <a:xfrm>
            <a:off x="17891760" y="7784122"/>
            <a:ext cx="396240" cy="2502877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id="{00DE30B1-7375-1579-C7FC-C10F7CE9823D}"/>
              </a:ext>
            </a:extLst>
          </p:cNvPr>
          <p:cNvSpPr txBox="1">
            <a:spLocks/>
          </p:cNvSpPr>
          <p:nvPr/>
        </p:nvSpPr>
        <p:spPr>
          <a:xfrm>
            <a:off x="389449" y="-93785"/>
            <a:ext cx="3621923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20000" b="1" kern="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lang="ru-KZ" sz="20000" b="1" kern="0" dirty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23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D5AE5F0-5515-4F47-81C1-B0D4E4DF014E}"/>
              </a:ext>
            </a:extLst>
          </p:cNvPr>
          <p:cNvSpPr/>
          <p:nvPr/>
        </p:nvSpPr>
        <p:spPr>
          <a:xfrm>
            <a:off x="-12345" y="3162925"/>
            <a:ext cx="18293160" cy="7124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88C9E9D-3200-852F-2C34-F5F1962690C0}"/>
              </a:ext>
            </a:extLst>
          </p:cNvPr>
          <p:cNvSpPr/>
          <p:nvPr/>
        </p:nvSpPr>
        <p:spPr>
          <a:xfrm>
            <a:off x="6110651" y="9129044"/>
            <a:ext cx="134427" cy="85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E80"/>
              </a:solidFill>
            </a:endParaRPr>
          </a:p>
        </p:txBody>
      </p:sp>
      <p:sp>
        <p:nvSpPr>
          <p:cNvPr id="31" name="Номер слайда 9">
            <a:extLst>
              <a:ext uri="{FF2B5EF4-FFF2-40B4-BE49-F238E27FC236}">
                <a16:creationId xmlns:a16="http://schemas.microsoft.com/office/drawing/2014/main" id="{DA941E3A-9A81-4F3A-95EF-998861A7AAF5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latin typeface="Arial"/>
                <a:cs typeface="Arial"/>
              </a:rPr>
              <a:t>28</a:t>
            </a:fld>
            <a:endParaRPr lang="ru-RU" sz="1400">
              <a:latin typeface="Arial"/>
              <a:ea typeface="Calibri"/>
              <a:cs typeface="Arial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DB83FB52-3602-FBF2-4817-9B3953AC934A}"/>
              </a:ext>
            </a:extLst>
          </p:cNvPr>
          <p:cNvSpPr txBox="1"/>
          <p:nvPr/>
        </p:nvSpPr>
        <p:spPr>
          <a:xfrm>
            <a:off x="377901" y="687777"/>
            <a:ext cx="16322207" cy="69798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just">
              <a:lnSpc>
                <a:spcPts val="4416"/>
              </a:lnSpc>
            </a:pPr>
            <a:r>
              <a:rPr lang="en-US" sz="2800" b="1" spc="-7" dirty="0">
                <a:solidFill>
                  <a:srgbClr val="FFCC66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Ц</a:t>
            </a:r>
            <a:r>
              <a:rPr lang="ru-RU" sz="2800" b="1" spc="-7" dirty="0">
                <a:solidFill>
                  <a:srgbClr val="FFCC66"/>
                </a:solidFill>
                <a:latin typeface="Arial" panose="020B0604020202020204" pitchFamily="34" charset="0"/>
                <a:ea typeface="Montserrat Bold"/>
                <a:cs typeface="Arial" panose="020B0604020202020204" pitchFamily="34" charset="0"/>
                <a:sym typeface="Montserrat Bold"/>
              </a:rPr>
              <a:t>ели:</a:t>
            </a:r>
            <a:endParaRPr lang="en-US" sz="2800" b="1" spc="-7" dirty="0">
              <a:solidFill>
                <a:srgbClr val="FFCC66"/>
              </a:solidFill>
              <a:latin typeface="Arial" panose="020B0604020202020204" pitchFamily="34" charset="0"/>
              <a:ea typeface="Montserrat Bold"/>
              <a:cs typeface="Arial" panose="020B0604020202020204" pitchFamily="34" charset="0"/>
              <a:sym typeface="Montserrat Bold"/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6CCBD314-8FF7-6BC2-2CCC-69D5DA8E3A80}"/>
              </a:ext>
            </a:extLst>
          </p:cNvPr>
          <p:cNvSpPr txBox="1"/>
          <p:nvPr/>
        </p:nvSpPr>
        <p:spPr>
          <a:xfrm>
            <a:off x="382615" y="1247118"/>
            <a:ext cx="1786712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Устойчивая финансовая модель AlmaU как некоммерческого университета, реинвестирующего аккумулированные средства на развитие: </a:t>
            </a:r>
          </a:p>
          <a:p>
            <a:pPr marL="989013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Кампуса и инфраструктуры</a:t>
            </a:r>
            <a:endParaRPr lang="ru-RU" sz="2400" b="1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989013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Цифрового кампуса 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AlmaU</a:t>
            </a:r>
            <a:endParaRPr lang="ru-RU" sz="2400" b="1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989013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Человеческого капитала</a:t>
            </a:r>
            <a:endParaRPr lang="ru-RU" sz="2400" b="1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Заголовок 6">
            <a:extLst>
              <a:ext uri="{FF2B5EF4-FFF2-40B4-BE49-F238E27FC236}">
                <a16:creationId xmlns:a16="http://schemas.microsoft.com/office/drawing/2014/main" id="{EF23369D-5EE1-C32B-ACA9-12162B98203B}"/>
              </a:ext>
            </a:extLst>
          </p:cNvPr>
          <p:cNvSpPr txBox="1">
            <a:spLocks/>
          </p:cNvSpPr>
          <p:nvPr/>
        </p:nvSpPr>
        <p:spPr>
          <a:xfrm>
            <a:off x="382614" y="229637"/>
            <a:ext cx="17752359" cy="5078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KZ"/>
            </a:defPPr>
            <a:lvl1pPr>
              <a:defRPr sz="3300" b="0" i="0">
                <a:solidFill>
                  <a:srgbClr val="FFCC66"/>
                </a:solidFill>
                <a:latin typeface="Arial Black"/>
                <a:ea typeface="Calibri"/>
                <a:cs typeface="Calibri"/>
              </a:defRPr>
            </a:lvl1pPr>
          </a:lstStyle>
          <a:p>
            <a:r>
              <a:rPr lang="ru-RU" dirty="0"/>
              <a:t>ФИНАНСОВО-ИНВЕСТИЦИОННАЯ И ИНФРАСТУРКТУРНАЯ СТРАТЕГИЯ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4CC6815-7B7C-48AC-98A6-2D096802B449}"/>
              </a:ext>
            </a:extLst>
          </p:cNvPr>
          <p:cNvSpPr/>
          <p:nvPr/>
        </p:nvSpPr>
        <p:spPr>
          <a:xfrm>
            <a:off x="2562895" y="3767057"/>
            <a:ext cx="2878496" cy="2182169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l="-22000" r="-2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>
              <a:solidFill>
                <a:schemeClr val="tx2"/>
              </a:solidFill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5FB13F4-A151-4B51-9311-5C231936A539}"/>
              </a:ext>
            </a:extLst>
          </p:cNvPr>
          <p:cNvSpPr/>
          <p:nvPr/>
        </p:nvSpPr>
        <p:spPr>
          <a:xfrm>
            <a:off x="1801082" y="5899140"/>
            <a:ext cx="4438800" cy="1775878"/>
          </a:xfrm>
          <a:custGeom>
            <a:avLst/>
            <a:gdLst>
              <a:gd name="connsiteX0" fmla="*/ 358283 w 4125655"/>
              <a:gd name="connsiteY0" fmla="*/ 0 h 3412215"/>
              <a:gd name="connsiteX1" fmla="*/ 3767372 w 4125655"/>
              <a:gd name="connsiteY1" fmla="*/ 0 h 3412215"/>
              <a:gd name="connsiteX2" fmla="*/ 4125655 w 4125655"/>
              <a:gd name="connsiteY2" fmla="*/ 358283 h 3412215"/>
              <a:gd name="connsiteX3" fmla="*/ 4125655 w 4125655"/>
              <a:gd name="connsiteY3" fmla="*/ 3412215 h 3412215"/>
              <a:gd name="connsiteX4" fmla="*/ 4125655 w 4125655"/>
              <a:gd name="connsiteY4" fmla="*/ 3412215 h 3412215"/>
              <a:gd name="connsiteX5" fmla="*/ 0 w 4125655"/>
              <a:gd name="connsiteY5" fmla="*/ 3412215 h 3412215"/>
              <a:gd name="connsiteX6" fmla="*/ 0 w 4125655"/>
              <a:gd name="connsiteY6" fmla="*/ 3412215 h 3412215"/>
              <a:gd name="connsiteX7" fmla="*/ 0 w 4125655"/>
              <a:gd name="connsiteY7" fmla="*/ 358283 h 3412215"/>
              <a:gd name="connsiteX8" fmla="*/ 358283 w 4125655"/>
              <a:gd name="connsiteY8" fmla="*/ 0 h 341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655" h="3412215">
                <a:moveTo>
                  <a:pt x="3767372" y="3412215"/>
                </a:moveTo>
                <a:lnTo>
                  <a:pt x="358283" y="3412215"/>
                </a:lnTo>
                <a:cubicBezTo>
                  <a:pt x="160409" y="3412215"/>
                  <a:pt x="0" y="3251806"/>
                  <a:pt x="0" y="3053932"/>
                </a:cubicBezTo>
                <a:lnTo>
                  <a:pt x="0" y="0"/>
                </a:lnTo>
                <a:lnTo>
                  <a:pt x="0" y="0"/>
                </a:lnTo>
                <a:lnTo>
                  <a:pt x="4125655" y="0"/>
                </a:lnTo>
                <a:lnTo>
                  <a:pt x="4125655" y="0"/>
                </a:lnTo>
                <a:lnTo>
                  <a:pt x="4125655" y="3053932"/>
                </a:lnTo>
                <a:cubicBezTo>
                  <a:pt x="4125655" y="3251806"/>
                  <a:pt x="3965246" y="3412215"/>
                  <a:pt x="3767372" y="3412215"/>
                </a:cubicBez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289" tIns="149353" rIns="254289" bIns="25428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dirty="0">
                <a:solidFill>
                  <a:schemeClr val="tx2"/>
                </a:solidFill>
                <a:latin typeface="Arial"/>
                <a:cs typeface="Arial"/>
              </a:rPr>
              <a:t>2025-2026 </a:t>
            </a:r>
            <a:endParaRPr lang="en-US" sz="2800" b="1" dirty="0">
              <a:solidFill>
                <a:schemeClr val="tx2"/>
              </a:solidFill>
              <a:ea typeface="Calibri"/>
              <a:cs typeface="Calibri"/>
            </a:endParaRP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tx2"/>
                </a:solidFill>
                <a:latin typeface="Arial"/>
                <a:cs typeface="Arial"/>
              </a:rPr>
              <a:t>Реконструкция</a:t>
            </a:r>
            <a:r>
              <a:rPr lang="ru-RU" sz="2400" kern="12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Arial"/>
                <a:cs typeface="Arial"/>
              </a:rPr>
              <a:t>фасада</a:t>
            </a:r>
            <a:br>
              <a:rPr lang="ru-RU" sz="240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ru-RU" sz="2400" dirty="0">
                <a:solidFill>
                  <a:schemeClr val="tx2"/>
                </a:solidFill>
                <a:latin typeface="Arial"/>
                <a:cs typeface="Arial"/>
              </a:rPr>
              <a:t>и </a:t>
            </a:r>
            <a:r>
              <a:rPr lang="ru-RU" sz="2400" kern="1200" dirty="0">
                <a:solidFill>
                  <a:schemeClr val="tx2"/>
                </a:solidFill>
                <a:latin typeface="Arial"/>
                <a:cs typeface="Arial"/>
              </a:rPr>
              <a:t>2-го этажа</a:t>
            </a:r>
            <a:endParaRPr lang="ru-RU" sz="2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DC62BC5-A280-470C-8942-EC52DD51FF15}"/>
              </a:ext>
            </a:extLst>
          </p:cNvPr>
          <p:cNvSpPr/>
          <p:nvPr/>
        </p:nvSpPr>
        <p:spPr>
          <a:xfrm>
            <a:off x="6558797" y="6724961"/>
            <a:ext cx="4438800" cy="1477199"/>
          </a:xfrm>
          <a:custGeom>
            <a:avLst/>
            <a:gdLst>
              <a:gd name="connsiteX0" fmla="*/ 358283 w 4125655"/>
              <a:gd name="connsiteY0" fmla="*/ 0 h 3412215"/>
              <a:gd name="connsiteX1" fmla="*/ 3767372 w 4125655"/>
              <a:gd name="connsiteY1" fmla="*/ 0 h 3412215"/>
              <a:gd name="connsiteX2" fmla="*/ 4125655 w 4125655"/>
              <a:gd name="connsiteY2" fmla="*/ 358283 h 3412215"/>
              <a:gd name="connsiteX3" fmla="*/ 4125655 w 4125655"/>
              <a:gd name="connsiteY3" fmla="*/ 3412215 h 3412215"/>
              <a:gd name="connsiteX4" fmla="*/ 4125655 w 4125655"/>
              <a:gd name="connsiteY4" fmla="*/ 3412215 h 3412215"/>
              <a:gd name="connsiteX5" fmla="*/ 0 w 4125655"/>
              <a:gd name="connsiteY5" fmla="*/ 3412215 h 3412215"/>
              <a:gd name="connsiteX6" fmla="*/ 0 w 4125655"/>
              <a:gd name="connsiteY6" fmla="*/ 3412215 h 3412215"/>
              <a:gd name="connsiteX7" fmla="*/ 0 w 4125655"/>
              <a:gd name="connsiteY7" fmla="*/ 358283 h 3412215"/>
              <a:gd name="connsiteX8" fmla="*/ 358283 w 4125655"/>
              <a:gd name="connsiteY8" fmla="*/ 0 h 341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655" h="3412215">
                <a:moveTo>
                  <a:pt x="3767372" y="3412215"/>
                </a:moveTo>
                <a:lnTo>
                  <a:pt x="358283" y="3412215"/>
                </a:lnTo>
                <a:cubicBezTo>
                  <a:pt x="160409" y="3412215"/>
                  <a:pt x="0" y="3251806"/>
                  <a:pt x="0" y="3053932"/>
                </a:cubicBezTo>
                <a:lnTo>
                  <a:pt x="0" y="0"/>
                </a:lnTo>
                <a:lnTo>
                  <a:pt x="0" y="0"/>
                </a:lnTo>
                <a:lnTo>
                  <a:pt x="4125655" y="0"/>
                </a:lnTo>
                <a:lnTo>
                  <a:pt x="4125655" y="0"/>
                </a:lnTo>
                <a:lnTo>
                  <a:pt x="4125655" y="3053932"/>
                </a:lnTo>
                <a:cubicBezTo>
                  <a:pt x="4125655" y="3251806"/>
                  <a:pt x="3965246" y="3412215"/>
                  <a:pt x="3767372" y="3412215"/>
                </a:cubicBez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289" tIns="149353" rIns="254289" bIns="25428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Arial"/>
                <a:cs typeface="Arial"/>
              </a:rPr>
              <a:t>2025-2028 </a:t>
            </a:r>
            <a:endParaRPr lang="en-US" sz="2800" b="1" dirty="0">
              <a:solidFill>
                <a:schemeClr val="tx2"/>
              </a:solidFill>
              <a:ea typeface="Calibri"/>
              <a:cs typeface="Calibri"/>
            </a:endParaRP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chemeClr val="tx2"/>
                </a:solidFill>
                <a:latin typeface="Arial"/>
                <a:cs typeface="Arial"/>
              </a:rPr>
              <a:t>Цифровой кампус</a:t>
            </a:r>
            <a:br>
              <a:rPr lang="ru-RU" sz="240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AlmaU</a:t>
            </a:r>
            <a:endParaRPr lang="ru-RU" sz="24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71E6525-39B5-427F-9B10-E49F47410C99}"/>
              </a:ext>
            </a:extLst>
          </p:cNvPr>
          <p:cNvSpPr/>
          <p:nvPr/>
        </p:nvSpPr>
        <p:spPr>
          <a:xfrm>
            <a:off x="11378530" y="6100108"/>
            <a:ext cx="4126089" cy="3424883"/>
          </a:xfrm>
          <a:custGeom>
            <a:avLst/>
            <a:gdLst>
              <a:gd name="connsiteX0" fmla="*/ 358283 w 4125655"/>
              <a:gd name="connsiteY0" fmla="*/ 0 h 3412215"/>
              <a:gd name="connsiteX1" fmla="*/ 3767372 w 4125655"/>
              <a:gd name="connsiteY1" fmla="*/ 0 h 3412215"/>
              <a:gd name="connsiteX2" fmla="*/ 4125655 w 4125655"/>
              <a:gd name="connsiteY2" fmla="*/ 358283 h 3412215"/>
              <a:gd name="connsiteX3" fmla="*/ 4125655 w 4125655"/>
              <a:gd name="connsiteY3" fmla="*/ 3412215 h 3412215"/>
              <a:gd name="connsiteX4" fmla="*/ 4125655 w 4125655"/>
              <a:gd name="connsiteY4" fmla="*/ 3412215 h 3412215"/>
              <a:gd name="connsiteX5" fmla="*/ 0 w 4125655"/>
              <a:gd name="connsiteY5" fmla="*/ 3412215 h 3412215"/>
              <a:gd name="connsiteX6" fmla="*/ 0 w 4125655"/>
              <a:gd name="connsiteY6" fmla="*/ 3412215 h 3412215"/>
              <a:gd name="connsiteX7" fmla="*/ 0 w 4125655"/>
              <a:gd name="connsiteY7" fmla="*/ 358283 h 3412215"/>
              <a:gd name="connsiteX8" fmla="*/ 358283 w 4125655"/>
              <a:gd name="connsiteY8" fmla="*/ 0 h 341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655" h="3412215">
                <a:moveTo>
                  <a:pt x="3767372" y="3412215"/>
                </a:moveTo>
                <a:lnTo>
                  <a:pt x="358283" y="3412215"/>
                </a:lnTo>
                <a:cubicBezTo>
                  <a:pt x="160409" y="3412215"/>
                  <a:pt x="0" y="3251806"/>
                  <a:pt x="0" y="3053932"/>
                </a:cubicBezTo>
                <a:lnTo>
                  <a:pt x="0" y="0"/>
                </a:lnTo>
                <a:lnTo>
                  <a:pt x="0" y="0"/>
                </a:lnTo>
                <a:lnTo>
                  <a:pt x="4125655" y="0"/>
                </a:lnTo>
                <a:lnTo>
                  <a:pt x="4125655" y="0"/>
                </a:lnTo>
                <a:lnTo>
                  <a:pt x="4125655" y="3053932"/>
                </a:lnTo>
                <a:cubicBezTo>
                  <a:pt x="4125655" y="3251806"/>
                  <a:pt x="3965246" y="3412215"/>
                  <a:pt x="3767372" y="3412215"/>
                </a:cubicBez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289" tIns="149352" rIns="254289" bIns="25429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>
                <a:solidFill>
                  <a:schemeClr val="tx2"/>
                </a:solidFill>
                <a:latin typeface="Arial"/>
                <a:cs typeface="Arial"/>
              </a:rPr>
              <a:t>2025-2027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dirty="0">
              <a:solidFill>
                <a:schemeClr val="tx2"/>
              </a:solidFill>
              <a:latin typeface="Arial"/>
              <a:cs typeface="Arial"/>
            </a:endParaRPr>
          </a:p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>
                <a:solidFill>
                  <a:schemeClr val="tx2"/>
                </a:solidFill>
                <a:latin typeface="Arial"/>
                <a:cs typeface="Arial"/>
              </a:rPr>
              <a:t>Создание кампусов в индустрии</a:t>
            </a:r>
            <a:endParaRPr lang="ru-RU" sz="2400" dirty="0">
              <a:solidFill>
                <a:schemeClr val="tx2"/>
              </a:solidFill>
              <a:latin typeface="Arial"/>
              <a:ea typeface="Calibri"/>
              <a:cs typeface="Arial"/>
            </a:endParaRP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spc="-50" dirty="0">
                <a:solidFill>
                  <a:schemeClr val="tx2"/>
                </a:solidFill>
                <a:latin typeface="Arial"/>
                <a:cs typeface="Arial"/>
              </a:rPr>
              <a:t>2-4 </a:t>
            </a:r>
            <a:r>
              <a:rPr lang="ru-RU" sz="2400" spc="-50" dirty="0">
                <a:solidFill>
                  <a:schemeClr val="tx2"/>
                </a:solidFill>
                <a:latin typeface="Arial"/>
                <a:cs typeface="Arial"/>
              </a:rPr>
              <a:t>городские</a:t>
            </a:r>
            <a:r>
              <a:rPr lang="ru-RU" sz="2400" kern="1200" spc="-50" dirty="0">
                <a:solidFill>
                  <a:schemeClr val="tx2"/>
                </a:solidFill>
                <a:latin typeface="Arial"/>
                <a:cs typeface="Arial"/>
              </a:rPr>
              <a:t> локации</a:t>
            </a:r>
            <a:br>
              <a:rPr lang="ru-RU" sz="2400" kern="1200" spc="-5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ru-RU" sz="2400" kern="1200" spc="-50" dirty="0">
                <a:solidFill>
                  <a:schemeClr val="tx2"/>
                </a:solidFill>
                <a:latin typeface="Arial"/>
                <a:cs typeface="Arial"/>
              </a:rPr>
              <a:t>(в историческом центре</a:t>
            </a:r>
            <a:br>
              <a:rPr lang="ru-RU" sz="2400" kern="1200" spc="-5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ru-RU" sz="2400" kern="1200" spc="-50" dirty="0">
                <a:solidFill>
                  <a:schemeClr val="tx2"/>
                </a:solidFill>
                <a:latin typeface="Arial"/>
                <a:cs typeface="Arial"/>
              </a:rPr>
              <a:t>и </a:t>
            </a:r>
            <a:r>
              <a:rPr lang="ru-RU" sz="2400" spc="-50" dirty="0">
                <a:solidFill>
                  <a:schemeClr val="tx2"/>
                </a:solidFill>
                <a:latin typeface="Arial"/>
                <a:cs typeface="Arial"/>
              </a:rPr>
              <a:t>других</a:t>
            </a:r>
            <a:br>
              <a:rPr lang="ru-RU" sz="2400" spc="-5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ru-RU" sz="2400" spc="-50" dirty="0">
                <a:solidFill>
                  <a:schemeClr val="tx2"/>
                </a:solidFill>
                <a:latin typeface="Arial"/>
                <a:cs typeface="Arial"/>
              </a:rPr>
              <a:t>бизнес-районах</a:t>
            </a:r>
            <a:r>
              <a:rPr lang="ru-RU" sz="2400" kern="1200" spc="-50" dirty="0">
                <a:solidFill>
                  <a:schemeClr val="tx2"/>
                </a:solidFill>
                <a:latin typeface="Arial"/>
                <a:cs typeface="Arial"/>
              </a:rPr>
              <a:t> Алматы</a:t>
            </a:r>
            <a:r>
              <a:rPr lang="ru-RU" sz="2400" spc="-50" dirty="0">
                <a:solidFill>
                  <a:schemeClr val="tx2"/>
                </a:solidFill>
                <a:latin typeface="Arial"/>
                <a:cs typeface="Arial"/>
              </a:rPr>
              <a:t>)</a:t>
            </a:r>
            <a:endParaRPr lang="ru-RU" sz="2400" kern="1200" spc="-5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383827FA-5C1A-B702-0ABC-197FE17B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472" y="3763035"/>
            <a:ext cx="2901451" cy="2199287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B7D889-04BB-B4A6-0703-9C6007672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066" y="3747829"/>
            <a:ext cx="2803412" cy="2189498"/>
          </a:xfrm>
          <a:prstGeom prst="rect">
            <a:avLst/>
          </a:prstGeom>
        </p:spPr>
      </p:pic>
      <p:sp>
        <p:nvSpPr>
          <p:cNvPr id="50" name="Заголовок 110">
            <a:extLst>
              <a:ext uri="{FF2B5EF4-FFF2-40B4-BE49-F238E27FC236}">
                <a16:creationId xmlns:a16="http://schemas.microsoft.com/office/drawing/2014/main" id="{09EA3A75-68DD-B9C3-3E3B-FB591D8340A9}"/>
              </a:ext>
            </a:extLst>
          </p:cNvPr>
          <p:cNvSpPr txBox="1">
            <a:spLocks/>
          </p:cNvSpPr>
          <p:nvPr/>
        </p:nvSpPr>
        <p:spPr>
          <a:xfrm>
            <a:off x="2792039" y="3206685"/>
            <a:ext cx="13743111" cy="5078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>
              <a:defRPr sz="9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l"/>
            <a:r>
              <a:rPr lang="ru-RU" sz="3300" kern="0">
                <a:solidFill>
                  <a:srgbClr val="FFCC66"/>
                </a:solidFill>
                <a:latin typeface="Arial Black"/>
              </a:rPr>
              <a:t>РАЗВИТИЕ КАМПУСА И ИНФРАСТРУКТУРЫ </a:t>
            </a:r>
            <a:r>
              <a:rPr lang="en-US" sz="3300" kern="0">
                <a:solidFill>
                  <a:srgbClr val="FFCC66"/>
                </a:solidFill>
                <a:latin typeface="Arial Black"/>
              </a:rPr>
              <a:t>ALMAU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EA49EDA0-8651-178A-E2BF-C1AF2465E8A2}"/>
              </a:ext>
            </a:extLst>
          </p:cNvPr>
          <p:cNvSpPr/>
          <p:nvPr/>
        </p:nvSpPr>
        <p:spPr>
          <a:xfrm>
            <a:off x="1739064" y="7584708"/>
            <a:ext cx="4438800" cy="2179198"/>
          </a:xfrm>
          <a:custGeom>
            <a:avLst/>
            <a:gdLst>
              <a:gd name="connsiteX0" fmla="*/ 358283 w 4125655"/>
              <a:gd name="connsiteY0" fmla="*/ 0 h 3412215"/>
              <a:gd name="connsiteX1" fmla="*/ 3767372 w 4125655"/>
              <a:gd name="connsiteY1" fmla="*/ 0 h 3412215"/>
              <a:gd name="connsiteX2" fmla="*/ 4125655 w 4125655"/>
              <a:gd name="connsiteY2" fmla="*/ 358283 h 3412215"/>
              <a:gd name="connsiteX3" fmla="*/ 4125655 w 4125655"/>
              <a:gd name="connsiteY3" fmla="*/ 3412215 h 3412215"/>
              <a:gd name="connsiteX4" fmla="*/ 4125655 w 4125655"/>
              <a:gd name="connsiteY4" fmla="*/ 3412215 h 3412215"/>
              <a:gd name="connsiteX5" fmla="*/ 0 w 4125655"/>
              <a:gd name="connsiteY5" fmla="*/ 3412215 h 3412215"/>
              <a:gd name="connsiteX6" fmla="*/ 0 w 4125655"/>
              <a:gd name="connsiteY6" fmla="*/ 3412215 h 3412215"/>
              <a:gd name="connsiteX7" fmla="*/ 0 w 4125655"/>
              <a:gd name="connsiteY7" fmla="*/ 358283 h 3412215"/>
              <a:gd name="connsiteX8" fmla="*/ 358283 w 4125655"/>
              <a:gd name="connsiteY8" fmla="*/ 0 h 341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655" h="3412215">
                <a:moveTo>
                  <a:pt x="3767372" y="3412215"/>
                </a:moveTo>
                <a:lnTo>
                  <a:pt x="358283" y="3412215"/>
                </a:lnTo>
                <a:cubicBezTo>
                  <a:pt x="160409" y="3412215"/>
                  <a:pt x="0" y="3251806"/>
                  <a:pt x="0" y="3053932"/>
                </a:cubicBezTo>
                <a:lnTo>
                  <a:pt x="0" y="0"/>
                </a:lnTo>
                <a:lnTo>
                  <a:pt x="0" y="0"/>
                </a:lnTo>
                <a:lnTo>
                  <a:pt x="4125655" y="0"/>
                </a:lnTo>
                <a:lnTo>
                  <a:pt x="4125655" y="0"/>
                </a:lnTo>
                <a:lnTo>
                  <a:pt x="4125655" y="3053932"/>
                </a:lnTo>
                <a:cubicBezTo>
                  <a:pt x="4125655" y="3251806"/>
                  <a:pt x="3965246" y="3412215"/>
                  <a:pt x="3767372" y="3412215"/>
                </a:cubicBez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289" tIns="149353" rIns="254289" bIns="254289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Aft>
                <a:spcPts val="600"/>
              </a:spcAft>
            </a:pPr>
            <a:r>
              <a:rPr lang="ru-RU" sz="2800" b="1" dirty="0">
                <a:solidFill>
                  <a:schemeClr val="tx2"/>
                </a:solidFill>
                <a:latin typeface="Arial"/>
                <a:cs typeface="Arial"/>
              </a:rPr>
              <a:t>2026-2028</a:t>
            </a:r>
          </a:p>
          <a:p>
            <a:pPr algn="ctr" defTabSz="933450">
              <a:lnSpc>
                <a:spcPct val="90000"/>
              </a:lnSpc>
              <a:spcAft>
                <a:spcPts val="600"/>
              </a:spcAft>
            </a:pPr>
            <a:r>
              <a:rPr lang="ru-RU" sz="2400" dirty="0">
                <a:solidFill>
                  <a:schemeClr val="tx2"/>
                </a:solidFill>
                <a:latin typeface="Arial"/>
                <a:cs typeface="Arial"/>
              </a:rPr>
              <a:t>Строительство нового здания и общежития</a:t>
            </a:r>
            <a:br>
              <a:rPr lang="ru-RU" sz="240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ru-RU" sz="2400" dirty="0">
                <a:solidFill>
                  <a:schemeClr val="tx2"/>
                </a:solidFill>
                <a:latin typeface="Arial"/>
                <a:cs typeface="Arial"/>
              </a:rPr>
              <a:t>(через партнеров)</a:t>
            </a:r>
          </a:p>
        </p:txBody>
      </p:sp>
    </p:spTree>
    <p:extLst>
      <p:ext uri="{BB962C8B-B14F-4D97-AF65-F5344CB8AC3E}">
        <p14:creationId xmlns:p14="http://schemas.microsoft.com/office/powerpoint/2010/main" val="1755748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64047-02FA-D0DD-4394-A254BFAE3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FC65C6-A4CC-05D7-8A18-7747EEFE9191}"/>
              </a:ext>
            </a:extLst>
          </p:cNvPr>
          <p:cNvSpPr/>
          <p:nvPr/>
        </p:nvSpPr>
        <p:spPr>
          <a:xfrm>
            <a:off x="0" y="7844867"/>
            <a:ext cx="4392118" cy="42093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66"/>
              </a:solidFill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B2CA2BE2-BF0F-4C9A-1862-09E2D59B6261}"/>
              </a:ext>
            </a:extLst>
          </p:cNvPr>
          <p:cNvSpPr txBox="1">
            <a:spLocks/>
          </p:cNvSpPr>
          <p:nvPr/>
        </p:nvSpPr>
        <p:spPr>
          <a:xfrm>
            <a:off x="865682" y="293215"/>
            <a:ext cx="9732364" cy="5078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sz="3300" dirty="0">
                <a:solidFill>
                  <a:srgbClr val="FFCC66"/>
                </a:solidFill>
                <a:latin typeface="Arial Black"/>
                <a:ea typeface="Calibri"/>
                <a:cs typeface="Calibri"/>
              </a:rPr>
              <a:t>ЕДИНАЯ ЦИФРОВАЯ СРЕДА A</a:t>
            </a:r>
            <a:r>
              <a:rPr lang="ru-RU" sz="3300" dirty="0">
                <a:solidFill>
                  <a:srgbClr val="FFCC66"/>
                </a:solidFill>
                <a:latin typeface="Arial Black"/>
              </a:rPr>
              <a:t>LMAU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2A308A2-EDF4-963C-3AD1-323FF8958E59}"/>
              </a:ext>
            </a:extLst>
          </p:cNvPr>
          <p:cNvSpPr/>
          <p:nvPr/>
        </p:nvSpPr>
        <p:spPr>
          <a:xfrm>
            <a:off x="13895882" y="864174"/>
            <a:ext cx="4392118" cy="42093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66"/>
              </a:solidFill>
            </a:endParaRPr>
          </a:p>
        </p:txBody>
      </p:sp>
      <p:sp>
        <p:nvSpPr>
          <p:cNvPr id="12" name="Номер слайда 9">
            <a:extLst>
              <a:ext uri="{FF2B5EF4-FFF2-40B4-BE49-F238E27FC236}">
                <a16:creationId xmlns:a16="http://schemas.microsoft.com/office/drawing/2014/main" id="{B54C7A9D-BAAC-974D-7E1D-DC1F758D3099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29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F5A6AA0-7F78-7781-9E37-C37E44F05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58" y="1193959"/>
            <a:ext cx="1762349" cy="47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CC66"/>
                </a:solidFill>
                <a:latin typeface="Arial Black"/>
              </a:rPr>
              <a:t>ЦЕЛЬ: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C4336-DA9A-6C19-35FB-2144BA3A8B28}"/>
              </a:ext>
            </a:extLst>
          </p:cNvPr>
          <p:cNvSpPr txBox="1"/>
          <p:nvPr/>
        </p:nvSpPr>
        <p:spPr>
          <a:xfrm>
            <a:off x="750859" y="1701564"/>
            <a:ext cx="1618809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Достичь к 2028 устойчивого развития цифровой экосистемы университета</a:t>
            </a:r>
            <a:r>
              <a:rPr lang="ru-RU" sz="20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, обеспечивающей персонализированное обучение, доступ к инновационным образовательным технологиям и управленческо-организационную эффективность</a:t>
            </a:r>
            <a:r>
              <a:rPr lang="en-US" sz="20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 </a:t>
            </a:r>
            <a:endParaRPr lang="ru-RU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5BE54-64C4-4637-F883-AADF3DE64A00}"/>
              </a:ext>
            </a:extLst>
          </p:cNvPr>
          <p:cNvSpPr txBox="1"/>
          <p:nvPr/>
        </p:nvSpPr>
        <p:spPr>
          <a:xfrm>
            <a:off x="921359" y="8520053"/>
            <a:ext cx="1618809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FFC000"/>
                </a:solidFill>
                <a:latin typeface="Arial Nova"/>
                <a:ea typeface="+mn-lt"/>
                <a:cs typeface="Calibri"/>
              </a:rPr>
              <a:t>Цифровой </a:t>
            </a:r>
            <a:r>
              <a:rPr lang="en-US" sz="2000" b="1" err="1">
                <a:solidFill>
                  <a:srgbClr val="FFC000"/>
                </a:solidFill>
                <a:latin typeface="Arial Nova"/>
                <a:ea typeface="+mn-lt"/>
                <a:cs typeface="Calibri"/>
              </a:rPr>
              <a:t>кампус</a:t>
            </a:r>
            <a:r>
              <a:rPr lang="en-US" sz="2000" b="1">
                <a:solidFill>
                  <a:srgbClr val="FFC000"/>
                </a:solidFill>
                <a:latin typeface="Arial Nova"/>
                <a:ea typeface="+mn-lt"/>
                <a:cs typeface="Calibri"/>
              </a:rPr>
              <a:t> AlmaU</a:t>
            </a:r>
            <a:r>
              <a:rPr lang="en-US" sz="2000">
                <a:solidFill>
                  <a:schemeClr val="bg1"/>
                </a:solidFill>
                <a:latin typeface="Arial Nova"/>
                <a:ea typeface="+mn-lt"/>
                <a:cs typeface="Calibri"/>
              </a:rPr>
              <a:t> –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+mn-lt"/>
                <a:cs typeface="Calibri"/>
              </a:rPr>
              <a:t>это</a:t>
            </a:r>
            <a:r>
              <a:rPr lang="en-US" sz="2000">
                <a:solidFill>
                  <a:schemeClr val="bg1"/>
                </a:solidFill>
                <a:latin typeface="Arial Nova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+mn-lt"/>
                <a:cs typeface="Calibri"/>
              </a:rPr>
              <a:t>технологическая</a:t>
            </a:r>
            <a:r>
              <a:rPr lang="en-US" sz="2000">
                <a:solidFill>
                  <a:schemeClr val="bg1"/>
                </a:solidFill>
                <a:latin typeface="Arial Nova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+mn-lt"/>
                <a:cs typeface="Calibri"/>
              </a:rPr>
              <a:t>экосистема</a:t>
            </a:r>
            <a:r>
              <a:rPr lang="en-US" sz="2000">
                <a:solidFill>
                  <a:schemeClr val="bg1"/>
                </a:solidFill>
                <a:latin typeface="Arial Nova"/>
                <a:ea typeface="+mn-lt"/>
                <a:cs typeface="Calibri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+mn-lt"/>
                <a:cs typeface="Calibri"/>
              </a:rPr>
              <a:t>объединяющая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студентов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преподавателей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административный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персонал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 и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образовательные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ресурсы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 в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единой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 цифровой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среде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, а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также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интегрирующаяся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 с </a:t>
            </a:r>
            <a:r>
              <a:rPr lang="en-US" sz="2000" err="1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партнерами</a:t>
            </a:r>
            <a:r>
              <a:rPr lang="en-US" sz="2000">
                <a:solidFill>
                  <a:schemeClr val="bg1"/>
                </a:solidFill>
                <a:latin typeface="Arial Nova"/>
                <a:ea typeface="Calibri"/>
                <a:cs typeface="Calibri"/>
              </a:rPr>
              <a:t>. </a:t>
            </a:r>
            <a:endParaRPr lang="ru-RU" sz="2000">
              <a:solidFill>
                <a:schemeClr val="bg1"/>
              </a:solidFill>
              <a:latin typeface="Arial Nova"/>
              <a:ea typeface="Calibri"/>
              <a:cs typeface="Calibri"/>
            </a:endParaRPr>
          </a:p>
        </p:txBody>
      </p:sp>
      <p:pic>
        <p:nvPicPr>
          <p:cNvPr id="2" name="Рисунок 1" descr="Изображение выглядит как текст, снимок экрана, Шрифт, круг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551554EC-1DCE-4991-7D51-A0B0B216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60" y="2606919"/>
            <a:ext cx="15375547" cy="549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64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40CF4E-77C0-4B97-B482-22557FE3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6"/>
          <a:stretch/>
        </p:blipFill>
        <p:spPr>
          <a:xfrm>
            <a:off x="2708" y="0"/>
            <a:ext cx="8953723" cy="10287000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FAE814BA-BB2F-416B-AED5-0C7A46987DF6}"/>
              </a:ext>
            </a:extLst>
          </p:cNvPr>
          <p:cNvSpPr txBox="1">
            <a:spLocks/>
          </p:cNvSpPr>
          <p:nvPr/>
        </p:nvSpPr>
        <p:spPr>
          <a:xfrm>
            <a:off x="530126" y="-109898"/>
            <a:ext cx="3621923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20000" b="1" kern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ru-KZ" sz="20000" b="1" kern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5A0A2A96-6EB7-9E67-52FD-DE075A73B137}"/>
              </a:ext>
            </a:extLst>
          </p:cNvPr>
          <p:cNvSpPr txBox="1">
            <a:spLocks/>
          </p:cNvSpPr>
          <p:nvPr/>
        </p:nvSpPr>
        <p:spPr>
          <a:xfrm>
            <a:off x="3750211" y="3669874"/>
            <a:ext cx="13670281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r" rtl="0" fontAlgn="base"/>
            <a:r>
              <a:rPr lang="ru-RU" sz="5500" b="0" i="0" u="none" strike="noStrike">
                <a:solidFill>
                  <a:srgbClr val="FFCC66"/>
                </a:solidFill>
                <a:effectLst/>
                <a:latin typeface="Arial Black" panose="020B0A04020102020204" pitchFamily="34" charset="0"/>
              </a:rPr>
              <a:t>МИССИЯ</a:t>
            </a:r>
          </a:p>
          <a:p>
            <a:pPr algn="r" rtl="0" fontAlgn="base"/>
            <a:r>
              <a:rPr lang="ru-RU" sz="5500" b="0" i="0" u="none" strike="noStrike">
                <a:solidFill>
                  <a:srgbClr val="FFCC66"/>
                </a:solidFill>
                <a:effectLst/>
                <a:latin typeface="Arial Black" panose="020B0A04020102020204" pitchFamily="34" charset="0"/>
              </a:rPr>
              <a:t>ВИДЕНИЕ</a:t>
            </a:r>
          </a:p>
          <a:p>
            <a:pPr algn="r" rtl="0" fontAlgn="base"/>
            <a:r>
              <a:rPr lang="ru-RU" sz="5500" b="0" i="0" u="none" strike="noStrike">
                <a:solidFill>
                  <a:srgbClr val="FFCC66"/>
                </a:solidFill>
                <a:effectLst/>
                <a:latin typeface="Arial Black" panose="020B0A04020102020204" pitchFamily="34" charset="0"/>
              </a:rPr>
              <a:t>ЦЕННОСТИ</a:t>
            </a:r>
            <a:endParaRPr lang="ru-RU" sz="5500" b="0" i="0">
              <a:solidFill>
                <a:srgbClr val="FFCC66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B0E8A8-B682-4F1C-A9A2-262979AC0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273" y="1055662"/>
            <a:ext cx="1347219" cy="118872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26FB85-7669-4145-98A2-5460A09CD351}"/>
              </a:ext>
            </a:extLst>
          </p:cNvPr>
          <p:cNvSpPr/>
          <p:nvPr/>
        </p:nvSpPr>
        <p:spPr>
          <a:xfrm>
            <a:off x="8775354" y="-10483"/>
            <a:ext cx="368646" cy="3282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B1589F6-4850-4266-94B9-0E034E40AA1A}"/>
              </a:ext>
            </a:extLst>
          </p:cNvPr>
          <p:cNvSpPr/>
          <p:nvPr/>
        </p:nvSpPr>
        <p:spPr>
          <a:xfrm>
            <a:off x="17919354" y="7004538"/>
            <a:ext cx="368646" cy="328246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53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21CB3-5AE5-B9C8-DD54-687C56DD3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1B34E59-5908-4B64-B783-1E08214FCF5E}"/>
              </a:ext>
            </a:extLst>
          </p:cNvPr>
          <p:cNvSpPr/>
          <p:nvPr/>
        </p:nvSpPr>
        <p:spPr>
          <a:xfrm flipH="1">
            <a:off x="3976" y="-15230"/>
            <a:ext cx="18288000" cy="1062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477C14F5-E6E7-44DF-8CDF-33448E0BB2BE}"/>
              </a:ext>
            </a:extLst>
          </p:cNvPr>
          <p:cNvSpPr/>
          <p:nvPr/>
        </p:nvSpPr>
        <p:spPr>
          <a:xfrm>
            <a:off x="6629722" y="762602"/>
            <a:ext cx="4825814" cy="565539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60A64E53-D708-9BC9-7FCE-D23954BF4444}"/>
              </a:ext>
            </a:extLst>
          </p:cNvPr>
          <p:cNvSpPr txBox="1">
            <a:spLocks/>
          </p:cNvSpPr>
          <p:nvPr/>
        </p:nvSpPr>
        <p:spPr>
          <a:xfrm>
            <a:off x="781291" y="314423"/>
            <a:ext cx="8074907" cy="53860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3500">
                <a:solidFill>
                  <a:srgbClr val="003E80"/>
                </a:solidFill>
                <a:latin typeface="Arial Black"/>
              </a:rPr>
              <a:t>PEOPLE MANAGEMENT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08AF1046-38F6-8E6C-E30B-0321C619953D}"/>
              </a:ext>
            </a:extLst>
          </p:cNvPr>
          <p:cNvSpPr txBox="1"/>
          <p:nvPr/>
        </p:nvSpPr>
        <p:spPr>
          <a:xfrm>
            <a:off x="1468189" y="1354378"/>
            <a:ext cx="1666678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среду, раскрывающую потенциал, способности, вовлеченность, высокую производительность персонала, </a:t>
            </a: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лидерство и командное взаимодействие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896C2F33-F6CC-29EE-A99F-B40F92E6F6B3}"/>
              </a:ext>
            </a:extLst>
          </p:cNvPr>
          <p:cNvSpPr txBox="1"/>
          <p:nvPr/>
        </p:nvSpPr>
        <p:spPr>
          <a:xfrm>
            <a:off x="189794" y="1389399"/>
            <a:ext cx="5712367" cy="5078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K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b="1">
                <a:solidFill>
                  <a:srgbClr val="FFCC66"/>
                </a:solidFill>
                <a:latin typeface="Arial Black"/>
                <a:ea typeface="Times New Roman" panose="02020603050405020304" pitchFamily="18" charset="0"/>
                <a:cs typeface="Cambria" panose="02040503050406030204" pitchFamily="18" charset="0"/>
              </a:rPr>
              <a:t>Цель:</a:t>
            </a:r>
            <a:r>
              <a:rPr lang="ru-RU" sz="2700" b="1">
                <a:solidFill>
                  <a:srgbClr val="FFCC66"/>
                </a:solidFill>
                <a:effectLst/>
                <a:latin typeface="Arial Black"/>
                <a:ea typeface="Times New Roman" panose="02020603050405020304" pitchFamily="18" charset="0"/>
                <a:cs typeface="Cambria" panose="02040503050406030204" pitchFamily="18" charset="0"/>
              </a:rPr>
              <a:t> </a:t>
            </a:r>
            <a:endParaRPr lang="ru-RU" sz="2700">
              <a:solidFill>
                <a:srgbClr val="FFCC66"/>
              </a:solidFill>
              <a:latin typeface="Arial Black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1ADA8CC-AECB-41F2-9970-89635FFCF5E1}"/>
              </a:ext>
            </a:extLst>
          </p:cNvPr>
          <p:cNvCxnSpPr>
            <a:cxnSpLocks/>
          </p:cNvCxnSpPr>
          <p:nvPr/>
        </p:nvCxnSpPr>
        <p:spPr>
          <a:xfrm flipH="1" flipV="1">
            <a:off x="7352991" y="3283527"/>
            <a:ext cx="240001" cy="825488"/>
          </a:xfrm>
          <a:prstGeom prst="line">
            <a:avLst/>
          </a:prstGeom>
          <a:ln w="9525" cap="flat" cmpd="sng" algn="ctr">
            <a:solidFill>
              <a:srgbClr val="FFCC6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BD518C2-C391-4EA8-A658-80DCDF6B77D9}"/>
              </a:ext>
            </a:extLst>
          </p:cNvPr>
          <p:cNvCxnSpPr>
            <a:cxnSpLocks/>
          </p:cNvCxnSpPr>
          <p:nvPr/>
        </p:nvCxnSpPr>
        <p:spPr>
          <a:xfrm>
            <a:off x="10264877" y="4266336"/>
            <a:ext cx="2099576" cy="503912"/>
          </a:xfrm>
          <a:prstGeom prst="line">
            <a:avLst/>
          </a:prstGeom>
          <a:ln w="9525" cap="flat" cmpd="sng" algn="ctr">
            <a:solidFill>
              <a:srgbClr val="FFCC6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6DDBACFB-0D76-4576-AF80-3E996433A5CD}"/>
              </a:ext>
            </a:extLst>
          </p:cNvPr>
          <p:cNvCxnSpPr>
            <a:cxnSpLocks/>
          </p:cNvCxnSpPr>
          <p:nvPr/>
        </p:nvCxnSpPr>
        <p:spPr>
          <a:xfrm>
            <a:off x="11208674" y="6173833"/>
            <a:ext cx="1460268" cy="488037"/>
          </a:xfrm>
          <a:prstGeom prst="line">
            <a:avLst/>
          </a:prstGeom>
          <a:ln w="9525" cap="flat" cmpd="sng" algn="ctr">
            <a:solidFill>
              <a:srgbClr val="FFCC6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6297FA22-9F23-42E6-8948-14ED9BBA2956}"/>
              </a:ext>
            </a:extLst>
          </p:cNvPr>
          <p:cNvCxnSpPr>
            <a:cxnSpLocks/>
          </p:cNvCxnSpPr>
          <p:nvPr/>
        </p:nvCxnSpPr>
        <p:spPr>
          <a:xfrm>
            <a:off x="5317464" y="7078945"/>
            <a:ext cx="1761762" cy="629683"/>
          </a:xfrm>
          <a:prstGeom prst="line">
            <a:avLst/>
          </a:prstGeom>
          <a:ln w="9525" cap="flat" cmpd="sng" algn="ctr">
            <a:solidFill>
              <a:srgbClr val="FFCC6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AF580063-A4E7-498F-98F9-3DA15982D5DB}"/>
              </a:ext>
            </a:extLst>
          </p:cNvPr>
          <p:cNvCxnSpPr>
            <a:cxnSpLocks/>
          </p:cNvCxnSpPr>
          <p:nvPr/>
        </p:nvCxnSpPr>
        <p:spPr>
          <a:xfrm>
            <a:off x="10156391" y="8104285"/>
            <a:ext cx="367341" cy="535648"/>
          </a:xfrm>
          <a:prstGeom prst="line">
            <a:avLst/>
          </a:prstGeom>
          <a:ln w="9525" cap="flat" cmpd="sng" algn="ctr">
            <a:solidFill>
              <a:srgbClr val="FFCC6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494172E0-BB72-479B-AA6B-3454CE11E6ED}"/>
              </a:ext>
            </a:extLst>
          </p:cNvPr>
          <p:cNvCxnSpPr>
            <a:cxnSpLocks/>
          </p:cNvCxnSpPr>
          <p:nvPr/>
        </p:nvCxnSpPr>
        <p:spPr>
          <a:xfrm>
            <a:off x="3560618" y="3857671"/>
            <a:ext cx="2912625" cy="2165851"/>
          </a:xfrm>
          <a:prstGeom prst="line">
            <a:avLst/>
          </a:prstGeom>
          <a:ln w="9525" cap="flat" cmpd="sng" algn="ctr">
            <a:solidFill>
              <a:srgbClr val="FFCC6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F0265B-ED26-7997-20FE-ABE5B7558C3A}"/>
              </a:ext>
            </a:extLst>
          </p:cNvPr>
          <p:cNvSpPr txBox="1"/>
          <p:nvPr/>
        </p:nvSpPr>
        <p:spPr>
          <a:xfrm>
            <a:off x="6473243" y="785378"/>
            <a:ext cx="5138771" cy="5078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700" b="1">
                <a:solidFill>
                  <a:srgbClr val="003E80"/>
                </a:solidFill>
                <a:latin typeface="Arial"/>
                <a:ea typeface="Cambria"/>
                <a:cs typeface="Arial"/>
              </a:rPr>
              <a:t>WELLBEING в ALMAU</a:t>
            </a:r>
          </a:p>
        </p:txBody>
      </p:sp>
      <p:sp>
        <p:nvSpPr>
          <p:cNvPr id="76" name="Номер слайда 9">
            <a:extLst>
              <a:ext uri="{FF2B5EF4-FFF2-40B4-BE49-F238E27FC236}">
                <a16:creationId xmlns:a16="http://schemas.microsoft.com/office/drawing/2014/main" id="{3CF42BD5-61AF-4E48-B507-EA5B8A7233B3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ru-RU" sz="1400" smtClean="0">
                <a:solidFill>
                  <a:schemeClr val="bg1"/>
                </a:solidFill>
                <a:latin typeface="Arial"/>
                <a:cs typeface="Arial"/>
              </a:rPr>
              <a:t>30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B3D1D-1299-0153-C5A1-06F0E68EC54D}"/>
              </a:ext>
            </a:extLst>
          </p:cNvPr>
          <p:cNvSpPr txBox="1"/>
          <p:nvPr/>
        </p:nvSpPr>
        <p:spPr>
          <a:xfrm>
            <a:off x="12227784" y="3939603"/>
            <a:ext cx="588548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 Black"/>
                <a:ea typeface="Cambria"/>
                <a:cs typeface="Arial"/>
              </a:rPr>
              <a:t>Поддержка заряженной атмосферы за счет:</a:t>
            </a:r>
          </a:p>
          <a:p>
            <a:pPr marL="342900" indent="-342900">
              <a:buAutoNum type="arabicPeriod"/>
            </a:pPr>
            <a:r>
              <a:rPr lang="ru-RU" sz="1600" b="1" dirty="0">
                <a:solidFill>
                  <a:schemeClr val="bg1"/>
                </a:solidFill>
                <a:latin typeface="Arial"/>
                <a:cs typeface="Arial"/>
              </a:rPr>
              <a:t>Корпоративных программ </a:t>
            </a:r>
            <a:r>
              <a:rPr lang="ru-RU" sz="1600" b="1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регулярной п</a:t>
            </a:r>
            <a:r>
              <a:rPr lang="ru-RU" sz="160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оддержки</a:t>
            </a:r>
            <a:endParaRPr lang="en-US" sz="1600" dirty="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buAutoNum type="arabicPeriod"/>
            </a:pPr>
            <a:endParaRPr lang="ru-RU" sz="1600" dirty="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342900" indent="-342900">
              <a:buAutoNum type="arabicPeriod"/>
            </a:pPr>
            <a:r>
              <a:rPr lang="ru-RU" sz="1600" b="1" dirty="0">
                <a:solidFill>
                  <a:schemeClr val="bg1"/>
                </a:solidFill>
                <a:latin typeface="Arial"/>
                <a:cs typeface="Arial"/>
              </a:rPr>
              <a:t>Гибкость и автономия</a:t>
            </a:r>
            <a:endParaRPr lang="ru-RU" sz="1600" dirty="0">
              <a:solidFill>
                <a:schemeClr val="bg1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980AF-EED5-5A44-440D-EF7587AD25FD}"/>
              </a:ext>
            </a:extLst>
          </p:cNvPr>
          <p:cNvSpPr txBox="1"/>
          <p:nvPr/>
        </p:nvSpPr>
        <p:spPr>
          <a:xfrm>
            <a:off x="12741212" y="6329497"/>
            <a:ext cx="536515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 Black"/>
                <a:ea typeface="Cambria"/>
                <a:cs typeface="Arial"/>
              </a:rPr>
              <a:t>Высокая производительность сотрудников через: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FFFFFF"/>
                </a:solidFill>
                <a:latin typeface="Arial"/>
                <a:cs typeface="Arial"/>
              </a:rPr>
              <a:t>Грейдирование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Arial"/>
                <a:cs typeface="Arial"/>
              </a:rPr>
              <a:t>Оценка эффективности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Arial"/>
                <a:cs typeface="Arial"/>
              </a:rPr>
              <a:t>Оценка и развитие по модели компетенций, индивидуальные траекториям развития</a:t>
            </a:r>
          </a:p>
          <a:p>
            <a:pPr marL="342900" indent="-342900">
              <a:buAutoNum type="arabicPeriod"/>
            </a:pPr>
            <a:r>
              <a:rPr lang="ru-RU" sz="1600" dirty="0" err="1">
                <a:solidFill>
                  <a:schemeClr val="bg1"/>
                </a:solidFill>
                <a:latin typeface="Arial"/>
                <a:cs typeface="Arial"/>
              </a:rPr>
              <a:t>Менторинг</a:t>
            </a:r>
            <a:endParaRPr lang="ru-RU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Arial"/>
                <a:cs typeface="Arial"/>
              </a:rPr>
              <a:t>Кадровый резерв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0B4F68-47BE-A3FA-8344-ABC9ECB8A410}"/>
              </a:ext>
            </a:extLst>
          </p:cNvPr>
          <p:cNvSpPr txBox="1"/>
          <p:nvPr/>
        </p:nvSpPr>
        <p:spPr>
          <a:xfrm>
            <a:off x="331102" y="2537610"/>
            <a:ext cx="557105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FFFF00"/>
                </a:solidFill>
                <a:latin typeface="Arial Black"/>
                <a:ea typeface="Cambria"/>
                <a:cs typeface="Arial"/>
              </a:rPr>
              <a:t>Здоровый университет: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Arial"/>
                <a:cs typeface="Arial"/>
              </a:rPr>
              <a:t>Эмоциональное благополучие</a:t>
            </a:r>
          </a:p>
          <a:p>
            <a:pPr marL="342900" indent="-342900">
              <a:buAutoNum type="arabicPeriod"/>
            </a:pP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Забота о здоровье</a:t>
            </a:r>
          </a:p>
          <a:p>
            <a:pPr marL="342900" indent="-342900">
              <a:buAutoNum type="arabicPeriod"/>
            </a:pP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Физическое благополучие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5CF514-117D-8A9F-5E28-56FFDA998760}"/>
              </a:ext>
            </a:extLst>
          </p:cNvPr>
          <p:cNvSpPr txBox="1"/>
          <p:nvPr/>
        </p:nvSpPr>
        <p:spPr>
          <a:xfrm>
            <a:off x="5718701" y="8673499"/>
            <a:ext cx="548997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 Black"/>
                <a:ea typeface="Cambria"/>
                <a:cs typeface="Arial"/>
              </a:rPr>
              <a:t>Построение системы внутренних коммуникаций</a:t>
            </a:r>
            <a:r>
              <a:rPr lang="ru-RU"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500" dirty="0">
                <a:solidFill>
                  <a:srgbClr val="FFFFFF"/>
                </a:solidFill>
                <a:latin typeface="Arial"/>
                <a:cs typeface="Arial"/>
              </a:rPr>
              <a:t>через 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FFFFFF"/>
                </a:solidFill>
                <a:latin typeface="Arial"/>
                <a:cs typeface="Arial"/>
              </a:rPr>
              <a:t>Единый информационный портал 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FFFFFF"/>
                </a:solidFill>
                <a:latin typeface="Arial"/>
                <a:cs typeface="Arial"/>
              </a:rPr>
              <a:t>Создание сообществ, корпоративные мероприятия обеспечивающие нетворкинг</a:t>
            </a:r>
            <a:endParaRPr lang="ru-RU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828380-1446-1CE2-FA2F-BABB9819D626}"/>
              </a:ext>
            </a:extLst>
          </p:cNvPr>
          <p:cNvSpPr txBox="1"/>
          <p:nvPr/>
        </p:nvSpPr>
        <p:spPr>
          <a:xfrm>
            <a:off x="812027" y="5907887"/>
            <a:ext cx="481649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 Black"/>
                <a:ea typeface="Cambria"/>
                <a:cs typeface="Arial"/>
              </a:rPr>
              <a:t>Укрепление HR-бренда за счет</a:t>
            </a:r>
            <a:r>
              <a:rPr lang="ru-RU" b="1" dirty="0">
                <a:solidFill>
                  <a:srgbClr val="6ACE52"/>
                </a:solidFill>
                <a:latin typeface="Arial"/>
                <a:cs typeface="Arial"/>
              </a:rPr>
              <a:t>:</a:t>
            </a:r>
            <a:endParaRPr lang="ru-RU" dirty="0">
              <a:solidFill>
                <a:srgbClr val="6ACE52"/>
              </a:solidFill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Arial"/>
                <a:cs typeface="Arial"/>
              </a:rPr>
              <a:t>Работы с </a:t>
            </a:r>
            <a:r>
              <a:rPr lang="ru-RU" sz="1600" dirty="0" err="1">
                <a:solidFill>
                  <a:schemeClr val="bg1"/>
                </a:solidFill>
                <a:latin typeface="Arial"/>
                <a:cs typeface="Arial"/>
              </a:rPr>
              <a:t>соц</a:t>
            </a:r>
            <a:r>
              <a:rPr lang="ru-RU" sz="1600" dirty="0">
                <a:solidFill>
                  <a:schemeClr val="bg1"/>
                </a:solidFill>
                <a:latin typeface="Arial"/>
                <a:cs typeface="Arial"/>
              </a:rPr>
              <a:t> сетями и </a:t>
            </a:r>
            <a:r>
              <a:rPr lang="ru-RU" sz="1600" dirty="0" err="1">
                <a:solidFill>
                  <a:schemeClr val="bg1"/>
                </a:solidFill>
                <a:latin typeface="Arial"/>
                <a:cs typeface="Arial"/>
              </a:rPr>
              <a:t>проф</a:t>
            </a:r>
            <a:r>
              <a:rPr lang="ru-RU" sz="1600" dirty="0">
                <a:solidFill>
                  <a:schemeClr val="bg1"/>
                </a:solidFill>
                <a:latin typeface="Arial"/>
                <a:cs typeface="Arial"/>
              </a:rPr>
              <a:t> платформами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Arial"/>
                <a:cs typeface="Arial"/>
              </a:rPr>
              <a:t>Поддержки профессиональных конференций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Arial"/>
                <a:cs typeface="Arial"/>
              </a:rPr>
              <a:t>Конкурентоспособной заработной платы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FFFFFF"/>
                </a:solidFill>
                <a:latin typeface="Arial"/>
                <a:cs typeface="Arial"/>
              </a:rPr>
              <a:t>Социального благополучия сотрудников​​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197A9A-B76E-566C-E14B-48260EC5DE40}"/>
              </a:ext>
            </a:extLst>
          </p:cNvPr>
          <p:cNvSpPr txBox="1"/>
          <p:nvPr/>
        </p:nvSpPr>
        <p:spPr>
          <a:xfrm>
            <a:off x="7128793" y="2106107"/>
            <a:ext cx="760638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 Black"/>
                <a:ea typeface="Cambria"/>
                <a:cs typeface="Arial"/>
              </a:rPr>
              <a:t>Формирование Культуры позитива:</a:t>
            </a:r>
          </a:p>
          <a:p>
            <a:pPr marL="342900" indent="-342900">
              <a:buAutoNum type="arabicPeriod"/>
            </a:pPr>
            <a:r>
              <a:rPr lang="ru-RU" sz="1600" b="1" dirty="0" err="1">
                <a:solidFill>
                  <a:srgbClr val="FFFFFF"/>
                </a:solidFill>
                <a:latin typeface="Arial"/>
                <a:cs typeface="Arial"/>
              </a:rPr>
              <a:t>Тимбилдинги</a:t>
            </a:r>
            <a:endParaRPr lang="ru-RU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ru-RU" sz="1600" b="1" dirty="0">
                <a:solidFill>
                  <a:srgbClr val="FFFFFF"/>
                </a:solidFill>
                <a:latin typeface="Arial"/>
                <a:cs typeface="Arial"/>
              </a:rPr>
              <a:t>Участие в социальных и благотворительных проектах</a:t>
            </a:r>
          </a:p>
          <a:p>
            <a:pPr marL="342900" indent="-342900">
              <a:buAutoNum type="arabicPeriod"/>
            </a:pPr>
            <a:r>
              <a:rPr lang="ru-RU" sz="1600" b="1" dirty="0">
                <a:solidFill>
                  <a:srgbClr val="FFFFFF"/>
                </a:solidFill>
                <a:latin typeface="Arial"/>
                <a:cs typeface="Arial"/>
              </a:rPr>
              <a:t>Регулярные встречи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EA64922-0775-3BD5-9ECE-317A228EF968}"/>
              </a:ext>
            </a:extLst>
          </p:cNvPr>
          <p:cNvGrpSpPr/>
          <p:nvPr/>
        </p:nvGrpSpPr>
        <p:grpSpPr>
          <a:xfrm>
            <a:off x="6563626" y="3857671"/>
            <a:ext cx="4554665" cy="4554665"/>
            <a:chOff x="6563626" y="3857671"/>
            <a:chExt cx="4554665" cy="4554665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2D7D769-A1B5-4C8E-8CBE-B8FC7584F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26" y="3857671"/>
              <a:ext cx="4554665" cy="455466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4FEFED2-4773-3F46-6646-5F29176A5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2991" y="6403997"/>
              <a:ext cx="94459" cy="149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222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DA7FE-898D-205D-FF55-8896457BA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8D0998-C6B9-222D-97AA-F8B5BE286270}"/>
              </a:ext>
            </a:extLst>
          </p:cNvPr>
          <p:cNvSpPr txBox="1"/>
          <p:nvPr/>
        </p:nvSpPr>
        <p:spPr>
          <a:xfrm>
            <a:off x="622074" y="363415"/>
            <a:ext cx="124718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ru-RU" sz="3500" dirty="0">
                <a:solidFill>
                  <a:srgbClr val="FFFFFF"/>
                </a:solidFill>
                <a:latin typeface="Arial Black" panose="020B0A04020102020204" pitchFamily="34" charset="0"/>
              </a:rPr>
              <a:t>МОДЕЛЬ КОМПЕТЕНЦИЙ СОТРУДНИКА </a:t>
            </a:r>
            <a:r>
              <a:rPr lang="en-US" sz="3500" dirty="0">
                <a:solidFill>
                  <a:srgbClr val="FFFFFF"/>
                </a:solidFill>
                <a:latin typeface="Arial Black" panose="020B0A04020102020204" pitchFamily="34" charset="0"/>
              </a:rPr>
              <a:t>ALMAU</a:t>
            </a:r>
            <a:r>
              <a:rPr lang="ru-RU" sz="350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endParaRPr lang="ru-KZ" sz="3500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C4FAD-8546-BF55-2F08-40A88AD543E7}"/>
              </a:ext>
            </a:extLst>
          </p:cNvPr>
          <p:cNvSpPr txBox="1"/>
          <p:nvPr/>
        </p:nvSpPr>
        <p:spPr>
          <a:xfrm>
            <a:off x="502154" y="2258286"/>
            <a:ext cx="8276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KZ"/>
            </a:defPPr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000" b="1">
                <a:solidFill>
                  <a:srgbClr val="FFCC66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3203C2-76E2-0543-6A06-D981E0FE7A2D}"/>
              </a:ext>
            </a:extLst>
          </p:cNvPr>
          <p:cNvSpPr txBox="1"/>
          <p:nvPr/>
        </p:nvSpPr>
        <p:spPr>
          <a:xfrm>
            <a:off x="7150352" y="2239789"/>
            <a:ext cx="8276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KZ"/>
            </a:defPPr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000" b="1">
                <a:solidFill>
                  <a:srgbClr val="FFCC66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723B01-41B2-061E-B8B7-2588C657BA47}"/>
              </a:ext>
            </a:extLst>
          </p:cNvPr>
          <p:cNvSpPr txBox="1"/>
          <p:nvPr/>
        </p:nvSpPr>
        <p:spPr>
          <a:xfrm>
            <a:off x="7807021" y="2378684"/>
            <a:ext cx="6613513" cy="1508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800" b="1" dirty="0">
                <a:solidFill>
                  <a:srgbClr val="FFCC66"/>
                </a:solidFill>
                <a:latin typeface="Arial"/>
                <a:cs typeface="Arial"/>
              </a:rPr>
              <a:t>STAND SERVICE</a:t>
            </a:r>
            <a:endParaRPr lang="ru-RU" sz="2800" b="1" dirty="0">
              <a:solidFill>
                <a:srgbClr val="FFCC66"/>
              </a:solidFill>
              <a:latin typeface="Arial"/>
              <a:cs typeface="Arial"/>
            </a:endParaRPr>
          </a:p>
          <a:p>
            <a:r>
              <a:rPr lang="ru-RU" sz="2200" dirty="0">
                <a:solidFill>
                  <a:schemeClr val="bg1"/>
                </a:solidFill>
                <a:latin typeface="Arial"/>
                <a:cs typeface="Arial"/>
              </a:rPr>
              <a:t>Высокий профессионализм сервиса и долгосрочное сотрудничество с клиентами</a:t>
            </a:r>
          </a:p>
          <a:p>
            <a:endParaRPr lang="ru-RU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1A5EFF-08B3-B85B-37BC-7092ED4EFB4E}"/>
              </a:ext>
            </a:extLst>
          </p:cNvPr>
          <p:cNvSpPr txBox="1"/>
          <p:nvPr/>
        </p:nvSpPr>
        <p:spPr>
          <a:xfrm>
            <a:off x="608027" y="4997439"/>
            <a:ext cx="8276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KZ"/>
            </a:defPPr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000" b="1">
                <a:solidFill>
                  <a:srgbClr val="FFCC66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2D73CD-4304-804C-5503-8A54965FC403}"/>
              </a:ext>
            </a:extLst>
          </p:cNvPr>
          <p:cNvSpPr txBox="1"/>
          <p:nvPr/>
        </p:nvSpPr>
        <p:spPr>
          <a:xfrm>
            <a:off x="1281064" y="5162332"/>
            <a:ext cx="4951728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800" b="1" dirty="0">
                <a:solidFill>
                  <a:srgbClr val="FFCC66"/>
                </a:solidFill>
                <a:latin typeface="Arial"/>
                <a:cs typeface="Arial"/>
              </a:rPr>
              <a:t>EDUCATIONAL</a:t>
            </a:r>
            <a:endParaRPr lang="en-US" sz="2800" b="1" dirty="0">
              <a:solidFill>
                <a:srgbClr val="FFCC66"/>
              </a:solidFill>
              <a:latin typeface="Arial"/>
              <a:cs typeface="Arial"/>
            </a:endParaRPr>
          </a:p>
          <a:p>
            <a:r>
              <a:rPr lang="ru-RU" sz="2200" u="none" strike="noStrike" dirty="0">
                <a:solidFill>
                  <a:schemeClr val="bg1"/>
                </a:solidFill>
                <a:effectLst/>
                <a:latin typeface="Arial"/>
                <a:cs typeface="Arial"/>
              </a:rPr>
              <a:t>Постоянное саморазвитие, повышение профессионализма</a:t>
            </a:r>
          </a:p>
          <a:p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5D7DA4-D88E-A4A8-A6D3-235D61DB8D29}"/>
              </a:ext>
            </a:extLst>
          </p:cNvPr>
          <p:cNvSpPr txBox="1"/>
          <p:nvPr/>
        </p:nvSpPr>
        <p:spPr>
          <a:xfrm>
            <a:off x="7167442" y="5053428"/>
            <a:ext cx="8276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KZ"/>
            </a:defPPr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000" b="1">
                <a:solidFill>
                  <a:srgbClr val="FFCC66"/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9066F-AE63-BEC2-7572-10C8A2A1125E}"/>
              </a:ext>
            </a:extLst>
          </p:cNvPr>
          <p:cNvSpPr txBox="1"/>
          <p:nvPr/>
        </p:nvSpPr>
        <p:spPr>
          <a:xfrm>
            <a:off x="1189015" y="2398521"/>
            <a:ext cx="579640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800" b="1" dirty="0">
                <a:solidFill>
                  <a:srgbClr val="FFCC66"/>
                </a:solidFill>
                <a:latin typeface="Arial"/>
                <a:cs typeface="Arial"/>
              </a:rPr>
              <a:t>MEANINGFUL</a:t>
            </a:r>
            <a:endParaRPr lang="ru-RU" sz="3200" b="1" dirty="0">
              <a:solidFill>
                <a:srgbClr val="FFCC66"/>
              </a:solidFill>
              <a:latin typeface="Arial"/>
              <a:cs typeface="Arial"/>
            </a:endParaRPr>
          </a:p>
          <a:p>
            <a:r>
              <a:rPr lang="ru-RU" sz="2200" dirty="0">
                <a:solidFill>
                  <a:schemeClr val="bg1"/>
                </a:solidFill>
                <a:latin typeface="Arial"/>
                <a:cs typeface="Arial"/>
              </a:rPr>
              <a:t>Фокус на осмысленную, осознанную цель. Ответственность за достижение цели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2C518-D9D2-89C4-F199-F03407632862}"/>
              </a:ext>
            </a:extLst>
          </p:cNvPr>
          <p:cNvSpPr txBox="1"/>
          <p:nvPr/>
        </p:nvSpPr>
        <p:spPr>
          <a:xfrm>
            <a:off x="4356031" y="7824082"/>
            <a:ext cx="8276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KZ"/>
            </a:defPPr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000" b="1">
                <a:solidFill>
                  <a:srgbClr val="FFCC66"/>
                </a:solidFill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F895FB-C2B1-15DE-EF3D-72031FD4293F}"/>
              </a:ext>
            </a:extLst>
          </p:cNvPr>
          <p:cNvSpPr txBox="1"/>
          <p:nvPr/>
        </p:nvSpPr>
        <p:spPr>
          <a:xfrm>
            <a:off x="7807021" y="5182206"/>
            <a:ext cx="6058267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rgbClr val="FFCC66"/>
                </a:solidFill>
                <a:latin typeface="Arial"/>
                <a:cs typeface="Arial"/>
              </a:rPr>
              <a:t>IMPACTFUL</a:t>
            </a:r>
            <a:endParaRPr lang="en-US" sz="3200" b="1" dirty="0">
              <a:solidFill>
                <a:srgbClr val="FFCC66"/>
              </a:solidFill>
              <a:latin typeface="Arial"/>
              <a:cs typeface="Arial"/>
            </a:endParaRPr>
          </a:p>
          <a:p>
            <a:r>
              <a:rPr lang="ru-RU" sz="2200" dirty="0">
                <a:solidFill>
                  <a:schemeClr val="bg1"/>
                </a:solidFill>
                <a:latin typeface="Arial"/>
                <a:cs typeface="Arial"/>
              </a:rPr>
              <a:t>Создание ценности и личного вклада в изменения к лучшему</a:t>
            </a:r>
          </a:p>
          <a:p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385FE7-96F8-3222-4DDC-123A8891A36D}"/>
              </a:ext>
            </a:extLst>
          </p:cNvPr>
          <p:cNvSpPr txBox="1"/>
          <p:nvPr/>
        </p:nvSpPr>
        <p:spPr>
          <a:xfrm>
            <a:off x="5033543" y="7935077"/>
            <a:ext cx="5293568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rgbClr val="FFCC66"/>
                </a:solidFill>
                <a:latin typeface="Arial"/>
                <a:cs typeface="Arial"/>
              </a:rPr>
              <a:t>FINANCIAL SUSTAINABILITY</a:t>
            </a:r>
            <a:endParaRPr lang="ru-RU" sz="2400" b="1" dirty="0">
              <a:solidFill>
                <a:srgbClr val="FFCC66"/>
              </a:solidFill>
              <a:latin typeface="Arial"/>
              <a:cs typeface="Arial"/>
            </a:endParaRPr>
          </a:p>
          <a:p>
            <a:r>
              <a:rPr lang="ru-RU" sz="2200" u="none" strike="noStrike" dirty="0">
                <a:solidFill>
                  <a:schemeClr val="bg1"/>
                </a:solidFill>
                <a:effectLst/>
                <a:latin typeface="Arial"/>
                <a:cs typeface="Arial"/>
              </a:rPr>
              <a:t>Гибкое и грамотное управление </a:t>
            </a:r>
            <a:r>
              <a:rPr lang="ru-RU" sz="2200" dirty="0">
                <a:solidFill>
                  <a:schemeClr val="bg1"/>
                </a:solidFill>
                <a:latin typeface="Arial"/>
                <a:cs typeface="Arial"/>
              </a:rPr>
              <a:t>ресурсами</a:t>
            </a:r>
            <a:endParaRPr lang="ru-RU" sz="2200" u="none" strike="noStrike" dirty="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34" name="Номер слайда 9">
            <a:extLst>
              <a:ext uri="{FF2B5EF4-FFF2-40B4-BE49-F238E27FC236}">
                <a16:creationId xmlns:a16="http://schemas.microsoft.com/office/drawing/2014/main" id="{8BAA401E-E774-4AC8-B3C4-99B347E3051F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31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29DF45-490B-2F17-508E-50B6FFA1E424}"/>
              </a:ext>
            </a:extLst>
          </p:cNvPr>
          <p:cNvSpPr/>
          <p:nvPr/>
        </p:nvSpPr>
        <p:spPr>
          <a:xfrm>
            <a:off x="15028985" y="13771"/>
            <a:ext cx="3259014" cy="10287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K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Человеческое лицо, человек, одежда, пальт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EE53890D-273D-A999-96E4-6ECE6A48E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4490" y="678586"/>
            <a:ext cx="6389250" cy="9601200"/>
          </a:xfrm>
          <a:prstGeom prst="rect">
            <a:avLst/>
          </a:prstGeom>
        </p:spPr>
      </p:pic>
      <p:sp>
        <p:nvSpPr>
          <p:cNvPr id="5" name="Номер слайда 9">
            <a:extLst>
              <a:ext uri="{FF2B5EF4-FFF2-40B4-BE49-F238E27FC236}">
                <a16:creationId xmlns:a16="http://schemas.microsoft.com/office/drawing/2014/main" id="{CB636948-AEB1-35AB-C5FA-1D6A5560BD70}"/>
              </a:ext>
            </a:extLst>
          </p:cNvPr>
          <p:cNvSpPr txBox="1">
            <a:spLocks/>
          </p:cNvSpPr>
          <p:nvPr/>
        </p:nvSpPr>
        <p:spPr>
          <a:xfrm>
            <a:off x="17579090" y="99163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31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948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ADEC6-13BD-35B3-3C92-C532CAC99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632A70-AA71-1A87-E065-604A1B79BA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0"/>
          <a:stretch/>
        </p:blipFill>
        <p:spPr>
          <a:xfrm>
            <a:off x="10672412" y="0"/>
            <a:ext cx="7615588" cy="10287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399E5A-3A1E-E545-38D0-029482F3D06C}"/>
              </a:ext>
            </a:extLst>
          </p:cNvPr>
          <p:cNvSpPr/>
          <p:nvPr/>
        </p:nvSpPr>
        <p:spPr>
          <a:xfrm>
            <a:off x="656048" y="1002830"/>
            <a:ext cx="9465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делаем мир лучше через развитие образования, 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и предпринимательства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10F9BA-5E18-164C-5C92-584CB8B50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48" y="459612"/>
            <a:ext cx="397887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700" b="1">
                <a:solidFill>
                  <a:srgbClr val="FFCC66"/>
                </a:solidFill>
                <a:latin typeface="Arial Black" panose="020B0A04020102020204" pitchFamily="34" charset="0"/>
              </a:rPr>
              <a:t>МИССИЯ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F7E57F58-280E-EA2A-8D56-B34532E3A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48" y="2288475"/>
            <a:ext cx="21098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700" b="1">
                <a:solidFill>
                  <a:srgbClr val="FFCC66"/>
                </a:solidFill>
                <a:latin typeface="Arial Black" panose="020B0A04020102020204" pitchFamily="34" charset="0"/>
              </a:rPr>
              <a:t>ВИДЕНИЕ</a:t>
            </a:r>
            <a:endParaRPr lang="ru-RU" altLang="ru-RU" sz="2700" b="1">
              <a:solidFill>
                <a:srgbClr val="FFCC66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977AEAC5-A949-B62D-3996-0159B4DDB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48" y="4463882"/>
            <a:ext cx="24064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700" b="1">
                <a:solidFill>
                  <a:srgbClr val="FFCC66"/>
                </a:solidFill>
                <a:latin typeface="Arial Black" panose="020B0A04020102020204" pitchFamily="34" charset="0"/>
              </a:rPr>
              <a:t>ЦЕННОСТИ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DBE6CBC-5392-0D52-496D-8D29E01A4BF0}"/>
              </a:ext>
            </a:extLst>
          </p:cNvPr>
          <p:cNvSpPr/>
          <p:nvPr/>
        </p:nvSpPr>
        <p:spPr>
          <a:xfrm>
            <a:off x="656048" y="5143500"/>
            <a:ext cx="4863708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Лидерство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endParaRPr lang="ru-RU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Предпринимательство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endParaRPr lang="ru-RU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Порядочность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Честность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endParaRPr lang="ru-RU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Устойчивое развитие</a:t>
            </a: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endParaRPr lang="ru-RU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Ответственность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EFD9DB-4DEA-BC5E-FC68-B7282CF53662}"/>
              </a:ext>
            </a:extLst>
          </p:cNvPr>
          <p:cNvSpPr/>
          <p:nvPr/>
        </p:nvSpPr>
        <p:spPr>
          <a:xfrm>
            <a:off x="656049" y="2860535"/>
            <a:ext cx="946581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Драйвер высшего образования и лидер образовательных инноваций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регионе ЦА+</a:t>
            </a: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2D7A90F9-FDEA-4941-9B41-1544B0412717}"/>
              </a:ext>
            </a:extLst>
          </p:cNvPr>
          <p:cNvSpPr txBox="1">
            <a:spLocks/>
          </p:cNvSpPr>
          <p:nvPr/>
        </p:nvSpPr>
        <p:spPr>
          <a:xfrm>
            <a:off x="11309249" y="15863"/>
            <a:ext cx="6471582" cy="25391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r" rtl="0" fontAlgn="base"/>
            <a:r>
              <a:rPr lang="ru-RU" sz="5500" b="0" i="0" u="none" strike="noStrike">
                <a:effectLst/>
                <a:latin typeface="Arial Black" panose="020B0A04020102020204" pitchFamily="34" charset="0"/>
              </a:rPr>
              <a:t>МИССИЯ ВИДЕНИЕ</a:t>
            </a:r>
          </a:p>
          <a:p>
            <a:pPr algn="r" rtl="0" fontAlgn="base"/>
            <a:r>
              <a:rPr lang="ru-RU" sz="5500" b="0" i="0" u="none" strike="noStrike">
                <a:effectLst/>
                <a:latin typeface="Arial Black" panose="020B0A04020102020204" pitchFamily="34" charset="0"/>
              </a:rPr>
              <a:t>ЦЕННОСТИ</a:t>
            </a:r>
            <a:endParaRPr lang="ru-RU" sz="5500" b="0" i="0">
              <a:effectLst/>
              <a:latin typeface="Arial Black" panose="020B0A04020102020204" pitchFamily="34" charset="0"/>
            </a:endParaRPr>
          </a:p>
        </p:txBody>
      </p:sp>
      <p:sp>
        <p:nvSpPr>
          <p:cNvPr id="15" name="Номер слайда 9">
            <a:extLst>
              <a:ext uri="{FF2B5EF4-FFF2-40B4-BE49-F238E27FC236}">
                <a16:creationId xmlns:a16="http://schemas.microsoft.com/office/drawing/2014/main" id="{33918597-860A-4A9B-907B-53BBD03587D6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4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22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E1252-CD14-9986-21DD-2AAAC061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9667FC-72DE-4BE6-AEFD-3A8880347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F4619B8-C62F-665D-23BC-BEFFBDEAD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192881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KZ" altLang="ru-K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KZ" altLang="ru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KZ" altLang="ru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CF540CB1-011E-053D-3DA1-ED5C5FB8646F}"/>
              </a:ext>
            </a:extLst>
          </p:cNvPr>
          <p:cNvSpPr txBox="1">
            <a:spLocks/>
          </p:cNvSpPr>
          <p:nvPr/>
        </p:nvSpPr>
        <p:spPr>
          <a:xfrm>
            <a:off x="9999872" y="3241798"/>
            <a:ext cx="7613868" cy="30777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r" rtl="0" fontAlgn="base"/>
            <a:r>
              <a:rPr lang="ru-RU" kern="0">
                <a:solidFill>
                  <a:srgbClr val="FFCC66"/>
                </a:solidFill>
                <a:latin typeface="Arial Black"/>
              </a:rPr>
              <a:t>НОВЫЙ ОБРАЗ </a:t>
            </a:r>
            <a:endParaRPr lang="en-US" kern="0">
              <a:solidFill>
                <a:srgbClr val="FFCC66"/>
              </a:solidFill>
              <a:latin typeface="Arial Black"/>
            </a:endParaRPr>
          </a:p>
          <a:p>
            <a:pPr algn="r" rtl="0" fontAlgn="base"/>
            <a:r>
              <a:rPr lang="ru-RU" kern="0">
                <a:latin typeface="Arial Black"/>
              </a:rPr>
              <a:t>УНИВЕРСИТЕТА</a:t>
            </a:r>
          </a:p>
          <a:p>
            <a:pPr algn="r" rtl="0" fontAlgn="base"/>
            <a:endParaRPr lang="ru-RU" kern="0">
              <a:solidFill>
                <a:srgbClr val="FFCC66"/>
              </a:solidFill>
              <a:latin typeface="Arial Black"/>
            </a:endParaRPr>
          </a:p>
          <a:p>
            <a:pPr algn="r" rtl="0" fontAlgn="base"/>
            <a:r>
              <a:rPr lang="ru-RU" kern="0">
                <a:solidFill>
                  <a:srgbClr val="FFCC66"/>
                </a:solidFill>
                <a:latin typeface="Arial Black"/>
              </a:rPr>
              <a:t>НАША ФИЛОСОФИЯ</a:t>
            </a:r>
            <a:r>
              <a:rPr lang="ru-RU" b="0" i="0">
                <a:solidFill>
                  <a:srgbClr val="000000"/>
                </a:solidFill>
                <a:effectLst/>
                <a:latin typeface="Arial Black"/>
              </a:rPr>
              <a:t>​</a:t>
            </a:r>
            <a:endParaRPr lang="ru-KZ" kern="0">
              <a:latin typeface="Arial Black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066AD6E3-BBDC-4CB8-B190-3A56ED838BAA}"/>
              </a:ext>
            </a:extLst>
          </p:cNvPr>
          <p:cNvSpPr txBox="1">
            <a:spLocks/>
          </p:cNvSpPr>
          <p:nvPr/>
        </p:nvSpPr>
        <p:spPr>
          <a:xfrm>
            <a:off x="506680" y="0"/>
            <a:ext cx="3621923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rtl="0" fontAlgn="base"/>
            <a:r>
              <a:rPr lang="ru-RU" sz="20000" b="1" kern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ru-KZ" sz="20000" b="1" kern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ECD9A09-4EAE-40F6-90B6-5CD9BB2BD301}"/>
              </a:ext>
            </a:extLst>
          </p:cNvPr>
          <p:cNvSpPr/>
          <p:nvPr/>
        </p:nvSpPr>
        <p:spPr>
          <a:xfrm>
            <a:off x="8959676" y="-40664"/>
            <a:ext cx="368646" cy="3282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B00F3E-EFBD-4FCE-A0A8-2E7F1F62B40E}"/>
              </a:ext>
            </a:extLst>
          </p:cNvPr>
          <p:cNvSpPr/>
          <p:nvPr/>
        </p:nvSpPr>
        <p:spPr>
          <a:xfrm>
            <a:off x="17919354" y="7004538"/>
            <a:ext cx="368646" cy="328246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34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72C9A-D063-217D-4746-1C8AA74F4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A62136C0-3EAF-7CA6-552F-BBEE75803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584" y="3011621"/>
            <a:ext cx="11973489" cy="481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kk-KZ" altLang="ru-RU" b="1">
                <a:solidFill>
                  <a:schemeClr val="bg1"/>
                </a:solidFill>
                <a:latin typeface="Arial"/>
                <a:cs typeface="Arial"/>
              </a:rPr>
              <a:t>Предпринимательский и инновационный Университет</a:t>
            </a:r>
            <a:endParaRPr lang="en-US" altLang="ru-RU">
              <a:solidFill>
                <a:schemeClr val="bg1"/>
              </a:solidFill>
              <a:latin typeface="Arial"/>
              <a:cs typeface="Arial"/>
            </a:endParaRPr>
          </a:p>
          <a:p>
            <a:pPr marL="571500" indent="-571500" eaLnBrk="1" hangingPunct="1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altLang="ru-RU" b="1">
                <a:solidFill>
                  <a:schemeClr val="bg1"/>
                </a:solidFill>
                <a:latin typeface="Arial"/>
                <a:cs typeface="Arial"/>
              </a:rPr>
              <a:t>Urban University</a:t>
            </a:r>
            <a:r>
              <a:rPr lang="ru-RU" altLang="ru-RU" b="1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571500" indent="-571500" eaLnBrk="1" hangingPunct="1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altLang="ru-RU" b="1">
                <a:solidFill>
                  <a:schemeClr val="bg1"/>
                </a:solidFill>
                <a:latin typeface="Arial"/>
                <a:cs typeface="Arial"/>
              </a:rPr>
              <a:t>Университет для людей и сообществ</a:t>
            </a:r>
          </a:p>
          <a:p>
            <a:pPr marL="571500" indent="-57150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altLang="ru-RU" b="1">
                <a:solidFill>
                  <a:schemeClr val="bg1"/>
                </a:solidFill>
                <a:latin typeface="Arial"/>
                <a:cs typeface="Arial"/>
              </a:rPr>
              <a:t>Междисциплинарное образование</a:t>
            </a:r>
            <a:endParaRPr lang="ru-RU" altLang="ru-RU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eaLnBrk="1" hangingPunct="1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altLang="ru-RU" b="1">
                <a:solidFill>
                  <a:schemeClr val="bg1"/>
                </a:solidFill>
                <a:latin typeface="Arial"/>
                <a:cs typeface="Arial"/>
              </a:rPr>
              <a:t>Глобальное признание через лидерство </a:t>
            </a:r>
            <a:br>
              <a:rPr lang="ru-RU" altLang="ru-RU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altLang="ru-RU" b="1">
                <a:solidFill>
                  <a:schemeClr val="bg1"/>
                </a:solidFill>
                <a:latin typeface="Arial"/>
                <a:cs typeface="Arial"/>
              </a:rPr>
              <a:t>в Центральной Азии +</a:t>
            </a:r>
          </a:p>
          <a:p>
            <a:pPr marL="571500" indent="-571500" eaLnBrk="1" hangingPunct="1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altLang="ru-RU" b="1">
                <a:solidFill>
                  <a:schemeClr val="bg1"/>
                </a:solidFill>
                <a:latin typeface="Arial"/>
                <a:cs typeface="Arial"/>
              </a:rPr>
              <a:t>Вклад в устойчивое развитие региона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id="{FC567943-6A66-4F54-AD95-DA180C395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141" y="519262"/>
            <a:ext cx="14681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chemeClr val="bg1"/>
                </a:solidFill>
                <a:latin typeface="Arial Black" panose="020B0A04020102020204" pitchFamily="34" charset="0"/>
              </a:rPr>
              <a:t>ОБРАЗ </a:t>
            </a:r>
            <a:r>
              <a:rPr lang="fr-FR" altLang="ru-RU" sz="4000" b="1">
                <a:solidFill>
                  <a:schemeClr val="bg1"/>
                </a:solidFill>
                <a:latin typeface="Arial Black" panose="020B0A04020102020204" pitchFamily="34" charset="0"/>
              </a:rPr>
              <a:t>ALMAU </a:t>
            </a:r>
            <a:r>
              <a:rPr lang="ru-RU" altLang="ru-RU" sz="4000" b="1">
                <a:solidFill>
                  <a:schemeClr val="bg1"/>
                </a:solidFill>
                <a:latin typeface="Arial Black" panose="020B0A04020102020204" pitchFamily="34" charset="0"/>
              </a:rPr>
              <a:t>К 2028</a:t>
            </a:r>
            <a:r>
              <a:rPr lang="fr-FR" altLang="ru-RU" sz="4000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4000" b="1">
                <a:solidFill>
                  <a:schemeClr val="bg1"/>
                </a:solidFill>
                <a:latin typeface="Arial Black" panose="020B0A04020102020204" pitchFamily="34" charset="0"/>
              </a:rPr>
              <a:t>И ФИЛОСОФИЯ БИЗНЕСА 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C2EC3CCF-F432-4C94-AC94-54CD6E9BE046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6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4679B42-76FF-5783-0D12-B19A4A49366D}"/>
              </a:ext>
            </a:extLst>
          </p:cNvPr>
          <p:cNvGrpSpPr/>
          <p:nvPr/>
        </p:nvGrpSpPr>
        <p:grpSpPr>
          <a:xfrm>
            <a:off x="11633647" y="3592225"/>
            <a:ext cx="5793043" cy="3657225"/>
            <a:chOff x="11162357" y="3472624"/>
            <a:chExt cx="5793043" cy="365722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1DE4B5C-CEF3-B392-162B-704FEC11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2357" y="3472624"/>
              <a:ext cx="5793043" cy="3657225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87306FAB-B422-85FF-3D6B-E567812A6E04}"/>
                </a:ext>
              </a:extLst>
            </p:cNvPr>
            <p:cNvSpPr/>
            <p:nvPr/>
          </p:nvSpPr>
          <p:spPr>
            <a:xfrm>
              <a:off x="11432790" y="6436331"/>
              <a:ext cx="537212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3E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ru-RU" sz="30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E32E442-932C-8F02-9097-9D46982E19E2}"/>
                </a:ext>
              </a:extLst>
            </p:cNvPr>
            <p:cNvSpPr/>
            <p:nvPr/>
          </p:nvSpPr>
          <p:spPr>
            <a:xfrm>
              <a:off x="11372813" y="5036594"/>
              <a:ext cx="537212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3E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endParaRPr lang="ru-RU" sz="30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248B045-A2F5-64DD-A73E-0F1018261A11}"/>
                </a:ext>
              </a:extLst>
            </p:cNvPr>
            <p:cNvSpPr/>
            <p:nvPr/>
          </p:nvSpPr>
          <p:spPr>
            <a:xfrm>
              <a:off x="11422242" y="3636857"/>
              <a:ext cx="537212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rgbClr val="003E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ENTREPRENEURSHIP </a:t>
              </a:r>
              <a:endParaRPr lang="ru-RU" sz="3000" b="1">
                <a:solidFill>
                  <a:srgbClr val="003E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049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0D03-C627-4E0B-EF42-42DD91ABB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архитектура, на открытом воздухе, строительство, имуще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9436A0-8FED-C986-96C8-774A4DAC4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DCB0FC-15DF-A90D-B122-FC21BEE10063}"/>
              </a:ext>
            </a:extLst>
          </p:cNvPr>
          <p:cNvSpPr txBox="1"/>
          <p:nvPr/>
        </p:nvSpPr>
        <p:spPr>
          <a:xfrm>
            <a:off x="1259593" y="241350"/>
            <a:ext cx="1245678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00">
                <a:solidFill>
                  <a:schemeClr val="bg1"/>
                </a:solidFill>
                <a:latin typeface="Arial Black" panose="020B0A04020102020204" pitchFamily="34" charset="0"/>
              </a:rPr>
              <a:t>ALMAU – </a:t>
            </a:r>
            <a:r>
              <a:rPr lang="ru-RU" sz="4300">
                <a:solidFill>
                  <a:schemeClr val="bg1"/>
                </a:solidFill>
                <a:latin typeface="Arial Black" panose="020B0A04020102020204" pitchFamily="34" charset="0"/>
              </a:rPr>
              <a:t>УНИВЕРСИТЕТ БЕЗ ГРАНИЦ </a:t>
            </a:r>
            <a:endParaRPr lang="ru-KZ" sz="430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A3278-3620-4971-AF65-0248C7949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838" y="416538"/>
            <a:ext cx="1361414" cy="1201247"/>
          </a:xfrm>
          <a:prstGeom prst="rect">
            <a:avLst/>
          </a:prstGeom>
        </p:spPr>
      </p:pic>
      <p:sp>
        <p:nvSpPr>
          <p:cNvPr id="6" name="Номер слайда 9">
            <a:extLst>
              <a:ext uri="{FF2B5EF4-FFF2-40B4-BE49-F238E27FC236}">
                <a16:creationId xmlns:a16="http://schemas.microsoft.com/office/drawing/2014/main" id="{B66CC343-EEF3-4747-9CB5-10FDD4FA896A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7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38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A6DBF-9DD9-876B-E81E-CA16C2E67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88AC1EC-D1A2-C782-CE6A-F57DAC2CAC2F}"/>
              </a:ext>
            </a:extLst>
          </p:cNvPr>
          <p:cNvSpPr txBox="1"/>
          <p:nvPr/>
        </p:nvSpPr>
        <p:spPr>
          <a:xfrm>
            <a:off x="590056" y="200061"/>
            <a:ext cx="11307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solidFill>
                  <a:srgbClr val="FFFFFF"/>
                </a:solidFill>
                <a:latin typeface="Arial Black" panose="020B0A04020102020204" pitchFamily="34" charset="0"/>
              </a:rPr>
              <a:t>ALMAU</a:t>
            </a:r>
            <a:r>
              <a:rPr lang="ru-RU" sz="270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sz="2700">
                <a:solidFill>
                  <a:srgbClr val="FFFFFF"/>
                </a:solidFill>
                <a:latin typeface="Arial Black" panose="020B0A04020102020204" pitchFamily="34" charset="0"/>
              </a:rPr>
              <a:t>–</a:t>
            </a:r>
            <a:r>
              <a:rPr lang="ru-RU" sz="2700">
                <a:solidFill>
                  <a:srgbClr val="FFFFFF"/>
                </a:solidFill>
                <a:latin typeface="Arial Black" panose="020B0A04020102020204" pitchFamily="34" charset="0"/>
              </a:rPr>
              <a:t> УНИВЕРСИТЕТ, ЖИВУЩИЙ В РИТМЕ</a:t>
            </a:r>
            <a:br>
              <a:rPr lang="ru-RU" sz="270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ru-RU" sz="2700">
                <a:solidFill>
                  <a:srgbClr val="FFFFFF"/>
                </a:solidFill>
                <a:latin typeface="Arial Black" panose="020B0A04020102020204" pitchFamily="34" charset="0"/>
              </a:rPr>
              <a:t>И ТРАДИЦИЯХ АЛМАТЫ</a:t>
            </a:r>
            <a:endParaRPr lang="ru-KZ" sz="270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32A6A5C-705B-CA37-753D-BA5C2DC30D68}"/>
              </a:ext>
            </a:extLst>
          </p:cNvPr>
          <p:cNvSpPr/>
          <p:nvPr/>
        </p:nvSpPr>
        <p:spPr>
          <a:xfrm>
            <a:off x="556888" y="1146895"/>
            <a:ext cx="1280018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CC66"/>
                </a:solidFill>
                <a:latin typeface="Arial"/>
                <a:cs typeface="Arial"/>
              </a:rPr>
              <a:t>AlmaU </a:t>
            </a:r>
            <a:r>
              <a:rPr lang="ru-RU" sz="2400" b="1" dirty="0">
                <a:solidFill>
                  <a:srgbClr val="FFCC66"/>
                </a:solidFill>
                <a:latin typeface="Arial"/>
                <a:cs typeface="Arial"/>
              </a:rPr>
              <a:t>– открытая платформа для со-развития города, бизнеса и сообществ</a:t>
            </a:r>
          </a:p>
        </p:txBody>
      </p: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id="{73CBEDD2-6985-BCBC-8978-72B107D85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4661" y="1608560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k-KZ" altLang="ru-RU" b="1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A5D615-19B7-3545-A77E-26ECACF94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53" y="1091632"/>
            <a:ext cx="6332801" cy="8096329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BFDA656C-5783-395E-0202-4C46A50DA49B}"/>
              </a:ext>
            </a:extLst>
          </p:cNvPr>
          <p:cNvSpPr/>
          <p:nvPr/>
        </p:nvSpPr>
        <p:spPr>
          <a:xfrm rot="16200000">
            <a:off x="-678116" y="651040"/>
            <a:ext cx="1626938" cy="28810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66"/>
              </a:solidFill>
            </a:endParaRPr>
          </a:p>
        </p:txBody>
      </p:sp>
      <p:sp>
        <p:nvSpPr>
          <p:cNvPr id="43" name="Номер слайда 9">
            <a:extLst>
              <a:ext uri="{FF2B5EF4-FFF2-40B4-BE49-F238E27FC236}">
                <a16:creationId xmlns:a16="http://schemas.microsoft.com/office/drawing/2014/main" id="{978D0205-F82C-221B-DAD6-25559256405B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rgbClr val="FFFFFF"/>
                </a:solidFill>
                <a:latin typeface="Arial"/>
                <a:cs typeface="Arial"/>
              </a:rPr>
              <a:t>8</a:t>
            </a:fld>
            <a:endParaRPr lang="ru-RU" sz="1400">
              <a:solidFill>
                <a:srgbClr val="FFFFFF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F6CC5A9-352F-5FAF-F51F-5349CCDFBD77}"/>
              </a:ext>
            </a:extLst>
          </p:cNvPr>
          <p:cNvSpPr/>
          <p:nvPr/>
        </p:nvSpPr>
        <p:spPr>
          <a:xfrm>
            <a:off x="556888" y="8124098"/>
            <a:ext cx="11354122" cy="14880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Партнерства: от локального действия к региональному масштабу ЦА+</a:t>
            </a:r>
          </a:p>
          <a:p>
            <a:pPr marL="442913" lvl="1" indent="-285750">
              <a:lnSpc>
                <a:spcPct val="110000"/>
              </a:lnSpc>
              <a:buFont typeface="Symbol" panose="05050102010706020507" pitchFamily="18" charset="2"/>
              <a:buChar char="-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«Школа как хаб»: каждая школа формирует собственное окружение из городских коллабораций, бизнес-партнёрств, международных связей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42913" lvl="1" indent="-285750">
              <a:lnSpc>
                <a:spcPct val="110000"/>
              </a:lnSpc>
              <a:buFont typeface="Symbol" panose="05050102010706020507" pitchFamily="18" charset="2"/>
              <a:buChar char="-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Растим проекты, которые масштабируются от города к региону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155F971-18DB-65B8-69BF-7596426CF96E}"/>
              </a:ext>
            </a:extLst>
          </p:cNvPr>
          <p:cNvSpPr/>
          <p:nvPr/>
        </p:nvSpPr>
        <p:spPr>
          <a:xfrm>
            <a:off x="410904" y="1694582"/>
            <a:ext cx="1130724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Строим университет не «внутри города», а вместе с городом</a:t>
            </a:r>
            <a:endParaRPr lang="ru-RU" sz="2400" dirty="0">
              <a:solidFill>
                <a:schemeClr val="tx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AAFD7EF-1992-0109-4055-B74FE1CAF477}"/>
              </a:ext>
            </a:extLst>
          </p:cNvPr>
          <p:cNvSpPr/>
          <p:nvPr/>
        </p:nvSpPr>
        <p:spPr>
          <a:xfrm>
            <a:off x="445894" y="3600332"/>
            <a:ext cx="11465116" cy="18265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9070" indent="-17907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Бизнес: партнёрство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в образовании и развитии</a:t>
            </a:r>
            <a:endParaRPr lang="ru-RU" sz="2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42595" lvl="1" indent="-285750">
              <a:lnSpc>
                <a:spcPct val="110000"/>
              </a:lnSpc>
              <a:buFont typeface="Symbol" panose="05050102010706020507" pitchFamily="18" charset="2"/>
              <a:buChar char="-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Кампус и общежития AlmaU в кооперации с городом и частным сектором – </a:t>
            </a:r>
            <a:b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через аренду, соинвестирование и партнёрские модели</a:t>
            </a:r>
          </a:p>
          <a:p>
            <a:pPr marL="442595" lvl="1" indent="-285750">
              <a:lnSpc>
                <a:spcPct val="110000"/>
              </a:lnSpc>
              <a:buFont typeface="Symbol" panose="05050102010706020507" pitchFamily="18" charset="2"/>
              <a:buChar char="-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Образование через сотрудничество с бизнесом: дуальные форматы, проектное и </a:t>
            </a:r>
            <a:r>
              <a:rPr lang="ru-RU" sz="2000" dirty="0" err="1">
                <a:solidFill>
                  <a:schemeClr val="bg1"/>
                </a:solidFill>
                <a:latin typeface="Arial"/>
                <a:cs typeface="Arial"/>
              </a:rPr>
              <a:t>skill-based</a:t>
            </a: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 обучение, акселерация предпринимательских инициатив студентов и выпускников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1F2E269-6021-7AE7-452D-B8FFFFD42B15}"/>
              </a:ext>
            </a:extLst>
          </p:cNvPr>
          <p:cNvSpPr/>
          <p:nvPr/>
        </p:nvSpPr>
        <p:spPr>
          <a:xfrm>
            <a:off x="433978" y="6201996"/>
            <a:ext cx="11812986" cy="18265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9388" indent="-179388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Сообщества как экосистема изменений</a:t>
            </a:r>
          </a:p>
          <a:p>
            <a:pPr marL="442913" lvl="1" indent="-285750">
              <a:lnSpc>
                <a:spcPct val="110000"/>
              </a:lnSpc>
              <a:buFont typeface="Symbol" panose="05050102010706020507" pitchFamily="18" charset="2"/>
              <a:buChar char="-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Университет открыт для городских сообществ и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bottom-up </a:t>
            </a: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инициатив</a:t>
            </a:r>
          </a:p>
          <a:p>
            <a:pPr marL="442913" lvl="1" indent="-285750">
              <a:lnSpc>
                <a:spcPct val="110000"/>
              </a:lnSpc>
              <a:buFont typeface="Symbol" panose="05050102010706020507" pitchFamily="18" charset="2"/>
              <a:buChar char="-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Университет – площадка для диалога, совместных событий, городских инициатив: </a:t>
            </a:r>
            <a:b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городской арт-хаб, открытые лекции и дискуссии, просветительские программы внутри и за пределами кампуса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Qaynar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Bulaq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, Open Library, new Art &amp; Sport zone)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E55D58F-F15A-2595-D23F-2FC2C37223FB}"/>
              </a:ext>
            </a:extLst>
          </p:cNvPr>
          <p:cNvSpPr/>
          <p:nvPr/>
        </p:nvSpPr>
        <p:spPr>
          <a:xfrm>
            <a:off x="419725" y="2107387"/>
            <a:ext cx="11466728" cy="1420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542925" indent="-285750">
              <a:lnSpc>
                <a:spcPct val="110000"/>
              </a:lnSpc>
              <a:buFont typeface="Symbol" panose="05050102010706020507" pitchFamily="18" charset="2"/>
              <a:buChar char="-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AlmaU – активный соавтор городской среды, культурной политики и устойчивой инфраструктуры</a:t>
            </a:r>
          </a:p>
          <a:p>
            <a:pPr marL="542925" indent="-285750">
              <a:lnSpc>
                <a:spcPct val="110000"/>
              </a:lnSpc>
              <a:buFont typeface="Symbol" panose="05050102010706020507" pitchFamily="18" charset="2"/>
              <a:buChar char="-"/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Кампус AlmaU становится частью городской экосистемы (спортивные объекты, социальная инфраструктура, кафе и питание, открытые пространства)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E936AFA-C62A-6F02-1DA2-0BF8961FFF43}"/>
              </a:ext>
            </a:extLst>
          </p:cNvPr>
          <p:cNvSpPr/>
          <p:nvPr/>
        </p:nvSpPr>
        <p:spPr>
          <a:xfrm>
            <a:off x="616015" y="5740331"/>
            <a:ext cx="1135412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-185737">
              <a:defRPr/>
            </a:pPr>
            <a:r>
              <a:rPr lang="ru-RU" sz="2400" b="1" dirty="0">
                <a:solidFill>
                  <a:srgbClr val="FFCC66"/>
                </a:solidFill>
                <a:latin typeface="Arial"/>
                <a:cs typeface="Arial"/>
              </a:rPr>
              <a:t>Университет – платформа для развития бизнеса и талантов</a:t>
            </a:r>
          </a:p>
        </p:txBody>
      </p:sp>
    </p:spTree>
    <p:extLst>
      <p:ext uri="{BB962C8B-B14F-4D97-AF65-F5344CB8AC3E}">
        <p14:creationId xmlns:p14="http://schemas.microsoft.com/office/powerpoint/2010/main" val="586853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70ABF-8456-5154-0848-0774ED125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8CD269-62B7-C671-AF91-CFDCCECE5B72}"/>
              </a:ext>
            </a:extLst>
          </p:cNvPr>
          <p:cNvSpPr txBox="1"/>
          <p:nvPr/>
        </p:nvSpPr>
        <p:spPr>
          <a:xfrm>
            <a:off x="582242" y="434090"/>
            <a:ext cx="132087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 Black" panose="020B0A04020102020204" pitchFamily="34" charset="0"/>
              </a:rPr>
              <a:t>ALMAU – </a:t>
            </a:r>
            <a:r>
              <a:rPr lang="ru-RU" sz="3000">
                <a:solidFill>
                  <a:schemeClr val="bg1"/>
                </a:solidFill>
                <a:latin typeface="Arial Black" panose="020B0A04020102020204" pitchFamily="34" charset="0"/>
              </a:rPr>
              <a:t>УНИВЕРСИТЕТ, ДАЮЩИЙ ИМПУЛЬС РЕГИОНАЛЬНОМУ РАЗВИТИЮ ЦА+</a:t>
            </a:r>
            <a:endParaRPr lang="ru-KZ" sz="3000">
              <a:solidFill>
                <a:schemeClr val="bg1"/>
              </a:solidFill>
            </a:endParaRPr>
          </a:p>
        </p:txBody>
      </p: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39222D91-2534-46EA-657B-1FAD07AB0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173" y="5147065"/>
            <a:ext cx="2324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b="1">
                <a:solidFill>
                  <a:srgbClr val="FFCC66"/>
                </a:solidFill>
                <a:latin typeface="Arial Black" panose="020B0A04020102020204" pitchFamily="34" charset="0"/>
              </a:rPr>
              <a:t>Казахстан</a:t>
            </a:r>
            <a:endParaRPr lang="ru-RU" altLang="ru-RU" b="1">
              <a:solidFill>
                <a:srgbClr val="FFCC66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806FCA31-92E7-4FDE-CCB8-A1193BD93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75" y="4479085"/>
            <a:ext cx="88501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3000" b="1">
                <a:solidFill>
                  <a:schemeClr val="bg1"/>
                </a:solidFill>
                <a:latin typeface="Arial Black" panose="020B0A04020102020204" pitchFamily="34" charset="0"/>
              </a:rPr>
              <a:t>НАПРАВЛЕНИЯ РАЗВИТИЯ В РЕГИОНЕ</a:t>
            </a:r>
            <a:endParaRPr lang="ru-RU" altLang="ru-RU" sz="30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Рисунок 15" descr="Маркер контур">
            <a:extLst>
              <a:ext uri="{FF2B5EF4-FFF2-40B4-BE49-F238E27FC236}">
                <a16:creationId xmlns:a16="http://schemas.microsoft.com/office/drawing/2014/main" id="{45ACF578-7A6C-8B37-CE29-E17BED0C3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175" y="5039042"/>
            <a:ext cx="914400" cy="8539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3F37CB-D384-3D1C-A436-A6798D7C0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080" y="5090232"/>
            <a:ext cx="2571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400" b="1">
                <a:solidFill>
                  <a:srgbClr val="FFCC66"/>
                </a:solidFill>
                <a:latin typeface="Arial Black" panose="020B0A04020102020204" pitchFamily="34" charset="0"/>
              </a:rPr>
              <a:t>Центральная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400" b="1">
                <a:solidFill>
                  <a:srgbClr val="FFCC66"/>
                </a:solidFill>
                <a:latin typeface="Arial Black" panose="020B0A04020102020204" pitchFamily="34" charset="0"/>
              </a:rPr>
              <a:t>Азия +</a:t>
            </a:r>
            <a:endParaRPr lang="ru-RU" altLang="ru-RU" sz="2400" b="1">
              <a:solidFill>
                <a:srgbClr val="FFCC66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 descr="Маркер контур">
            <a:extLst>
              <a:ext uri="{FF2B5EF4-FFF2-40B4-BE49-F238E27FC236}">
                <a16:creationId xmlns:a16="http://schemas.microsoft.com/office/drawing/2014/main" id="{9EB07510-676E-039A-6A99-CD18861DC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6680" y="5067249"/>
            <a:ext cx="914400" cy="85398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BF86C-A36D-D73F-0B99-A3513458D64C}"/>
              </a:ext>
            </a:extLst>
          </p:cNvPr>
          <p:cNvSpPr/>
          <p:nvPr/>
        </p:nvSpPr>
        <p:spPr>
          <a:xfrm>
            <a:off x="293593" y="1583915"/>
            <a:ext cx="10317172" cy="20551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b="1">
                <a:solidFill>
                  <a:schemeClr val="bg1"/>
                </a:solidFill>
                <a:latin typeface="Arial"/>
                <a:cs typeface="Arial"/>
              </a:rPr>
              <a:t>Стратегия проникновения</a:t>
            </a:r>
            <a:r>
              <a:rPr lang="ru-RU" sz="2000">
                <a:solidFill>
                  <a:schemeClr val="bg1"/>
                </a:solidFill>
                <a:latin typeface="Arial"/>
                <a:cs typeface="Arial"/>
              </a:rPr>
              <a:t> на рынки Центральной Азии+ через программы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 MBA</a:t>
            </a:r>
            <a:r>
              <a:rPr lang="ru-RU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>
                <a:solidFill>
                  <a:schemeClr val="bg1"/>
                </a:solidFill>
                <a:latin typeface="Arial"/>
                <a:cs typeface="Arial"/>
              </a:rPr>
              <a:t>Партнёр образовательных и исследовательских проектов</a:t>
            </a:r>
            <a:r>
              <a:rPr lang="ru-RU" sz="2000">
                <a:solidFill>
                  <a:schemeClr val="bg1"/>
                </a:solidFill>
                <a:latin typeface="Arial"/>
                <a:cs typeface="Arial"/>
              </a:rPr>
              <a:t> в регионе ЦА + (развитие </a:t>
            </a:r>
            <a:r>
              <a:rPr lang="ru-RU" sz="2000" err="1">
                <a:solidFill>
                  <a:schemeClr val="bg1"/>
                </a:solidFill>
                <a:latin typeface="Arial"/>
                <a:cs typeface="Arial"/>
              </a:rPr>
              <a:t>Rectors</a:t>
            </a:r>
            <a:r>
              <a:rPr lang="ru-RU" sz="2000">
                <a:solidFill>
                  <a:schemeClr val="bg1"/>
                </a:solidFill>
                <a:latin typeface="Arial"/>
                <a:cs typeface="Arial"/>
              </a:rPr>
              <a:t>’ Club, общих дискуссионных площадок, новые исследовательские и академические инициативы для региона, интеграция, летние школы для студентов и преподавателей)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8E0F3F7-4B39-4EB4-AF21-AD859501E6C4}"/>
              </a:ext>
            </a:extLst>
          </p:cNvPr>
          <p:cNvSpPr/>
          <p:nvPr/>
        </p:nvSpPr>
        <p:spPr>
          <a:xfrm>
            <a:off x="13313596" y="-7999"/>
            <a:ext cx="4974404" cy="2667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C66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FC90B9-92AC-4EB7-9D2E-C22AE85A4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44" y="1742266"/>
            <a:ext cx="10976970" cy="6852696"/>
          </a:xfrm>
          <a:prstGeom prst="rect">
            <a:avLst/>
          </a:prstGeom>
        </p:spPr>
      </p:pic>
      <p:sp>
        <p:nvSpPr>
          <p:cNvPr id="15" name="Номер слайда 9">
            <a:extLst>
              <a:ext uri="{FF2B5EF4-FFF2-40B4-BE49-F238E27FC236}">
                <a16:creationId xmlns:a16="http://schemas.microsoft.com/office/drawing/2014/main" id="{12BEDCC3-0123-4AA4-9518-5F3562A5145A}"/>
              </a:ext>
            </a:extLst>
          </p:cNvPr>
          <p:cNvSpPr txBox="1">
            <a:spLocks/>
          </p:cNvSpPr>
          <p:nvPr/>
        </p:nvSpPr>
        <p:spPr>
          <a:xfrm>
            <a:off x="17426690" y="9763906"/>
            <a:ext cx="708283" cy="42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D74DC8-FDF8-4851-B4E0-CFF0EA2E04F7}" type="slidenum">
              <a:rPr lang="en-US" sz="1400" smtClean="0">
                <a:solidFill>
                  <a:schemeClr val="bg1"/>
                </a:solidFill>
                <a:latin typeface="Arial"/>
                <a:cs typeface="Arial"/>
              </a:rPr>
              <a:t>9</a:t>
            </a:fld>
            <a:endParaRPr lang="ru-RU" sz="1400">
              <a:solidFill>
                <a:schemeClr val="bg1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89447A-D20F-FA7A-E887-46DE64C06421}"/>
              </a:ext>
            </a:extLst>
          </p:cNvPr>
          <p:cNvSpPr/>
          <p:nvPr/>
        </p:nvSpPr>
        <p:spPr>
          <a:xfrm>
            <a:off x="145832" y="7016212"/>
            <a:ext cx="47002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Астана</a:t>
            </a:r>
            <a:endParaRPr lang="ru-RU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Шымкент</a:t>
            </a:r>
            <a:endParaRPr lang="ru-RU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Атырау</a:t>
            </a:r>
            <a:endParaRPr lang="ru-RU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Петропавловск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Актау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Уральск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Кызылорда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28684A-5239-928F-9062-8DCD6148F661}"/>
              </a:ext>
            </a:extLst>
          </p:cNvPr>
          <p:cNvSpPr/>
          <p:nvPr/>
        </p:nvSpPr>
        <p:spPr>
          <a:xfrm>
            <a:off x="4846094" y="8393490"/>
            <a:ext cx="3869214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cs typeface="Arial"/>
              </a:rPr>
              <a:t>Бишкек, Кыргызстан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cs typeface="Arial"/>
              </a:rPr>
              <a:t>Баку, Азербайджан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3A5F7-269C-8AA5-E394-61883E260E96}"/>
              </a:ext>
            </a:extLst>
          </p:cNvPr>
          <p:cNvSpPr txBox="1"/>
          <p:nvPr/>
        </p:nvSpPr>
        <p:spPr>
          <a:xfrm>
            <a:off x="4846094" y="8012200"/>
            <a:ext cx="3869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FFCC66"/>
                </a:solidFill>
                <a:latin typeface="Arial Black" panose="020B0A04020102020204" pitchFamily="34" charset="0"/>
              </a:rPr>
              <a:t>Новые Представительства: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4832-B38C-266F-2193-772CF01D39D5}"/>
              </a:ext>
            </a:extLst>
          </p:cNvPr>
          <p:cNvSpPr txBox="1"/>
          <p:nvPr/>
        </p:nvSpPr>
        <p:spPr>
          <a:xfrm>
            <a:off x="4754576" y="7005162"/>
            <a:ext cx="4131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Ташкент, Узбекистан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D9CE5-7C86-B920-6D1F-CB06AD783A89}"/>
              </a:ext>
            </a:extLst>
          </p:cNvPr>
          <p:cNvSpPr txBox="1"/>
          <p:nvPr/>
        </p:nvSpPr>
        <p:spPr>
          <a:xfrm>
            <a:off x="4846094" y="6608424"/>
            <a:ext cx="3688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FFCC66"/>
                </a:solidFill>
                <a:latin typeface="Arial Black" panose="020B0A04020102020204" pitchFamily="34" charset="0"/>
              </a:rPr>
              <a:t>Представительства: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20C52-9A9C-5A59-F6D5-FC237B2DB21E}"/>
              </a:ext>
            </a:extLst>
          </p:cNvPr>
          <p:cNvSpPr txBox="1"/>
          <p:nvPr/>
        </p:nvSpPr>
        <p:spPr>
          <a:xfrm>
            <a:off x="295692" y="6608424"/>
            <a:ext cx="4075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FFCC66"/>
                </a:solidFill>
                <a:latin typeface="Arial Black" panose="020B0A04020102020204" pitchFamily="34" charset="0"/>
              </a:rPr>
              <a:t>Усиление представительств: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37069-128A-82C8-9F24-CBB9135E970B}"/>
              </a:ext>
            </a:extLst>
          </p:cNvPr>
          <p:cNvSpPr txBox="1"/>
          <p:nvPr/>
        </p:nvSpPr>
        <p:spPr>
          <a:xfrm>
            <a:off x="11456288" y="8755836"/>
            <a:ext cx="5735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CC66"/>
                </a:solidFill>
                <a:latin typeface="Arial Black" panose="020B0A04020102020204" pitchFamily="34" charset="0"/>
              </a:rPr>
              <a:t>MBA – </a:t>
            </a:r>
            <a:r>
              <a:rPr lang="ru-RU" b="1">
                <a:solidFill>
                  <a:srgbClr val="FFCC66"/>
                </a:solidFill>
                <a:latin typeface="Arial Black" panose="020B0A04020102020204" pitchFamily="34" charset="0"/>
              </a:rPr>
              <a:t>форпост </a:t>
            </a:r>
            <a:r>
              <a:rPr lang="fr-FR" sz="1800" b="1">
                <a:solidFill>
                  <a:srgbClr val="FFCC66"/>
                </a:solidFill>
                <a:latin typeface="Arial Black" panose="020B0A04020102020204" pitchFamily="34" charset="0"/>
              </a:rPr>
              <a:t>ALMAU</a:t>
            </a:r>
            <a:r>
              <a:rPr lang="ru-RU" sz="1800" b="1">
                <a:solidFill>
                  <a:srgbClr val="FFCC66"/>
                </a:solidFill>
                <a:latin typeface="Arial Black" panose="020B0A04020102020204" pitchFamily="34" charset="0"/>
              </a:rPr>
              <a:t> в регионах</a:t>
            </a:r>
          </a:p>
        </p:txBody>
      </p:sp>
    </p:spTree>
    <p:extLst>
      <p:ext uri="{BB962C8B-B14F-4D97-AF65-F5344CB8AC3E}">
        <p14:creationId xmlns:p14="http://schemas.microsoft.com/office/powerpoint/2010/main" val="2863304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0f17445-1d0f-488e-80e3-fa2e8b257ef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530879C9DCAAC49AC3356529A9017AC" ma:contentTypeVersion="6" ma:contentTypeDescription="Создание документа." ma:contentTypeScope="" ma:versionID="199321e1fde92c4ae4e94a2645035c89">
  <xsd:schema xmlns:xsd="http://www.w3.org/2001/XMLSchema" xmlns:xs="http://www.w3.org/2001/XMLSchema" xmlns:p="http://schemas.microsoft.com/office/2006/metadata/properties" xmlns:ns3="a0f17445-1d0f-488e-80e3-fa2e8b257efd" targetNamespace="http://schemas.microsoft.com/office/2006/metadata/properties" ma:root="true" ma:fieldsID="431c1c749f31cce4e33d9aa6d8a84a14" ns3:_="">
    <xsd:import namespace="a0f17445-1d0f-488e-80e3-fa2e8b257ef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f17445-1d0f-488e-80e3-fa2e8b257ef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C36D4E-949C-4EBD-913A-444AEC5508BC}">
  <ds:schemaRefs>
    <ds:schemaRef ds:uri="http://purl.org/dc/elements/1.1/"/>
    <ds:schemaRef ds:uri="a0f17445-1d0f-488e-80e3-fa2e8b257efd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5883E6B-705E-4764-88F7-B6C660000D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F33260-2E20-49F6-B4CB-D2A6F4784DF5}">
  <ds:schemaRefs>
    <ds:schemaRef ds:uri="a0f17445-1d0f-488e-80e3-fa2e8b257e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</TotalTime>
  <Words>2693</Words>
  <Application>Microsoft Office PowerPoint</Application>
  <PresentationFormat>Произвольный</PresentationFormat>
  <Paragraphs>522</Paragraphs>
  <Slides>31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НАУЧНО-ИССЛЕДОВАТЕЛЬСКАЯ ЭКОСИСТЕМА​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!!! Almau Admission Report 2024</dc:title>
  <dc:creator>Асель Адильбекова</dc:creator>
  <cp:keywords>DAGPluNbB7Q,BADmUDMWr_s</cp:keywords>
  <cp:lastModifiedBy>Kachay Alexey</cp:lastModifiedBy>
  <cp:revision>2</cp:revision>
  <dcterms:created xsi:type="dcterms:W3CDTF">2024-09-27T11:50:25Z</dcterms:created>
  <dcterms:modified xsi:type="dcterms:W3CDTF">2025-11-28T09:41:24Z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2024-09-19T00:00:00Z</vt:filetime>
  </property>
  <property fmtid="{D5CDD505-2E9C-101B-9397-08002B2CF9AE}" pid="3" name="Creator">
    <vt:lpwstr>Canva</vt:lpwstr>
  </property>
  <property fmtid="{D5CDD505-2E9C-101B-9397-08002B2CF9AE}" pid="4" name="LastSaved">
    <vt:filetime>2024-09-27T00:00:00Z</vt:filetime>
  </property>
  <property fmtid="{D5CDD505-2E9C-101B-9397-08002B2CF9AE}" pid="5" name="ContentTypeId">
    <vt:lpwstr>0x010100D530879C9DCAAC49AC3356529A9017AC</vt:lpwstr>
  </property>
</Properties>
</file>